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40.jpg" ContentType="image/png"/>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259" r:id="rId3"/>
    <p:sldId id="258" r:id="rId4"/>
    <p:sldId id="277" r:id="rId5"/>
    <p:sldId id="257" r:id="rId6"/>
    <p:sldId id="302" r:id="rId7"/>
    <p:sldId id="290" r:id="rId8"/>
    <p:sldId id="295" r:id="rId9"/>
    <p:sldId id="296" r:id="rId10"/>
    <p:sldId id="289" r:id="rId11"/>
    <p:sldId id="291" r:id="rId12"/>
    <p:sldId id="299" r:id="rId13"/>
    <p:sldId id="312" r:id="rId14"/>
    <p:sldId id="313" r:id="rId15"/>
    <p:sldId id="314" r:id="rId16"/>
    <p:sldId id="300" r:id="rId17"/>
    <p:sldId id="315" r:id="rId18"/>
    <p:sldId id="316" r:id="rId19"/>
    <p:sldId id="292" r:id="rId20"/>
    <p:sldId id="298" r:id="rId21"/>
    <p:sldId id="309" r:id="rId22"/>
    <p:sldId id="310" r:id="rId23"/>
    <p:sldId id="297" r:id="rId24"/>
    <p:sldId id="293" r:id="rId25"/>
    <p:sldId id="311" r:id="rId26"/>
    <p:sldId id="303" r:id="rId27"/>
    <p:sldId id="304" r:id="rId28"/>
    <p:sldId id="305" r:id="rId29"/>
    <p:sldId id="306" r:id="rId30"/>
    <p:sldId id="308" r:id="rId31"/>
    <p:sldId id="301" r:id="rId32"/>
    <p:sldId id="307" r:id="rId33"/>
    <p:sldId id="276" r:id="rId34"/>
    <p:sldId id="284" r:id="rId35"/>
    <p:sldId id="27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C5B4"/>
    <a:srgbClr val="2F5597"/>
    <a:srgbClr val="2E74B5"/>
    <a:srgbClr val="F3E1D5"/>
    <a:srgbClr val="D8DCDB"/>
    <a:srgbClr val="485865"/>
    <a:srgbClr val="00ADEE"/>
    <a:srgbClr val="C65911"/>
    <a:srgbClr val="A8CE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4"/>
    <p:restoredTop sz="90031" autoAdjust="0"/>
  </p:normalViewPr>
  <p:slideViewPr>
    <p:cSldViewPr snapToGrid="0" snapToObjects="1">
      <p:cViewPr varScale="1">
        <p:scale>
          <a:sx n="111" d="100"/>
          <a:sy n="111" d="100"/>
        </p:scale>
        <p:origin x="47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AU" sz="1800" b="0" i="0" baseline="0">
                <a:solidFill>
                  <a:sysClr val="windowText" lastClr="000000"/>
                </a:solidFill>
                <a:effectLst/>
              </a:rPr>
              <a:t>Ratio of female-to-male FETPNG fellows by enrolment &amp; graduation, 2013-2019</a:t>
            </a:r>
            <a:endParaRPr lang="en-AU">
              <a:solidFill>
                <a:sysClr val="windowText" lastClr="000000"/>
              </a:solidFil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scatterChart>
        <c:scatterStyle val="lineMarker"/>
        <c:varyColors val="0"/>
        <c:ser>
          <c:idx val="0"/>
          <c:order val="0"/>
          <c:tx>
            <c:strRef>
              <c:f>'Sex Analysis'!$B$15</c:f>
              <c:strCache>
                <c:ptCount val="1"/>
                <c:pt idx="0">
                  <c:v>Enrolled</c:v>
                </c:pt>
              </c:strCache>
            </c:strRef>
          </c:tx>
          <c:spPr>
            <a:ln w="19050" cap="rnd">
              <a:noFill/>
              <a:round/>
            </a:ln>
            <a:effectLst/>
          </c:spPr>
          <c:marker>
            <c:symbol val="circle"/>
            <c:size val="5"/>
            <c:spPr>
              <a:solidFill>
                <a:schemeClr val="accent1"/>
              </a:solidFill>
              <a:ln w="63500">
                <a:solidFill>
                  <a:schemeClr val="accent1"/>
                </a:solidFill>
              </a:ln>
              <a:effectLst/>
            </c:spPr>
          </c:marker>
          <c:xVal>
            <c:numRef>
              <c:f>'Sex Analysis'!$A$16:$A$22</c:f>
              <c:numCache>
                <c:formatCode>0</c:formatCode>
                <c:ptCount val="7"/>
                <c:pt idx="0">
                  <c:v>2013</c:v>
                </c:pt>
                <c:pt idx="1">
                  <c:v>2014</c:v>
                </c:pt>
                <c:pt idx="2">
                  <c:v>2015</c:v>
                </c:pt>
                <c:pt idx="3">
                  <c:v>2016</c:v>
                </c:pt>
                <c:pt idx="4">
                  <c:v>2017</c:v>
                </c:pt>
                <c:pt idx="5">
                  <c:v>2018</c:v>
                </c:pt>
                <c:pt idx="6">
                  <c:v>2019</c:v>
                </c:pt>
              </c:numCache>
            </c:numRef>
          </c:xVal>
          <c:yVal>
            <c:numRef>
              <c:f>'Sex Analysis'!$B$16:$B$22</c:f>
              <c:numCache>
                <c:formatCode>General</c:formatCode>
                <c:ptCount val="7"/>
                <c:pt idx="0">
                  <c:v>0.5</c:v>
                </c:pt>
                <c:pt idx="1">
                  <c:v>1.1428571428571428</c:v>
                </c:pt>
                <c:pt idx="2">
                  <c:v>0.33333333333333331</c:v>
                </c:pt>
                <c:pt idx="3">
                  <c:v>0.9</c:v>
                </c:pt>
                <c:pt idx="4">
                  <c:v>1</c:v>
                </c:pt>
                <c:pt idx="5">
                  <c:v>0.33333333333333331</c:v>
                </c:pt>
                <c:pt idx="6">
                  <c:v>0.15384615384615385</c:v>
                </c:pt>
              </c:numCache>
            </c:numRef>
          </c:yVal>
          <c:smooth val="0"/>
          <c:extLst>
            <c:ext xmlns:c16="http://schemas.microsoft.com/office/drawing/2014/chart" uri="{C3380CC4-5D6E-409C-BE32-E72D297353CC}">
              <c16:uniqueId val="{00000000-20F0-4E69-9959-AE578DCAF919}"/>
            </c:ext>
          </c:extLst>
        </c:ser>
        <c:ser>
          <c:idx val="1"/>
          <c:order val="1"/>
          <c:tx>
            <c:strRef>
              <c:f>'Sex Analysis'!$C$15</c:f>
              <c:strCache>
                <c:ptCount val="1"/>
                <c:pt idx="0">
                  <c:v>Graduated</c:v>
                </c:pt>
              </c:strCache>
            </c:strRef>
          </c:tx>
          <c:spPr>
            <a:ln w="19050" cap="rnd">
              <a:noFill/>
              <a:round/>
            </a:ln>
            <a:effectLst/>
          </c:spPr>
          <c:marker>
            <c:symbol val="circle"/>
            <c:size val="5"/>
            <c:spPr>
              <a:solidFill>
                <a:schemeClr val="accent2"/>
              </a:solidFill>
              <a:ln w="63500">
                <a:solidFill>
                  <a:schemeClr val="accent2"/>
                </a:solidFill>
              </a:ln>
              <a:effectLst/>
            </c:spPr>
          </c:marker>
          <c:dPt>
            <c:idx val="4"/>
            <c:marker>
              <c:symbol val="circle"/>
              <c:size val="5"/>
              <c:spPr>
                <a:solidFill>
                  <a:schemeClr val="accent2"/>
                </a:solidFill>
                <a:ln w="25400">
                  <a:solidFill>
                    <a:schemeClr val="accent2"/>
                  </a:solidFill>
                </a:ln>
                <a:effectLst/>
              </c:spPr>
            </c:marker>
            <c:bubble3D val="0"/>
            <c:extLst>
              <c:ext xmlns:c16="http://schemas.microsoft.com/office/drawing/2014/chart" uri="{C3380CC4-5D6E-409C-BE32-E72D297353CC}">
                <c16:uniqueId val="{00000001-20F0-4E69-9959-AE578DCAF919}"/>
              </c:ext>
            </c:extLst>
          </c:dPt>
          <c:xVal>
            <c:numRef>
              <c:f>'Sex Analysis'!$A$16:$A$22</c:f>
              <c:numCache>
                <c:formatCode>0</c:formatCode>
                <c:ptCount val="7"/>
                <c:pt idx="0">
                  <c:v>2013</c:v>
                </c:pt>
                <c:pt idx="1">
                  <c:v>2014</c:v>
                </c:pt>
                <c:pt idx="2">
                  <c:v>2015</c:v>
                </c:pt>
                <c:pt idx="3">
                  <c:v>2016</c:v>
                </c:pt>
                <c:pt idx="4">
                  <c:v>2017</c:v>
                </c:pt>
                <c:pt idx="5">
                  <c:v>2018</c:v>
                </c:pt>
                <c:pt idx="6">
                  <c:v>2019</c:v>
                </c:pt>
              </c:numCache>
            </c:numRef>
          </c:xVal>
          <c:yVal>
            <c:numRef>
              <c:f>'Sex Analysis'!$C$16:$C$22</c:f>
              <c:numCache>
                <c:formatCode>0.00</c:formatCode>
                <c:ptCount val="7"/>
                <c:pt idx="0">
                  <c:v>0.33333333333333331</c:v>
                </c:pt>
                <c:pt idx="1">
                  <c:v>1</c:v>
                </c:pt>
                <c:pt idx="2">
                  <c:v>0.5</c:v>
                </c:pt>
                <c:pt idx="3">
                  <c:v>1.5</c:v>
                </c:pt>
                <c:pt idx="4">
                  <c:v>1</c:v>
                </c:pt>
                <c:pt idx="5">
                  <c:v>0.55555555555555558</c:v>
                </c:pt>
                <c:pt idx="6">
                  <c:v>0.2</c:v>
                </c:pt>
              </c:numCache>
            </c:numRef>
          </c:yVal>
          <c:smooth val="0"/>
          <c:extLst>
            <c:ext xmlns:c16="http://schemas.microsoft.com/office/drawing/2014/chart" uri="{C3380CC4-5D6E-409C-BE32-E72D297353CC}">
              <c16:uniqueId val="{00000002-20F0-4E69-9959-AE578DCAF919}"/>
            </c:ext>
          </c:extLst>
        </c:ser>
        <c:dLbls>
          <c:showLegendKey val="0"/>
          <c:showVal val="0"/>
          <c:showCatName val="0"/>
          <c:showSerName val="0"/>
          <c:showPercent val="0"/>
          <c:showBubbleSize val="0"/>
        </c:dLbls>
        <c:axId val="250812664"/>
        <c:axId val="472860384"/>
      </c:scatterChart>
      <c:valAx>
        <c:axId val="250812664"/>
        <c:scaling>
          <c:orientation val="minMax"/>
        </c:scaling>
        <c:delete val="0"/>
        <c:axPos val="b"/>
        <c:title>
          <c:tx>
            <c:rich>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r>
                  <a:rPr lang="en-US" sz="1800">
                    <a:solidFill>
                      <a:sysClr val="windowText" lastClr="000000"/>
                    </a:solidFill>
                  </a:rPr>
                  <a:t>Cohort</a:t>
                </a:r>
                <a:r>
                  <a:rPr lang="en-US" sz="1800" baseline="0">
                    <a:solidFill>
                      <a:sysClr val="windowText" lastClr="000000"/>
                    </a:solidFill>
                  </a:rPr>
                  <a:t> year</a:t>
                </a:r>
                <a:endParaRPr lang="en-US" sz="1800">
                  <a:solidFill>
                    <a:sysClr val="windowText" lastClr="000000"/>
                  </a:solidFill>
                </a:endParaRPr>
              </a:p>
            </c:rich>
          </c:tx>
          <c:overlay val="0"/>
          <c:spPr>
            <a:no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472860384"/>
        <c:crosses val="autoZero"/>
        <c:crossBetween val="midCat"/>
      </c:valAx>
      <c:valAx>
        <c:axId val="4728603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AU" sz="1600">
                    <a:solidFill>
                      <a:sysClr val="windowText" lastClr="000000"/>
                    </a:solidFill>
                  </a:rPr>
                  <a:t>Ratio females</a:t>
                </a:r>
                <a:r>
                  <a:rPr lang="en-AU" sz="1600" baseline="0">
                    <a:solidFill>
                      <a:sysClr val="windowText" lastClr="000000"/>
                    </a:solidFill>
                  </a:rPr>
                  <a:t> to males</a:t>
                </a:r>
                <a:endParaRPr lang="en-AU" sz="1600">
                  <a:solidFill>
                    <a:sysClr val="windowText" lastClr="000000"/>
                  </a:solidFill>
                </a:endParaRPr>
              </a:p>
            </c:rich>
          </c:tx>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50812664"/>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0.08566</cdr:x>
      <cdr:y>0.38223</cdr:y>
    </cdr:from>
    <cdr:to>
      <cdr:x>0.84744</cdr:x>
      <cdr:y>0.38394</cdr:y>
    </cdr:to>
    <cdr:cxnSp macro="">
      <cdr:nvCxnSpPr>
        <cdr:cNvPr id="3" name="Straight Connector 2">
          <a:extLst xmlns:a="http://schemas.openxmlformats.org/drawingml/2006/main">
            <a:ext uri="{FF2B5EF4-FFF2-40B4-BE49-F238E27FC236}">
              <a16:creationId xmlns:a16="http://schemas.microsoft.com/office/drawing/2014/main" id="{AE7F4FB5-211C-4D0A-93A1-B4E823F76CE2}"/>
            </a:ext>
          </a:extLst>
        </cdr:cNvPr>
        <cdr:cNvCxnSpPr/>
      </cdr:nvCxnSpPr>
      <cdr:spPr>
        <a:xfrm xmlns:a="http://schemas.openxmlformats.org/drawingml/2006/main">
          <a:off x="853656" y="1820739"/>
          <a:ext cx="7591953" cy="8176"/>
        </a:xfrm>
        <a:prstGeom xmlns:a="http://schemas.openxmlformats.org/drawingml/2006/main" prst="line">
          <a:avLst/>
        </a:prstGeom>
        <a:ln xmlns:a="http://schemas.openxmlformats.org/drawingml/2006/main" w="15875">
          <a:solidFill>
            <a:srgbClr val="FF0000"/>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59B2D5-E7DF-C343-907E-EF61691F1070}" type="datetimeFigureOut">
              <a:rPr lang="en-US" smtClean="0"/>
              <a:t>12/2/2020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7D89F6-5AE1-C648-AAA3-6AA4109DFE06}" type="slidenum">
              <a:rPr lang="en-US" smtClean="0"/>
              <a:t>‹#›</a:t>
            </a:fld>
            <a:endParaRPr lang="en-US"/>
          </a:p>
        </p:txBody>
      </p:sp>
    </p:spTree>
    <p:extLst>
      <p:ext uri="{BB962C8B-B14F-4D97-AF65-F5344CB8AC3E}">
        <p14:creationId xmlns:p14="http://schemas.microsoft.com/office/powerpoint/2010/main" val="1051813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E7D89F6-5AE1-C648-AAA3-6AA4109DFE06}" type="slidenum">
              <a:rPr lang="en-US" smtClean="0"/>
              <a:t>2</a:t>
            </a:fld>
            <a:endParaRPr lang="en-US"/>
          </a:p>
        </p:txBody>
      </p:sp>
    </p:spTree>
    <p:extLst>
      <p:ext uri="{BB962C8B-B14F-4D97-AF65-F5344CB8AC3E}">
        <p14:creationId xmlns:p14="http://schemas.microsoft.com/office/powerpoint/2010/main" val="2533890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We broached</a:t>
            </a:r>
            <a:r>
              <a:rPr lang="en-AU" baseline="0" dirty="0"/>
              <a:t> the subject with PNG faculty like Rosheila and Bethseba, pictured, to discuss what a program might look like if it could be delivered in a way that really considered the unique needs of women. And while we generated a few ideas, it was clear that we really needed to understand the experiences of women in order to make evidence-based recommendations. The workshop that catalysed conversation was in April last year, and thankfully we were able to include related activities into our Field Epi in Action proposal submitted the next month.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We are in the process of developing a gender analysis that will take a deeper look at if and how Field Epidemiology Training in PNG effects women. Similar to our </a:t>
            </a:r>
            <a:r>
              <a:rPr lang="en-AU" baseline="0" dirty="0" err="1"/>
              <a:t>FETPs</a:t>
            </a:r>
            <a:r>
              <a:rPr lang="en-AU" baseline="0" dirty="0"/>
              <a:t>, we are approaching this at two levels:</a:t>
            </a:r>
          </a:p>
          <a:p>
            <a:pPr marL="171450" indent="-171450">
              <a:buFontTx/>
              <a:buChar char="-"/>
            </a:pPr>
            <a:r>
              <a:rPr lang="en-AU" baseline="0" dirty="0"/>
              <a:t>The first is through understanding the experiences of women as they engage in the program in order to produce recommendations that optimise participation, and support the safety and wellbeing of women engaged in FETP</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baseline="0" dirty="0"/>
              <a:t>The second is through developing the research capacity of our female faculty, who are co-designing the study, and will be both participants and researchers. While they will get the opportunity to share their own experiences of contributing to the program, they will also lead interviews and potentially focus groups with fellows. Together we will use the findings to make recommendations to the National Department of Health on how to optimise female participation, and eventually will implement, monitor and evaluate adaptations made to the delivery of the program. We will share learning with the new Solomon Islands FETP, and engage them in thinking through similar processes, adapting to context. And given that, to the best of our knowledge, there has not yet been an analysis of gender amongst </a:t>
            </a:r>
            <a:r>
              <a:rPr lang="en-AU" baseline="0" dirty="0" err="1"/>
              <a:t>FETPs</a:t>
            </a:r>
            <a:r>
              <a:rPr lang="en-AU" baseline="0" dirty="0"/>
              <a:t> globally, we plan to share our process and learning far and wide.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171450" indent="-171450">
              <a:buFontTx/>
              <a:buChar char="-"/>
            </a:pPr>
            <a:endParaRPr lang="en-AU" baseline="0" dirty="0"/>
          </a:p>
          <a:p>
            <a:endParaRPr lang="en-AU" baseline="0" dirty="0"/>
          </a:p>
          <a:p>
            <a:endParaRPr lang="en-AU" baseline="0" dirty="0"/>
          </a:p>
          <a:p>
            <a:endParaRPr lang="en-AU" dirty="0"/>
          </a:p>
        </p:txBody>
      </p:sp>
      <p:sp>
        <p:nvSpPr>
          <p:cNvPr id="4" name="Slide Number Placeholder 3"/>
          <p:cNvSpPr>
            <a:spLocks noGrp="1"/>
          </p:cNvSpPr>
          <p:nvPr>
            <p:ph type="sldNum" sz="quarter" idx="10"/>
          </p:nvPr>
        </p:nvSpPr>
        <p:spPr/>
        <p:txBody>
          <a:bodyPr/>
          <a:lstStyle/>
          <a:p>
            <a:fld id="{DDAC6CC0-914F-4A6F-B8FE-1137B7ABBBE0}" type="slidenum">
              <a:rPr lang="en-US" noProof="0" smtClean="0"/>
              <a:t>16</a:t>
            </a:fld>
            <a:endParaRPr lang="en-US" noProof="0" dirty="0"/>
          </a:p>
        </p:txBody>
      </p:sp>
    </p:spTree>
    <p:extLst>
      <p:ext uri="{BB962C8B-B14F-4D97-AF65-F5344CB8AC3E}">
        <p14:creationId xmlns:p14="http://schemas.microsoft.com/office/powerpoint/2010/main" val="728586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also want</a:t>
            </a:r>
            <a:r>
              <a:rPr lang="en-AU" baseline="0" dirty="0"/>
              <a:t> to recognise the work of fellows, female and male, wo have frequently identified women’s health as the most pressing issue to address within their communities. Interestingly, their studies frequently identify intersections of male behaviours and attitudes, and addressing these ultimately leads to improvements for women and often children. Over the years, topics have included:</a:t>
            </a:r>
          </a:p>
          <a:p>
            <a:pPr marL="171450" indent="-171450">
              <a:buFontTx/>
              <a:buChar char="-"/>
            </a:pPr>
            <a:r>
              <a:rPr lang="en-AU" baseline="0" dirty="0"/>
              <a:t>Identifying unmet needs for family planning amongst women</a:t>
            </a:r>
          </a:p>
          <a:p>
            <a:pPr marL="171450" indent="-171450">
              <a:buFontTx/>
              <a:buChar char="-"/>
            </a:pPr>
            <a:r>
              <a:rPr lang="en-AU" baseline="0" dirty="0"/>
              <a:t>Numerous studies looking to understand the barriers and enablers of supervised delivery </a:t>
            </a:r>
          </a:p>
          <a:p>
            <a:pPr marL="171450" indent="-171450">
              <a:buFontTx/>
              <a:buChar char="-"/>
            </a:pPr>
            <a:r>
              <a:rPr lang="en-AU" baseline="0" dirty="0"/>
              <a:t>Early screening and detection of cervical cancer</a:t>
            </a:r>
          </a:p>
          <a:p>
            <a:pPr marL="171450" indent="-171450">
              <a:buFontTx/>
              <a:buChar char="-"/>
            </a:pPr>
            <a:r>
              <a:rPr lang="en-AU" baseline="0" dirty="0"/>
              <a:t>Assessing access and adherence to post-exposure prophylaxis amongst survivors of sexual violence</a:t>
            </a:r>
          </a:p>
          <a:p>
            <a:pPr marL="171450" indent="-171450">
              <a:buFontTx/>
              <a:buChar char="-"/>
            </a:pPr>
            <a:r>
              <a:rPr lang="en-AU" baseline="0" dirty="0"/>
              <a:t>Supporting contraception access and sexual and reproductive health rights counselling for teenagers</a:t>
            </a:r>
          </a:p>
        </p:txBody>
      </p:sp>
      <p:sp>
        <p:nvSpPr>
          <p:cNvPr id="4" name="Slide Number Placeholder 3"/>
          <p:cNvSpPr>
            <a:spLocks noGrp="1"/>
          </p:cNvSpPr>
          <p:nvPr>
            <p:ph type="sldNum" sz="quarter" idx="10"/>
          </p:nvPr>
        </p:nvSpPr>
        <p:spPr/>
        <p:txBody>
          <a:bodyPr/>
          <a:lstStyle/>
          <a:p>
            <a:fld id="{DDAC6CC0-914F-4A6F-B8FE-1137B7ABBBE0}" type="slidenum">
              <a:rPr lang="en-US" noProof="0" smtClean="0"/>
              <a:t>17</a:t>
            </a:fld>
            <a:endParaRPr lang="en-US" noProof="0" dirty="0"/>
          </a:p>
        </p:txBody>
      </p:sp>
    </p:spTree>
    <p:extLst>
      <p:ext uri="{BB962C8B-B14F-4D97-AF65-F5344CB8AC3E}">
        <p14:creationId xmlns:p14="http://schemas.microsoft.com/office/powerpoint/2010/main" val="1294366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a:solidFill>
                  <a:schemeClr val="tx1"/>
                </a:solidFill>
                <a:latin typeface="+mn-lt"/>
                <a:ea typeface="+mn-ea"/>
                <a:cs typeface="+mn-cs"/>
              </a:rPr>
              <a:t>The other key component of our gender work in the Field Epi in Action project is through coaching female faculty in the Pacific. To date, three of the female international faculty working on the project have completed the </a:t>
            </a:r>
            <a:r>
              <a:rPr lang="en-AU" sz="1200" b="0" i="0" u="none" strike="noStrike" kern="1200" baseline="0" dirty="0" err="1">
                <a:solidFill>
                  <a:schemeClr val="tx1"/>
                </a:solidFill>
                <a:latin typeface="+mn-lt"/>
                <a:ea typeface="+mn-ea"/>
                <a:cs typeface="+mn-cs"/>
              </a:rPr>
              <a:t>Dattner</a:t>
            </a:r>
            <a:r>
              <a:rPr lang="en-AU" sz="1200" b="0" i="0" u="none" strike="noStrike" kern="1200" baseline="0" dirty="0">
                <a:solidFill>
                  <a:schemeClr val="tx1"/>
                </a:solidFill>
                <a:latin typeface="+mn-lt"/>
                <a:ea typeface="+mn-ea"/>
                <a:cs typeface="+mn-cs"/>
              </a:rPr>
              <a:t> Group’s </a:t>
            </a:r>
            <a:r>
              <a:rPr lang="en-AU" sz="1200" b="0" i="1" u="none" strike="noStrike" kern="1200" baseline="0" dirty="0">
                <a:solidFill>
                  <a:schemeClr val="tx1"/>
                </a:solidFill>
                <a:latin typeface="+mn-lt"/>
                <a:ea typeface="+mn-ea"/>
                <a:cs typeface="+mn-cs"/>
              </a:rPr>
              <a:t>Compass Flagship Leadership Course for Women</a:t>
            </a:r>
            <a:r>
              <a:rPr lang="en-AU" sz="1200" b="0" i="0" u="none" strike="noStrike" kern="1200" baseline="0" dirty="0">
                <a:solidFill>
                  <a:schemeClr val="tx1"/>
                </a:solidFill>
                <a:latin typeface="+mn-lt"/>
                <a:ea typeface="+mn-ea"/>
                <a:cs typeface="+mn-cs"/>
              </a:rPr>
              <a:t>, which we can’t recommend more highly</a:t>
            </a:r>
            <a:r>
              <a:rPr lang="en-AU" sz="1200" b="0" i="1" u="none" strike="noStrike" kern="1200" baseline="0" dirty="0">
                <a:solidFill>
                  <a:schemeClr val="tx1"/>
                </a:solidFill>
                <a:latin typeface="+mn-lt"/>
                <a:ea typeface="+mn-ea"/>
                <a:cs typeface="+mn-cs"/>
              </a:rPr>
              <a:t>. </a:t>
            </a:r>
            <a:r>
              <a:rPr lang="en-AU" sz="1200" b="0" i="0" u="none" strike="noStrike" kern="1200" baseline="0" dirty="0">
                <a:solidFill>
                  <a:schemeClr val="tx1"/>
                </a:solidFill>
                <a:latin typeface="+mn-lt"/>
                <a:ea typeface="+mn-ea"/>
                <a:cs typeface="+mn-cs"/>
              </a:rPr>
              <a:t>This course emphasises the use of coaching to support women to identify their strengths and challenges in leadership so that they can consciously determine what leadership will look like for them, as well as developing coaching skills to support the projects of their peers. These processes and tools will be contextualised for our faculty in PNG and Solomon Islands. Once in-country program delivery is possible, female faculty who wish to undertake similar processes will be coached by the international faculty who have undertaken Compass. And we completely recognise that sometimes these special programs for marginalised groups can present an additional time burden, so we will be consulting openly with women participating in these leadership processes to identify mechanisms that are engaging, appropriate and convenient. </a:t>
            </a:r>
          </a:p>
          <a:p>
            <a:endParaRPr lang="en-AU" dirty="0"/>
          </a:p>
          <a:p>
            <a:r>
              <a:rPr lang="en-AU" dirty="0"/>
              <a:t>We’re really excited</a:t>
            </a:r>
            <a:r>
              <a:rPr lang="en-AU" baseline="0" dirty="0"/>
              <a:t> to meaningful engage of women’s experiences in our programs, and we’re also keen hear your thoughts and feedback about our approach to gender. </a:t>
            </a:r>
            <a:endParaRPr lang="en-AU" dirty="0"/>
          </a:p>
        </p:txBody>
      </p:sp>
      <p:sp>
        <p:nvSpPr>
          <p:cNvPr id="4" name="Slide Number Placeholder 3"/>
          <p:cNvSpPr>
            <a:spLocks noGrp="1"/>
          </p:cNvSpPr>
          <p:nvPr>
            <p:ph type="sldNum" sz="quarter" idx="10"/>
          </p:nvPr>
        </p:nvSpPr>
        <p:spPr/>
        <p:txBody>
          <a:bodyPr/>
          <a:lstStyle/>
          <a:p>
            <a:fld id="{DDAC6CC0-914F-4A6F-B8FE-1137B7ABBBE0}" type="slidenum">
              <a:rPr lang="en-US" noProof="0" smtClean="0"/>
              <a:t>18</a:t>
            </a:fld>
            <a:endParaRPr lang="en-US" noProof="0" dirty="0"/>
          </a:p>
        </p:txBody>
      </p:sp>
    </p:spTree>
    <p:extLst>
      <p:ext uri="{BB962C8B-B14F-4D97-AF65-F5344CB8AC3E}">
        <p14:creationId xmlns:p14="http://schemas.microsoft.com/office/powerpoint/2010/main" val="3009864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E7D89F6-5AE1-C648-AAA3-6AA4109DFE06}" type="slidenum">
              <a:rPr lang="en-US" smtClean="0"/>
              <a:t>20</a:t>
            </a:fld>
            <a:endParaRPr lang="en-US"/>
          </a:p>
        </p:txBody>
      </p:sp>
    </p:spTree>
    <p:extLst>
      <p:ext uri="{BB962C8B-B14F-4D97-AF65-F5344CB8AC3E}">
        <p14:creationId xmlns:p14="http://schemas.microsoft.com/office/powerpoint/2010/main" val="159938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E7D89F6-5AE1-C648-AAA3-6AA4109DFE06}" type="slidenum">
              <a:rPr lang="en-US" smtClean="0"/>
              <a:t>21</a:t>
            </a:fld>
            <a:endParaRPr lang="en-US"/>
          </a:p>
        </p:txBody>
      </p:sp>
    </p:spTree>
    <p:extLst>
      <p:ext uri="{BB962C8B-B14F-4D97-AF65-F5344CB8AC3E}">
        <p14:creationId xmlns:p14="http://schemas.microsoft.com/office/powerpoint/2010/main" val="3018867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E7D89F6-5AE1-C648-AAA3-6AA4109DFE06}" type="slidenum">
              <a:rPr lang="en-US" smtClean="0"/>
              <a:t>22</a:t>
            </a:fld>
            <a:endParaRPr lang="en-US"/>
          </a:p>
        </p:txBody>
      </p:sp>
    </p:spTree>
    <p:extLst>
      <p:ext uri="{BB962C8B-B14F-4D97-AF65-F5344CB8AC3E}">
        <p14:creationId xmlns:p14="http://schemas.microsoft.com/office/powerpoint/2010/main" val="1739934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E7D89F6-5AE1-C648-AAA3-6AA4109DFE06}" type="slidenum">
              <a:rPr lang="en-US" smtClean="0"/>
              <a:t>23</a:t>
            </a:fld>
            <a:endParaRPr lang="en-US"/>
          </a:p>
        </p:txBody>
      </p:sp>
    </p:spTree>
    <p:extLst>
      <p:ext uri="{BB962C8B-B14F-4D97-AF65-F5344CB8AC3E}">
        <p14:creationId xmlns:p14="http://schemas.microsoft.com/office/powerpoint/2010/main" val="817328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defTabSz="914400" rtl="0" eaLnBrk="1" latinLnBrk="0" hangingPunct="1">
              <a:lnSpc>
                <a:spcPct val="77000"/>
              </a:lnSpc>
              <a:spcBef>
                <a:spcPts val="1000"/>
              </a:spcBef>
              <a:spcAft>
                <a:spcPts val="800"/>
              </a:spcAft>
              <a:buFont typeface="Arial"/>
              <a:buNone/>
            </a:pPr>
            <a:endParaRPr lang="en-AU" sz="1800" kern="1200" dirty="0">
              <a:solidFill>
                <a:schemeClr val="tx1"/>
              </a:solidFill>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E7D89F6-5AE1-C648-AAA3-6AA4109DFE06}" type="slidenum">
              <a:rPr lang="en-US" smtClean="0"/>
              <a:t>25</a:t>
            </a:fld>
            <a:endParaRPr lang="en-US"/>
          </a:p>
        </p:txBody>
      </p:sp>
    </p:spTree>
    <p:extLst>
      <p:ext uri="{BB962C8B-B14F-4D97-AF65-F5344CB8AC3E}">
        <p14:creationId xmlns:p14="http://schemas.microsoft.com/office/powerpoint/2010/main" val="2375158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E7D89F6-5AE1-C648-AAA3-6AA4109DFE06}" type="slidenum">
              <a:rPr lang="en-US" smtClean="0"/>
              <a:t>27</a:t>
            </a:fld>
            <a:endParaRPr lang="en-US"/>
          </a:p>
        </p:txBody>
      </p:sp>
    </p:spTree>
    <p:extLst>
      <p:ext uri="{BB962C8B-B14F-4D97-AF65-F5344CB8AC3E}">
        <p14:creationId xmlns:p14="http://schemas.microsoft.com/office/powerpoint/2010/main" val="365826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E7D89F6-5AE1-C648-AAA3-6AA4109DFE06}" type="slidenum">
              <a:rPr lang="en-US" smtClean="0"/>
              <a:t>28</a:t>
            </a:fld>
            <a:endParaRPr lang="en-US"/>
          </a:p>
        </p:txBody>
      </p:sp>
    </p:spTree>
    <p:extLst>
      <p:ext uri="{BB962C8B-B14F-4D97-AF65-F5344CB8AC3E}">
        <p14:creationId xmlns:p14="http://schemas.microsoft.com/office/powerpoint/2010/main" val="2199446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E7D89F6-5AE1-C648-AAA3-6AA4109DFE06}" type="slidenum">
              <a:rPr lang="en-US" smtClean="0"/>
              <a:t>6</a:t>
            </a:fld>
            <a:endParaRPr lang="en-US"/>
          </a:p>
        </p:txBody>
      </p:sp>
    </p:spTree>
    <p:extLst>
      <p:ext uri="{BB962C8B-B14F-4D97-AF65-F5344CB8AC3E}">
        <p14:creationId xmlns:p14="http://schemas.microsoft.com/office/powerpoint/2010/main" val="33876682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E7D89F6-5AE1-C648-AAA3-6AA4109DFE06}" type="slidenum">
              <a:rPr lang="en-US" smtClean="0"/>
              <a:t>29</a:t>
            </a:fld>
            <a:endParaRPr lang="en-US"/>
          </a:p>
        </p:txBody>
      </p:sp>
    </p:spTree>
    <p:extLst>
      <p:ext uri="{BB962C8B-B14F-4D97-AF65-F5344CB8AC3E}">
        <p14:creationId xmlns:p14="http://schemas.microsoft.com/office/powerpoint/2010/main" val="13730749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defTabSz="914400" rtl="0" eaLnBrk="1" latinLnBrk="0" hangingPunct="1">
              <a:lnSpc>
                <a:spcPct val="77000"/>
              </a:lnSpc>
              <a:spcBef>
                <a:spcPts val="1000"/>
              </a:spcBef>
              <a:spcAft>
                <a:spcPts val="800"/>
              </a:spcAft>
              <a:buFont typeface="Arial"/>
              <a:buNone/>
            </a:pPr>
            <a:endParaRPr lang="en-AU" sz="1800" kern="1200" dirty="0">
              <a:solidFill>
                <a:schemeClr val="tx1"/>
              </a:solidFill>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E7D89F6-5AE1-C648-AAA3-6AA4109DFE06}" type="slidenum">
              <a:rPr lang="en-US" smtClean="0"/>
              <a:t>31</a:t>
            </a:fld>
            <a:endParaRPr lang="en-US"/>
          </a:p>
        </p:txBody>
      </p:sp>
    </p:spTree>
    <p:extLst>
      <p:ext uri="{BB962C8B-B14F-4D97-AF65-F5344CB8AC3E}">
        <p14:creationId xmlns:p14="http://schemas.microsoft.com/office/powerpoint/2010/main" val="29542957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defTabSz="914400" rtl="0" eaLnBrk="1" latinLnBrk="0" hangingPunct="1">
              <a:lnSpc>
                <a:spcPct val="77000"/>
              </a:lnSpc>
              <a:spcBef>
                <a:spcPts val="1000"/>
              </a:spcBef>
              <a:spcAft>
                <a:spcPts val="800"/>
              </a:spcAft>
              <a:buFont typeface="Arial"/>
              <a:buNone/>
            </a:pPr>
            <a:endParaRPr lang="en-AU" sz="1800" kern="1200" dirty="0">
              <a:solidFill>
                <a:schemeClr val="tx1"/>
              </a:solidFill>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E7D89F6-5AE1-C648-AAA3-6AA4109DFE06}" type="slidenum">
              <a:rPr lang="en-US" smtClean="0"/>
              <a:t>32</a:t>
            </a:fld>
            <a:endParaRPr lang="en-US"/>
          </a:p>
        </p:txBody>
      </p:sp>
    </p:spTree>
    <p:extLst>
      <p:ext uri="{BB962C8B-B14F-4D97-AF65-F5344CB8AC3E}">
        <p14:creationId xmlns:p14="http://schemas.microsoft.com/office/powerpoint/2010/main" val="397059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FE7D89F6-5AE1-C648-AAA3-6AA4109DFE06}" type="slidenum">
              <a:rPr lang="en-US" smtClean="0"/>
              <a:t>34</a:t>
            </a:fld>
            <a:endParaRPr lang="en-US"/>
          </a:p>
        </p:txBody>
      </p:sp>
    </p:spTree>
    <p:extLst>
      <p:ext uri="{BB962C8B-B14F-4D97-AF65-F5344CB8AC3E}">
        <p14:creationId xmlns:p14="http://schemas.microsoft.com/office/powerpoint/2010/main" val="17974965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E7D89F6-5AE1-C648-AAA3-6AA4109DFE06}" type="slidenum">
              <a:rPr lang="en-US" smtClean="0"/>
              <a:t>35</a:t>
            </a:fld>
            <a:endParaRPr lang="en-US"/>
          </a:p>
        </p:txBody>
      </p:sp>
    </p:spTree>
    <p:extLst>
      <p:ext uri="{BB962C8B-B14F-4D97-AF65-F5344CB8AC3E}">
        <p14:creationId xmlns:p14="http://schemas.microsoft.com/office/powerpoint/2010/main" val="912902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E7D89F6-5AE1-C648-AAA3-6AA4109DFE06}" type="slidenum">
              <a:rPr lang="en-US" smtClean="0"/>
              <a:t>8</a:t>
            </a:fld>
            <a:endParaRPr lang="en-US"/>
          </a:p>
        </p:txBody>
      </p:sp>
    </p:spTree>
    <p:extLst>
      <p:ext uri="{BB962C8B-B14F-4D97-AF65-F5344CB8AC3E}">
        <p14:creationId xmlns:p14="http://schemas.microsoft.com/office/powerpoint/2010/main" val="3429849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E7D89F6-5AE1-C648-AAA3-6AA4109DFE06}" type="slidenum">
              <a:rPr lang="en-US" smtClean="0"/>
              <a:t>9</a:t>
            </a:fld>
            <a:endParaRPr lang="en-US"/>
          </a:p>
        </p:txBody>
      </p:sp>
    </p:spTree>
    <p:extLst>
      <p:ext uri="{BB962C8B-B14F-4D97-AF65-F5344CB8AC3E}">
        <p14:creationId xmlns:p14="http://schemas.microsoft.com/office/powerpoint/2010/main" val="1304028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E7D89F6-5AE1-C648-AAA3-6AA4109DFE06}" type="slidenum">
              <a:rPr lang="en-US" smtClean="0"/>
              <a:t>10</a:t>
            </a:fld>
            <a:endParaRPr lang="en-US"/>
          </a:p>
        </p:txBody>
      </p:sp>
    </p:spTree>
    <p:extLst>
      <p:ext uri="{BB962C8B-B14F-4D97-AF65-F5344CB8AC3E}">
        <p14:creationId xmlns:p14="http://schemas.microsoft.com/office/powerpoint/2010/main" val="3308061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Before</a:t>
            </a:r>
            <a:r>
              <a:rPr lang="en-AU" baseline="0" dirty="0"/>
              <a:t> I start I want to reiterate that we have permission to use all of the photos included in this presentation. None of the fellows who I talk about have their photos presented.</a:t>
            </a:r>
          </a:p>
          <a:p>
            <a:endParaRPr lang="en-AU" dirty="0"/>
          </a:p>
          <a:p>
            <a:r>
              <a:rPr lang="en-AU" dirty="0" err="1"/>
              <a:t>HNE</a:t>
            </a:r>
            <a:r>
              <a:rPr lang="en-AU" baseline="0" dirty="0"/>
              <a:t> has been working in the FETP space for about 8 years now. Our Field Epidemiology in Action project could be categorised as a workforce capacity development project. We primarily develop </a:t>
            </a:r>
            <a:r>
              <a:rPr lang="en-AU" baseline="0" dirty="0" err="1"/>
              <a:t>workfprce</a:t>
            </a:r>
            <a:r>
              <a:rPr lang="en-AU" baseline="0" dirty="0"/>
              <a:t> that in 2 ways:</a:t>
            </a:r>
          </a:p>
          <a:p>
            <a:pPr marL="171450" indent="-171450">
              <a:buFontTx/>
              <a:buChar char="-"/>
            </a:pPr>
            <a:r>
              <a:rPr lang="en-AU" baseline="0" dirty="0"/>
              <a:t>The first is through building epidemiological capacity and abilities to detect and respond to outbreaks through intermediate and advanced </a:t>
            </a:r>
            <a:r>
              <a:rPr lang="en-AU" baseline="0" dirty="0" err="1"/>
              <a:t>FETPs</a:t>
            </a:r>
            <a:r>
              <a:rPr lang="en-AU" baseline="0" dirty="0"/>
              <a:t>. In the context of Papua New Guinea, the intermediate program is FETPNG, and this generally enrols Health Extension Officers or people in similar roles</a:t>
            </a:r>
          </a:p>
          <a:p>
            <a:pPr marL="171450" indent="-171450">
              <a:buFontTx/>
              <a:buChar char="-"/>
            </a:pPr>
            <a:r>
              <a:rPr lang="en-AU" baseline="0" dirty="0"/>
              <a:t>The second way is through building technical, leadership and mentoring capacity amongst faculty on our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171450" indent="-171450">
              <a:buFontTx/>
              <a:buChar char="-"/>
            </a:pPr>
            <a:endParaRPr lang="en-AU" baseline="0" dirty="0"/>
          </a:p>
        </p:txBody>
      </p:sp>
      <p:sp>
        <p:nvSpPr>
          <p:cNvPr id="4" name="Slide Number Placeholder 3"/>
          <p:cNvSpPr>
            <a:spLocks noGrp="1"/>
          </p:cNvSpPr>
          <p:nvPr>
            <p:ph type="sldNum" sz="quarter" idx="10"/>
          </p:nvPr>
        </p:nvSpPr>
        <p:spPr/>
        <p:txBody>
          <a:bodyPr/>
          <a:lstStyle/>
          <a:p>
            <a:fld id="{DDAC6CC0-914F-4A6F-B8FE-1137B7ABBBE0}" type="slidenum">
              <a:rPr lang="en-US" noProof="0" smtClean="0"/>
              <a:t>12</a:t>
            </a:fld>
            <a:endParaRPr lang="en-US" noProof="0" dirty="0"/>
          </a:p>
        </p:txBody>
      </p:sp>
    </p:spTree>
    <p:extLst>
      <p:ext uri="{BB962C8B-B14F-4D97-AF65-F5344CB8AC3E}">
        <p14:creationId xmlns:p14="http://schemas.microsoft.com/office/powerpoint/2010/main" val="2242350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And for a bit of context as to what that actually looks like: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Our programs are normally implemented in three workshops with fellows travelling from far and wide to attend for one to two weeks. Fellows are paid a per diem for each day that they are based at the training venue, and generally share accommodation with one other fellow of the same sex. The expenses for travel and accommodation are paid by the program. For faculty and fellows from Port Moresby, a per diem is only provided if the location of the training venue is outside of the National Capital District, which generally sees workshops held just outside the boundaries. The running time of the average day is 8am to 5pm, with breaks in between sessions. We sometimes run extra sessions on weekends for deeper dives into Excel, and often there will be mentoring of an evening.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Following the first and second workshops, fellows return to their workplaces to implement, in the first period an epidemiological project, and in the second period an intervention project. They do this on top of their normal work, although its communicated to their managers that their projects should take, on average, around a third of their normal work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While we aren’t aware of other </a:t>
            </a:r>
            <a:r>
              <a:rPr lang="en-AU" baseline="0" dirty="0" err="1"/>
              <a:t>FETPs</a:t>
            </a:r>
            <a:r>
              <a:rPr lang="en-AU" baseline="0" dirty="0"/>
              <a:t> that include a field-based intervention project, this format of intensive training in workshops combined with field-based time is the global norm.</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In terms of the national and indeed most of the international faculty – everyone holds full-time work in health departments, and support to the program is offered in-kind, with travel related expenses reimbursed. Alongside attendance of four weeks of workshops each year per program, the faculty spend significant time mentoring fellows while they complete their field-based projects. Of the five core National Faculty, three are women. It’s worth noting that one is currently the Leader of the National Control Centre for the </a:t>
            </a:r>
            <a:r>
              <a:rPr lang="en-AU" baseline="0" dirty="0" err="1"/>
              <a:t>COVID</a:t>
            </a:r>
            <a:r>
              <a:rPr lang="en-AU" baseline="0" dirty="0"/>
              <a:t> response, one completed the Thai FETP program after showing her leadership quality in the FETPNG program, and one completed a Public Health Leadership Program with </a:t>
            </a:r>
            <a:r>
              <a:rPr lang="en-AU" baseline="0" dirty="0" err="1"/>
              <a:t>WPRO</a:t>
            </a:r>
            <a:r>
              <a:rPr lang="en-AU" baseline="0" dirty="0"/>
              <a:t> in the Philippines last year.</a:t>
            </a:r>
          </a:p>
        </p:txBody>
      </p:sp>
      <p:sp>
        <p:nvSpPr>
          <p:cNvPr id="4" name="Slide Number Placeholder 3"/>
          <p:cNvSpPr>
            <a:spLocks noGrp="1"/>
          </p:cNvSpPr>
          <p:nvPr>
            <p:ph type="sldNum" sz="quarter" idx="10"/>
          </p:nvPr>
        </p:nvSpPr>
        <p:spPr/>
        <p:txBody>
          <a:bodyPr/>
          <a:lstStyle/>
          <a:p>
            <a:fld id="{DDAC6CC0-914F-4A6F-B8FE-1137B7ABBBE0}" type="slidenum">
              <a:rPr lang="en-US" noProof="0" smtClean="0"/>
              <a:t>13</a:t>
            </a:fld>
            <a:endParaRPr lang="en-US" noProof="0" dirty="0"/>
          </a:p>
        </p:txBody>
      </p:sp>
    </p:spTree>
    <p:extLst>
      <p:ext uri="{BB962C8B-B14F-4D97-AF65-F5344CB8AC3E}">
        <p14:creationId xmlns:p14="http://schemas.microsoft.com/office/powerpoint/2010/main" val="484719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Since its inaugural year in 2013, FETPNG has graduated 93 fellows.</a:t>
            </a:r>
            <a:r>
              <a:rPr lang="en-AU" sz="1200" kern="1200" baseline="0" dirty="0">
                <a:solidFill>
                  <a:schemeClr val="tx1"/>
                </a:solidFill>
                <a:effectLst/>
                <a:latin typeface="+mn-lt"/>
                <a:ea typeface="+mn-ea"/>
                <a:cs typeface="+mn-cs"/>
              </a:rPr>
              <a:t> While only 36% of fellows enrolled in the program were female, they had better outcomes than their male counterparts, and so comprise 40% of graduates</a:t>
            </a:r>
            <a:r>
              <a:rPr lang="en-AU" sz="1200" kern="1200" dirty="0">
                <a:solidFill>
                  <a:schemeClr val="tx1"/>
                </a:solidFill>
                <a:effectLst/>
                <a:latin typeface="+mn-lt"/>
                <a:ea typeface="+mn-ea"/>
                <a:cs typeface="+mn-cs"/>
              </a:rPr>
              <a:t>. Just</a:t>
            </a:r>
            <a:r>
              <a:rPr lang="en-AU" sz="1200" kern="1200" baseline="0" dirty="0">
                <a:solidFill>
                  <a:schemeClr val="tx1"/>
                </a:solidFill>
                <a:effectLst/>
                <a:latin typeface="+mn-lt"/>
                <a:ea typeface="+mn-ea"/>
                <a:cs typeface="+mn-cs"/>
              </a:rPr>
              <a:t> 12% of female participants did not graduate, compared to 26% of male enrolments. There are a whole lot of reasons that we can speculate why this might be the case, but it’s a little study unto itself.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baseline="0" dirty="0">
                <a:solidFill>
                  <a:schemeClr val="tx1"/>
                </a:solidFill>
                <a:effectLst/>
                <a:latin typeface="+mn-lt"/>
                <a:ea typeface="+mn-ea"/>
                <a:cs typeface="+mn-cs"/>
              </a:rPr>
              <a:t>(PAUSE)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For this graph,</a:t>
            </a:r>
            <a:r>
              <a:rPr lang="en-AU" baseline="0" dirty="0"/>
              <a:t> the higher</a:t>
            </a:r>
            <a:r>
              <a:rPr lang="en-AU" dirty="0"/>
              <a:t> the number</a:t>
            </a:r>
            <a:r>
              <a:rPr lang="en-AU" baseline="0" dirty="0"/>
              <a:t> on the y-axis, the higher the ratio of female to male participants. </a:t>
            </a:r>
            <a:endParaRPr lang="en-AU"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baseline="0" dirty="0">
                <a:solidFill>
                  <a:schemeClr val="tx1"/>
                </a:solidFill>
                <a:effectLst/>
                <a:latin typeface="+mn-lt"/>
                <a:ea typeface="+mn-ea"/>
                <a:cs typeface="+mn-cs"/>
              </a:rPr>
              <a:t>From a gender standpoint, 2017 was arguably the best year of the program when the ratio of female to male enrolments and graduates was equal, but 2014 is notable for having more female enrolments and equal graduates to males, and 2016 stands out for its higher ratio of female graduates. Things have gone downhill since 2017, but females have still out performed their male counterparts. In fact, from 2015 onwards, all females who have enrolled in the program have completed it. While our cohort is relatively small to make generalisations, it does seem that women are a better investment than men, at least in terms of graduates.</a:t>
            </a:r>
          </a:p>
          <a:p>
            <a:endParaRPr lang="en-AU" dirty="0"/>
          </a:p>
        </p:txBody>
      </p:sp>
      <p:sp>
        <p:nvSpPr>
          <p:cNvPr id="4" name="Slide Number Placeholder 3"/>
          <p:cNvSpPr>
            <a:spLocks noGrp="1"/>
          </p:cNvSpPr>
          <p:nvPr>
            <p:ph type="sldNum" sz="quarter" idx="10"/>
          </p:nvPr>
        </p:nvSpPr>
        <p:spPr/>
        <p:txBody>
          <a:bodyPr/>
          <a:lstStyle/>
          <a:p>
            <a:fld id="{DDAC6CC0-914F-4A6F-B8FE-1137B7ABBBE0}" type="slidenum">
              <a:rPr lang="en-US" noProof="0" smtClean="0"/>
              <a:t>14</a:t>
            </a:fld>
            <a:endParaRPr lang="en-US" noProof="0" dirty="0"/>
          </a:p>
        </p:txBody>
      </p:sp>
    </p:spTree>
    <p:extLst>
      <p:ext uri="{BB962C8B-B14F-4D97-AF65-F5344CB8AC3E}">
        <p14:creationId xmlns:p14="http://schemas.microsoft.com/office/powerpoint/2010/main" val="969721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But we understand that equality</a:t>
            </a:r>
            <a:r>
              <a:rPr lang="en-AU" baseline="0" dirty="0"/>
              <a:t> is much more than a numbers game.</a:t>
            </a:r>
          </a:p>
          <a:p>
            <a:r>
              <a:rPr lang="en-AU" baseline="0" dirty="0"/>
              <a:t>(pause)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baseline="0" dirty="0">
                <a:solidFill>
                  <a:schemeClr val="tx1"/>
                </a:solidFill>
                <a:effectLst/>
                <a:latin typeface="+mn-lt"/>
                <a:ea typeface="+mn-ea"/>
                <a:cs typeface="+mn-cs"/>
              </a:rPr>
              <a:t>Last year when there were just two female fellows enrolled in the intermediate program, in his opening remarks at the first workshop, the Director of Public Health noted the disparity but urged the women to represent their gender well so that more women may follow.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baseline="0" dirty="0">
                <a:solidFill>
                  <a:schemeClr val="tx1"/>
                </a:solidFill>
                <a:effectLst/>
                <a:latin typeface="+mn-lt"/>
                <a:ea typeface="+mn-ea"/>
                <a:cs typeface="+mn-cs"/>
              </a:rPr>
              <a:t>A couple of days into the program, we had the surprise pleasure of meeting the toddler and husband of one of the female fellows. She explained she had to bring her little one to training as she was still breastfeeding, and her husband had to come to watch the child through the day.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baseline="0" dirty="0">
                <a:solidFill>
                  <a:schemeClr val="tx1"/>
                </a:solidFill>
                <a:effectLst/>
                <a:latin typeface="+mn-lt"/>
                <a:ea typeface="+mn-ea"/>
                <a:cs typeface="+mn-cs"/>
              </a:rPr>
              <a:t>And one day after that, we were called to a brief faculty meeting to discuss a problem between the two female fellows. The other female participant was, understandably, uncomfortable sharing a room with another woman’s husband and child. And it had practical implications too – there was not enough space or quiet to study in the room, and now her sleep was being disrupted by the child. After a couple of the local female faculty consulted with the family, the husband and child elected to stay with </a:t>
            </a:r>
            <a:r>
              <a:rPr lang="en-AU" sz="1200" kern="1200" baseline="0" dirty="0" err="1">
                <a:solidFill>
                  <a:schemeClr val="tx1"/>
                </a:solidFill>
                <a:effectLst/>
                <a:latin typeface="+mn-lt"/>
                <a:ea typeface="+mn-ea"/>
                <a:cs typeface="+mn-cs"/>
              </a:rPr>
              <a:t>wantok</a:t>
            </a:r>
            <a:r>
              <a:rPr lang="en-AU" sz="1200" kern="1200" baseline="0" dirty="0">
                <a:solidFill>
                  <a:schemeClr val="tx1"/>
                </a:solidFill>
                <a:effectLst/>
                <a:latin typeface="+mn-lt"/>
                <a:ea typeface="+mn-ea"/>
                <a:cs typeface="+mn-cs"/>
              </a:rPr>
              <a:t> in Port Moresby, and he brought the toddler back for time with Mum during the breaks.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baseline="0" dirty="0">
                <a:solidFill>
                  <a:schemeClr val="tx1"/>
                </a:solidFill>
                <a:effectLst/>
                <a:latin typeface="+mn-lt"/>
                <a:ea typeface="+mn-ea"/>
                <a:cs typeface="+mn-cs"/>
              </a:rPr>
              <a:t>Meanwhile, we noticed that one of the female faculty was arriving late and leaving the workshop early. We asked one of the other faculty about this, who explained that as our friend was Port Moresby based – and the workshop was, quite unusually, being held in POM – there was an expectation that she was home at a reasonable time to complete domestic duties.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baseline="0" dirty="0">
                <a:solidFill>
                  <a:schemeClr val="tx1"/>
                </a:solidFill>
                <a:effectLst/>
                <a:latin typeface="+mn-lt"/>
                <a:ea typeface="+mn-ea"/>
                <a:cs typeface="+mn-cs"/>
              </a:rPr>
              <a:t>So within the course of a few days, we saw that there were really high expectations on the outcomes of female participants, but we also had a sense of some of the unique considerations that impacted how people participated in the program, as either a faculty or fellow, and at what personal and financial cost.</a:t>
            </a:r>
            <a:endParaRPr lang="en-AU" baseline="0" dirty="0"/>
          </a:p>
          <a:p>
            <a:endParaRPr lang="en-AU" baseline="0" dirty="0"/>
          </a:p>
          <a:p>
            <a:endParaRPr lang="en-AU" dirty="0"/>
          </a:p>
        </p:txBody>
      </p:sp>
      <p:sp>
        <p:nvSpPr>
          <p:cNvPr id="4" name="Slide Number Placeholder 3"/>
          <p:cNvSpPr>
            <a:spLocks noGrp="1"/>
          </p:cNvSpPr>
          <p:nvPr>
            <p:ph type="sldNum" sz="quarter" idx="10"/>
          </p:nvPr>
        </p:nvSpPr>
        <p:spPr/>
        <p:txBody>
          <a:bodyPr/>
          <a:lstStyle/>
          <a:p>
            <a:fld id="{DDAC6CC0-914F-4A6F-B8FE-1137B7ABBBE0}" type="slidenum">
              <a:rPr lang="en-US" noProof="0" smtClean="0"/>
              <a:t>15</a:t>
            </a:fld>
            <a:endParaRPr lang="en-US" noProof="0" dirty="0"/>
          </a:p>
        </p:txBody>
      </p:sp>
    </p:spTree>
    <p:extLst>
      <p:ext uri="{BB962C8B-B14F-4D97-AF65-F5344CB8AC3E}">
        <p14:creationId xmlns:p14="http://schemas.microsoft.com/office/powerpoint/2010/main" val="103159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70692AE-8387-844C-9CB2-5F12E0F3F0CE}" type="datetimeFigureOut">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84D71-9A77-B040-A971-CEBC775A27A3}" type="slidenum">
              <a:rPr lang="en-US" smtClean="0"/>
              <a:t>‹#›</a:t>
            </a:fld>
            <a:endParaRPr lang="en-US"/>
          </a:p>
        </p:txBody>
      </p:sp>
    </p:spTree>
    <p:extLst>
      <p:ext uri="{BB962C8B-B14F-4D97-AF65-F5344CB8AC3E}">
        <p14:creationId xmlns:p14="http://schemas.microsoft.com/office/powerpoint/2010/main" val="1866933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0692AE-8387-844C-9CB2-5F12E0F3F0CE}" type="datetimeFigureOut">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84D71-9A77-B040-A971-CEBC775A27A3}" type="slidenum">
              <a:rPr lang="en-US" smtClean="0"/>
              <a:t>‹#›</a:t>
            </a:fld>
            <a:endParaRPr lang="en-US"/>
          </a:p>
        </p:txBody>
      </p:sp>
    </p:spTree>
    <p:extLst>
      <p:ext uri="{BB962C8B-B14F-4D97-AF65-F5344CB8AC3E}">
        <p14:creationId xmlns:p14="http://schemas.microsoft.com/office/powerpoint/2010/main" val="671685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0692AE-8387-844C-9CB2-5F12E0F3F0CE}" type="datetimeFigureOut">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84D71-9A77-B040-A971-CEBC775A27A3}" type="slidenum">
              <a:rPr lang="en-US" smtClean="0"/>
              <a:t>‹#›</a:t>
            </a:fld>
            <a:endParaRPr lang="en-US"/>
          </a:p>
        </p:txBody>
      </p:sp>
    </p:spTree>
    <p:extLst>
      <p:ext uri="{BB962C8B-B14F-4D97-AF65-F5344CB8AC3E}">
        <p14:creationId xmlns:p14="http://schemas.microsoft.com/office/powerpoint/2010/main" val="1838015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with Image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A9E66CD-99CC-45B1-A15D-3626A6160849}"/>
              </a:ext>
            </a:extLst>
          </p:cNvPr>
          <p:cNvSpPr>
            <a:spLocks noGrp="1"/>
          </p:cNvSpPr>
          <p:nvPr>
            <p:ph type="pic" sz="quarter" idx="13"/>
          </p:nvPr>
        </p:nvSpPr>
        <p:spPr>
          <a:xfrm>
            <a:off x="458724" y="457200"/>
            <a:ext cx="11274552" cy="5943600"/>
          </a:xfrm>
          <a:noFill/>
        </p:spPr>
        <p:txBody>
          <a:bodyPr anchor="ctr" anchorCtr="0">
            <a:noAutofit/>
          </a:bodyPr>
          <a:lstStyle>
            <a:lvl1pPr marL="0" indent="0" algn="ctr">
              <a:buNone/>
              <a:defRPr>
                <a:latin typeface="+mn-lt"/>
              </a:defRPr>
            </a:lvl1pPr>
          </a:lstStyle>
          <a:p>
            <a:r>
              <a:rPr lang="en-US"/>
              <a:t>Click icon to add picture</a:t>
            </a:r>
            <a:endParaRPr lang="ru-RU" dirty="0"/>
          </a:p>
        </p:txBody>
      </p:sp>
      <p:sp>
        <p:nvSpPr>
          <p:cNvPr id="15" name="Picture Placeholder 14">
            <a:extLst>
              <a:ext uri="{FF2B5EF4-FFF2-40B4-BE49-F238E27FC236}">
                <a16:creationId xmlns:a16="http://schemas.microsoft.com/office/drawing/2014/main" id="{CF15D4B3-A0CD-4C14-BB5E-CB9859BD8A51}"/>
              </a:ext>
            </a:extLst>
          </p:cNvPr>
          <p:cNvSpPr>
            <a:spLocks noGrp="1"/>
          </p:cNvSpPr>
          <p:nvPr>
            <p:ph type="pic" sz="quarter" idx="14"/>
          </p:nvPr>
        </p:nvSpPr>
        <p:spPr>
          <a:xfrm>
            <a:off x="5364480" y="1746127"/>
            <a:ext cx="1463040" cy="987552"/>
          </a:xfrm>
        </p:spPr>
        <p:txBody>
          <a:bodyPr anchor="ctr" anchorCtr="0">
            <a:noAutofit/>
          </a:bodyPr>
          <a:lstStyle>
            <a:lvl1pPr marL="0" indent="0" algn="ctr">
              <a:buNone/>
              <a:defRPr sz="1400">
                <a:latin typeface="+mn-lt"/>
              </a:defRPr>
            </a:lvl1pPr>
          </a:lstStyle>
          <a:p>
            <a:r>
              <a:rPr lang="en-US"/>
              <a:t>Click icon to add picture</a:t>
            </a:r>
            <a:endParaRPr lang="ru-RU" dirty="0"/>
          </a:p>
        </p:txBody>
      </p:sp>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atin typeface="+mj-lt"/>
              </a:defRPr>
            </a:lvl1pPr>
          </a:lstStyle>
          <a:p>
            <a:r>
              <a:rPr lang="en-US"/>
              <a:t>Click to edit Master title style</a:t>
            </a:r>
            <a:endParaRPr lang="ru-RU" dirty="0"/>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28730"/>
            <a:ext cx="11274552" cy="1772070"/>
          </a:xfrm>
          <a:solidFill>
            <a:schemeClr val="accent1">
              <a:alpha val="30000"/>
            </a:schemeClr>
          </a:solidFill>
        </p:spPr>
        <p:txBody>
          <a:bodyPr tIns="252000" rIns="90000" anchor="t" anchorCtr="0">
            <a:normAutofit/>
          </a:bodyPr>
          <a:lstStyle>
            <a:lvl1pPr marL="0" indent="0" algn="ctr">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dirty="0"/>
          </a:p>
        </p:txBody>
      </p:sp>
    </p:spTree>
    <p:extLst>
      <p:ext uri="{BB962C8B-B14F-4D97-AF65-F5344CB8AC3E}">
        <p14:creationId xmlns:p14="http://schemas.microsoft.com/office/powerpoint/2010/main" val="2537876052"/>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12/2/2020</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2" y="1597938"/>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hasCustomPrompt="1"/>
          </p:nvPr>
        </p:nvSpPr>
        <p:spPr>
          <a:xfrm>
            <a:off x="6495790" y="1597938"/>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8" name="Content Placeholder 7">
            <a:extLst>
              <a:ext uri="{FF2B5EF4-FFF2-40B4-BE49-F238E27FC236}">
                <a16:creationId xmlns:a16="http://schemas.microsoft.com/office/drawing/2014/main" id="{0314D5FA-EBD7-472E-9864-D76743BAB4DF}"/>
              </a:ext>
            </a:extLst>
          </p:cNvPr>
          <p:cNvSpPr>
            <a:spLocks noGrp="1"/>
          </p:cNvSpPr>
          <p:nvPr>
            <p:ph sz="quarter" idx="31" hasCustomPrompt="1"/>
          </p:nvPr>
        </p:nvSpPr>
        <p:spPr>
          <a:xfrm>
            <a:off x="836613" y="2055043"/>
            <a:ext cx="4821237" cy="3417605"/>
          </a:xfrm>
        </p:spPr>
        <p:txBody>
          <a:bodyPr lIns="36000" tIns="0" rIns="0" bIns="0">
            <a:normAutofit/>
          </a:bodyPr>
          <a:lstStyle>
            <a:lvl1pPr marL="0" indent="0" algn="l">
              <a:buNone/>
              <a:defRPr sz="2000"/>
            </a:lvl1pPr>
            <a:lvl2pPr marL="457200" indent="0" algn="l">
              <a:buNone/>
              <a:defRPr sz="1800"/>
            </a:lvl2pPr>
          </a:lstStyle>
          <a:p>
            <a:pPr lvl="0"/>
            <a:r>
              <a:rPr lang="en-US" noProof="0"/>
              <a:t>Edit Master text styles</a:t>
            </a:r>
          </a:p>
          <a:p>
            <a:pPr lvl="1"/>
            <a:r>
              <a:rPr lang="en-US" noProof="0"/>
              <a:t>Second level</a:t>
            </a:r>
          </a:p>
        </p:txBody>
      </p:sp>
      <p:sp>
        <p:nvSpPr>
          <p:cNvPr id="16" name="Content Placeholder 7">
            <a:extLst>
              <a:ext uri="{FF2B5EF4-FFF2-40B4-BE49-F238E27FC236}">
                <a16:creationId xmlns:a16="http://schemas.microsoft.com/office/drawing/2014/main" id="{BA129CFA-D87C-494E-9E6D-E317C4D157EB}"/>
              </a:ext>
            </a:extLst>
          </p:cNvPr>
          <p:cNvSpPr>
            <a:spLocks noGrp="1"/>
          </p:cNvSpPr>
          <p:nvPr>
            <p:ph sz="quarter" idx="32" hasCustomPrompt="1"/>
          </p:nvPr>
        </p:nvSpPr>
        <p:spPr>
          <a:xfrm>
            <a:off x="6495086" y="2055043"/>
            <a:ext cx="4821237" cy="3417605"/>
          </a:xfrm>
        </p:spPr>
        <p:txBody>
          <a:bodyPr lIns="36000" tIns="0" rIns="0" bIns="0">
            <a:normAutofit/>
          </a:bodyPr>
          <a:lstStyle>
            <a:lvl1pPr marL="0" indent="0" algn="l">
              <a:buNone/>
              <a:defRPr sz="2000"/>
            </a:lvl1pPr>
            <a:lvl2pPr marL="457200" indent="0" algn="l">
              <a:buNone/>
              <a:defRPr sz="1800"/>
            </a:lvl2pPr>
          </a:lstStyle>
          <a:p>
            <a:pPr lvl="0"/>
            <a:r>
              <a:rPr lang="en-US" noProof="0"/>
              <a:t>Edit Master text styles</a:t>
            </a:r>
          </a:p>
          <a:p>
            <a:pPr lvl="1"/>
            <a:r>
              <a:rPr lang="en-US" noProof="0"/>
              <a:t>Second level</a:t>
            </a:r>
          </a:p>
        </p:txBody>
      </p:sp>
    </p:spTree>
    <p:extLst>
      <p:ext uri="{BB962C8B-B14F-4D97-AF65-F5344CB8AC3E}">
        <p14:creationId xmlns:p14="http://schemas.microsoft.com/office/powerpoint/2010/main" val="10540231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0692AE-8387-844C-9CB2-5F12E0F3F0CE}" type="datetimeFigureOut">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84D71-9A77-B040-A971-CEBC775A27A3}" type="slidenum">
              <a:rPr lang="en-US" smtClean="0"/>
              <a:t>‹#›</a:t>
            </a:fld>
            <a:endParaRPr lang="en-US"/>
          </a:p>
        </p:txBody>
      </p:sp>
    </p:spTree>
    <p:extLst>
      <p:ext uri="{BB962C8B-B14F-4D97-AF65-F5344CB8AC3E}">
        <p14:creationId xmlns:p14="http://schemas.microsoft.com/office/powerpoint/2010/main" val="672860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0692AE-8387-844C-9CB2-5F12E0F3F0CE}" type="datetimeFigureOut">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84D71-9A77-B040-A971-CEBC775A27A3}" type="slidenum">
              <a:rPr lang="en-US" smtClean="0"/>
              <a:t>‹#›</a:t>
            </a:fld>
            <a:endParaRPr lang="en-US"/>
          </a:p>
        </p:txBody>
      </p:sp>
    </p:spTree>
    <p:extLst>
      <p:ext uri="{BB962C8B-B14F-4D97-AF65-F5344CB8AC3E}">
        <p14:creationId xmlns:p14="http://schemas.microsoft.com/office/powerpoint/2010/main" val="120967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0692AE-8387-844C-9CB2-5F12E0F3F0CE}" type="datetimeFigureOut">
              <a:rPr lang="en-US" smtClean="0"/>
              <a:t>12/2/2020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684D71-9A77-B040-A971-CEBC775A27A3}" type="slidenum">
              <a:rPr lang="en-US" smtClean="0"/>
              <a:t>‹#›</a:t>
            </a:fld>
            <a:endParaRPr lang="en-US"/>
          </a:p>
        </p:txBody>
      </p:sp>
    </p:spTree>
    <p:extLst>
      <p:ext uri="{BB962C8B-B14F-4D97-AF65-F5344CB8AC3E}">
        <p14:creationId xmlns:p14="http://schemas.microsoft.com/office/powerpoint/2010/main" val="1573275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0692AE-8387-844C-9CB2-5F12E0F3F0CE}" type="datetimeFigureOut">
              <a:rPr lang="en-US" smtClean="0"/>
              <a:t>12/2/2020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684D71-9A77-B040-A971-CEBC775A27A3}" type="slidenum">
              <a:rPr lang="en-US" smtClean="0"/>
              <a:t>‹#›</a:t>
            </a:fld>
            <a:endParaRPr lang="en-US"/>
          </a:p>
        </p:txBody>
      </p:sp>
    </p:spTree>
    <p:extLst>
      <p:ext uri="{BB962C8B-B14F-4D97-AF65-F5344CB8AC3E}">
        <p14:creationId xmlns:p14="http://schemas.microsoft.com/office/powerpoint/2010/main" val="82241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0692AE-8387-844C-9CB2-5F12E0F3F0CE}" type="datetimeFigureOut">
              <a:rPr lang="en-US" smtClean="0"/>
              <a:t>12/2/2020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684D71-9A77-B040-A971-CEBC775A27A3}" type="slidenum">
              <a:rPr lang="en-US" smtClean="0"/>
              <a:t>‹#›</a:t>
            </a:fld>
            <a:endParaRPr lang="en-US"/>
          </a:p>
        </p:txBody>
      </p:sp>
    </p:spTree>
    <p:extLst>
      <p:ext uri="{BB962C8B-B14F-4D97-AF65-F5344CB8AC3E}">
        <p14:creationId xmlns:p14="http://schemas.microsoft.com/office/powerpoint/2010/main" val="1408115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0692AE-8387-844C-9CB2-5F12E0F3F0CE}" type="datetimeFigureOut">
              <a:rPr lang="en-US" smtClean="0"/>
              <a:t>12/2/2020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684D71-9A77-B040-A971-CEBC775A27A3}" type="slidenum">
              <a:rPr lang="en-US" smtClean="0"/>
              <a:t>‹#›</a:t>
            </a:fld>
            <a:endParaRPr lang="en-US"/>
          </a:p>
        </p:txBody>
      </p:sp>
    </p:spTree>
    <p:extLst>
      <p:ext uri="{BB962C8B-B14F-4D97-AF65-F5344CB8AC3E}">
        <p14:creationId xmlns:p14="http://schemas.microsoft.com/office/powerpoint/2010/main" val="930477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0692AE-8387-844C-9CB2-5F12E0F3F0CE}" type="datetimeFigureOut">
              <a:rPr lang="en-US" smtClean="0"/>
              <a:t>12/2/2020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684D71-9A77-B040-A971-CEBC775A27A3}" type="slidenum">
              <a:rPr lang="en-US" smtClean="0"/>
              <a:t>‹#›</a:t>
            </a:fld>
            <a:endParaRPr lang="en-US"/>
          </a:p>
        </p:txBody>
      </p:sp>
    </p:spTree>
    <p:extLst>
      <p:ext uri="{BB962C8B-B14F-4D97-AF65-F5344CB8AC3E}">
        <p14:creationId xmlns:p14="http://schemas.microsoft.com/office/powerpoint/2010/main" val="558315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0692AE-8387-844C-9CB2-5F12E0F3F0CE}" type="datetimeFigureOut">
              <a:rPr lang="en-US" smtClean="0"/>
              <a:t>12/2/2020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684D71-9A77-B040-A971-CEBC775A27A3}" type="slidenum">
              <a:rPr lang="en-US" smtClean="0"/>
              <a:t>‹#›</a:t>
            </a:fld>
            <a:endParaRPr lang="en-US"/>
          </a:p>
        </p:txBody>
      </p:sp>
    </p:spTree>
    <p:extLst>
      <p:ext uri="{BB962C8B-B14F-4D97-AF65-F5344CB8AC3E}">
        <p14:creationId xmlns:p14="http://schemas.microsoft.com/office/powerpoint/2010/main" val="1257327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0692AE-8387-844C-9CB2-5F12E0F3F0CE}" type="datetimeFigureOut">
              <a:rPr lang="en-US" smtClean="0"/>
              <a:t>12/2/2020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684D71-9A77-B040-A971-CEBC775A27A3}" type="slidenum">
              <a:rPr lang="en-US" smtClean="0"/>
              <a:t>‹#›</a:t>
            </a:fld>
            <a:endParaRPr lang="en-US"/>
          </a:p>
        </p:txBody>
      </p:sp>
    </p:spTree>
    <p:extLst>
      <p:ext uri="{BB962C8B-B14F-4D97-AF65-F5344CB8AC3E}">
        <p14:creationId xmlns:p14="http://schemas.microsoft.com/office/powerpoint/2010/main" val="633354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menti.co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indopacifichealthsecurity.dfat.gov.au/monitoring-and-evaluation-resources-hub" TargetMode="External"/><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menti.co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32.xml.rels><?xml version="1.0" encoding="UTF-8" standalone="yes"?>
<Relationships xmlns="http://schemas.openxmlformats.org/package/2006/relationships"><Relationship Id="rId3" Type="http://schemas.openxmlformats.org/officeDocument/2006/relationships/hyperlink" Target="http://www.menti.com/"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hyperlink" Target="https://indopacifichealthsecurity.dfat.gov.au/monitoring-and-evaluation-resources-hub" TargetMode="External"/><Relationship Id="rId7"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mailto:Amita.Monterola@dfat.gov.au" TargetMode="External"/><Relationship Id="rId5" Type="http://schemas.openxmlformats.org/officeDocument/2006/relationships/hyperlink" Target="mailto:Irene.Wettenhall@dfat.gov.au" TargetMode="External"/><Relationship Id="rId4" Type="http://schemas.openxmlformats.org/officeDocument/2006/relationships/hyperlink" Target="mailto:Mica.Hartley@dfat.gov.au"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11.png"/><Relationship Id="rId5" Type="http://schemas.openxmlformats.org/officeDocument/2006/relationships/image" Target="../media/image8.png"/><Relationship Id="rId15" Type="http://schemas.microsoft.com/office/2007/relationships/hdphoto" Target="../media/hdphoto6.wdp"/><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0.png"/><Relationship Id="rId1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486361" y="2962365"/>
            <a:ext cx="9527931" cy="1162036"/>
          </a:xfrm>
        </p:spPr>
        <p:txBody>
          <a:bodyPr>
            <a:normAutofit fontScale="90000"/>
          </a:bodyPr>
          <a:lstStyle/>
          <a:p>
            <a:br>
              <a:rPr lang="en-US" dirty="0">
                <a:solidFill>
                  <a:srgbClr val="00ADEE"/>
                </a:solidFill>
              </a:rPr>
            </a:br>
            <a:r>
              <a:rPr lang="en-US" dirty="0">
                <a:solidFill>
                  <a:srgbClr val="00ADEE"/>
                </a:solidFill>
              </a:rPr>
              <a:t>Gender, Disability and Communications Guidance Notes</a:t>
            </a:r>
          </a:p>
        </p:txBody>
      </p:sp>
      <p:sp>
        <p:nvSpPr>
          <p:cNvPr id="3" name="Subtitle 2"/>
          <p:cNvSpPr>
            <a:spLocks noGrp="1"/>
          </p:cNvSpPr>
          <p:nvPr>
            <p:ph type="subTitle" idx="1"/>
          </p:nvPr>
        </p:nvSpPr>
        <p:spPr>
          <a:xfrm>
            <a:off x="1855806" y="4448858"/>
            <a:ext cx="8789043" cy="1145003"/>
          </a:xfrm>
        </p:spPr>
        <p:txBody>
          <a:bodyPr>
            <a:normAutofit/>
          </a:bodyPr>
          <a:lstStyle/>
          <a:p>
            <a:r>
              <a:rPr lang="en-US" dirty="0">
                <a:solidFill>
                  <a:srgbClr val="65C5B4"/>
                </a:solidFill>
              </a:rPr>
              <a:t>Information for partners: </a:t>
            </a:r>
          </a:p>
          <a:p>
            <a:r>
              <a:rPr lang="en-US" dirty="0">
                <a:solidFill>
                  <a:srgbClr val="65C5B4"/>
                </a:solidFill>
              </a:rPr>
              <a:t>Wednesday, December 2, 3.00 OR Thursday December 3, 10.00 AEDS</a:t>
            </a:r>
          </a:p>
        </p:txBody>
      </p:sp>
      <p:sp>
        <p:nvSpPr>
          <p:cNvPr id="5" name="Title 1">
            <a:extLst>
              <a:ext uri="{FF2B5EF4-FFF2-40B4-BE49-F238E27FC236}">
                <a16:creationId xmlns:a16="http://schemas.microsoft.com/office/drawing/2014/main" id="{3CC12AA8-C237-400F-A622-567D9F1D7CD2}"/>
              </a:ext>
            </a:extLst>
          </p:cNvPr>
          <p:cNvSpPr txBox="1">
            <a:spLocks/>
          </p:cNvSpPr>
          <p:nvPr/>
        </p:nvSpPr>
        <p:spPr>
          <a:xfrm>
            <a:off x="6952891" y="23763"/>
            <a:ext cx="5481046" cy="960965"/>
          </a:xfrm>
          <a:prstGeom prst="rect">
            <a:avLst/>
          </a:prstGeom>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dirty="0">
                <a:solidFill>
                  <a:srgbClr val="00ADEE"/>
                </a:solidFill>
              </a:rPr>
            </a:br>
            <a:r>
              <a:rPr lang="en-US" dirty="0">
                <a:solidFill>
                  <a:srgbClr val="00ADEE"/>
                </a:solidFill>
              </a:rPr>
              <a:t>Health Security Initiative</a:t>
            </a:r>
          </a:p>
        </p:txBody>
      </p:sp>
    </p:spTree>
    <p:extLst>
      <p:ext uri="{BB962C8B-B14F-4D97-AF65-F5344CB8AC3E}">
        <p14:creationId xmlns:p14="http://schemas.microsoft.com/office/powerpoint/2010/main" val="2118587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8D0507-D1C1-45A2-8162-F09D902D859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470948" y="1035050"/>
            <a:ext cx="6553200" cy="5768976"/>
          </a:xfrm>
          <a:prstGeom prst="rect">
            <a:avLst/>
          </a:prstGeom>
          <a:noFill/>
          <a:ln>
            <a:noFill/>
          </a:ln>
        </p:spPr>
      </p:pic>
      <p:sp>
        <p:nvSpPr>
          <p:cNvPr id="9" name="TextBox 8">
            <a:extLst>
              <a:ext uri="{FF2B5EF4-FFF2-40B4-BE49-F238E27FC236}">
                <a16:creationId xmlns:a16="http://schemas.microsoft.com/office/drawing/2014/main" id="{D70CBA26-1A88-4166-9BC0-6CFDD7143E7A}"/>
              </a:ext>
            </a:extLst>
          </p:cNvPr>
          <p:cNvSpPr txBox="1"/>
          <p:nvPr/>
        </p:nvSpPr>
        <p:spPr>
          <a:xfrm>
            <a:off x="579967" y="1468967"/>
            <a:ext cx="3268133" cy="2308324"/>
          </a:xfrm>
          <a:prstGeom prst="rect">
            <a:avLst/>
          </a:prstGeom>
          <a:noFill/>
        </p:spPr>
        <p:txBody>
          <a:bodyPr wrap="square" rtlCol="0">
            <a:spAutoFit/>
          </a:bodyPr>
          <a:lstStyle/>
          <a:p>
            <a:r>
              <a:rPr lang="en-AU" dirty="0"/>
              <a:t>Gender affects </a:t>
            </a:r>
            <a:r>
              <a:rPr lang="en-AU" b="1" dirty="0"/>
              <a:t>health risks</a:t>
            </a:r>
            <a:r>
              <a:rPr lang="en-AU" dirty="0"/>
              <a:t>, </a:t>
            </a:r>
            <a:r>
              <a:rPr lang="en-AU" b="1" dirty="0"/>
              <a:t>behaviours</a:t>
            </a:r>
            <a:r>
              <a:rPr lang="en-AU" dirty="0"/>
              <a:t>, </a:t>
            </a:r>
            <a:r>
              <a:rPr lang="en-AU" b="1" dirty="0"/>
              <a:t>access to services </a:t>
            </a:r>
            <a:r>
              <a:rPr lang="en-AU" dirty="0"/>
              <a:t>and </a:t>
            </a:r>
            <a:r>
              <a:rPr lang="en-AU" b="1" dirty="0"/>
              <a:t>health outcomes</a:t>
            </a:r>
          </a:p>
          <a:p>
            <a:endParaRPr lang="en-AU" dirty="0"/>
          </a:p>
          <a:p>
            <a:r>
              <a:rPr lang="en-AU" dirty="0"/>
              <a:t>Disease outbreaks affect </a:t>
            </a:r>
            <a:r>
              <a:rPr lang="en-AU" b="1" dirty="0"/>
              <a:t>women, men, girls, boys</a:t>
            </a:r>
            <a:r>
              <a:rPr lang="en-AU" dirty="0"/>
              <a:t> and people with </a:t>
            </a:r>
            <a:r>
              <a:rPr lang="en-AU" b="1" dirty="0"/>
              <a:t>non-binary gender identities</a:t>
            </a:r>
            <a:r>
              <a:rPr lang="en-AU" dirty="0"/>
              <a:t> differently</a:t>
            </a:r>
          </a:p>
        </p:txBody>
      </p:sp>
      <p:pic>
        <p:nvPicPr>
          <p:cNvPr id="10" name="Picture 9">
            <a:extLst>
              <a:ext uri="{FF2B5EF4-FFF2-40B4-BE49-F238E27FC236}">
                <a16:creationId xmlns:a16="http://schemas.microsoft.com/office/drawing/2014/main" id="{23F06C09-D95F-4F4A-BE0D-1FACCBF28E3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883063" y="146050"/>
            <a:ext cx="5728970" cy="889000"/>
          </a:xfrm>
          <a:prstGeom prst="rect">
            <a:avLst/>
          </a:prstGeom>
          <a:noFill/>
          <a:ln>
            <a:noFill/>
          </a:ln>
        </p:spPr>
      </p:pic>
      <p:sp>
        <p:nvSpPr>
          <p:cNvPr id="11" name="Title 1">
            <a:extLst>
              <a:ext uri="{FF2B5EF4-FFF2-40B4-BE49-F238E27FC236}">
                <a16:creationId xmlns:a16="http://schemas.microsoft.com/office/drawing/2014/main" id="{293D4E99-D692-4853-ADBA-6FF7DB00028F}"/>
              </a:ext>
            </a:extLst>
          </p:cNvPr>
          <p:cNvSpPr>
            <a:spLocks noGrp="1"/>
          </p:cNvSpPr>
          <p:nvPr>
            <p:ph type="title"/>
          </p:nvPr>
        </p:nvSpPr>
        <p:spPr>
          <a:xfrm>
            <a:off x="323850" y="0"/>
            <a:ext cx="10515600" cy="1325563"/>
          </a:xfrm>
        </p:spPr>
        <p:txBody>
          <a:bodyPr>
            <a:normAutofit/>
          </a:bodyPr>
          <a:lstStyle/>
          <a:p>
            <a:r>
              <a:rPr lang="en-US" sz="3600" dirty="0">
                <a:solidFill>
                  <a:srgbClr val="65C5B4"/>
                </a:solidFill>
                <a:latin typeface="+mn-lt"/>
                <a:ea typeface="+mn-ea"/>
                <a:cs typeface="+mn-cs"/>
              </a:rPr>
              <a:t>Gender in Health Security</a:t>
            </a:r>
          </a:p>
        </p:txBody>
      </p:sp>
    </p:spTree>
    <p:extLst>
      <p:ext uri="{BB962C8B-B14F-4D97-AF65-F5344CB8AC3E}">
        <p14:creationId xmlns:p14="http://schemas.microsoft.com/office/powerpoint/2010/main" val="1624609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p:cNvSpPr>
            <a:spLocks noGrp="1"/>
          </p:cNvSpPr>
          <p:nvPr>
            <p:ph type="title"/>
          </p:nvPr>
        </p:nvSpPr>
        <p:spPr>
          <a:xfrm>
            <a:off x="838200" y="1765663"/>
            <a:ext cx="10515600" cy="1824203"/>
          </a:xfrm>
        </p:spPr>
        <p:txBody>
          <a:bodyPr>
            <a:normAutofit fontScale="90000"/>
          </a:bodyPr>
          <a:lstStyle/>
          <a:p>
            <a:r>
              <a:rPr lang="en-US" dirty="0">
                <a:solidFill>
                  <a:schemeClr val="bg1"/>
                </a:solidFill>
              </a:rPr>
              <a:t>Example: Gender and Health Security</a:t>
            </a:r>
            <a:br>
              <a:rPr lang="en-US" dirty="0">
                <a:solidFill>
                  <a:schemeClr val="bg1"/>
                </a:solidFill>
              </a:rPr>
            </a:br>
            <a:r>
              <a:rPr lang="en-US" dirty="0">
                <a:solidFill>
                  <a:schemeClr val="bg1"/>
                </a:solidFill>
              </a:rPr>
              <a:t>Hunter New England Public Health Department (</a:t>
            </a:r>
            <a:r>
              <a:rPr lang="en-US" dirty="0" err="1">
                <a:solidFill>
                  <a:schemeClr val="bg1"/>
                </a:solidFill>
              </a:rPr>
              <a:t>ADEPPt</a:t>
            </a:r>
            <a:r>
              <a:rPr lang="en-US" dirty="0">
                <a:solidFill>
                  <a:schemeClr val="bg1"/>
                </a:solidFill>
              </a:rPr>
              <a:t> and </a:t>
            </a:r>
            <a:r>
              <a:rPr lang="en-US" dirty="0" err="1">
                <a:solidFill>
                  <a:schemeClr val="bg1"/>
                </a:solidFill>
              </a:rPr>
              <a:t>FEiA</a:t>
            </a:r>
            <a:r>
              <a:rPr lang="en-US" dirty="0">
                <a:solidFill>
                  <a:schemeClr val="bg1"/>
                </a:solidFill>
              </a:rPr>
              <a:t> projects)</a:t>
            </a:r>
          </a:p>
        </p:txBody>
      </p:sp>
      <p:sp>
        <p:nvSpPr>
          <p:cNvPr id="5" name="Title 1"/>
          <p:cNvSpPr txBox="1">
            <a:spLocks/>
          </p:cNvSpPr>
          <p:nvPr/>
        </p:nvSpPr>
        <p:spPr>
          <a:xfrm>
            <a:off x="838200" y="1765664"/>
            <a:ext cx="10515600" cy="26327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p>
        </p:txBody>
      </p:sp>
    </p:spTree>
    <p:extLst>
      <p:ext uri="{BB962C8B-B14F-4D97-AF65-F5344CB8AC3E}">
        <p14:creationId xmlns:p14="http://schemas.microsoft.com/office/powerpoint/2010/main" val="1763341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a:srcRect t="10477" b="10477"/>
          <a:stretch>
            <a:fillRect/>
          </a:stretch>
        </p:blipFill>
        <p:spPr>
          <a:xfrm>
            <a:off x="458724" y="457200"/>
            <a:ext cx="11274552" cy="5943600"/>
          </a:xfrm>
          <a:prstGeom prst="rect">
            <a:avLst/>
          </a:prstGeom>
        </p:spPr>
      </p:pic>
    </p:spTree>
    <p:extLst>
      <p:ext uri="{BB962C8B-B14F-4D97-AF65-F5344CB8AC3E}">
        <p14:creationId xmlns:p14="http://schemas.microsoft.com/office/powerpoint/2010/main" val="1092711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32143" y="631679"/>
            <a:ext cx="7835705" cy="907871"/>
          </a:xfrm>
        </p:spPr>
        <p:txBody>
          <a:bodyPr>
            <a:normAutofit/>
          </a:bodyPr>
          <a:lstStyle/>
          <a:p>
            <a:pPr algn="l"/>
            <a:r>
              <a:rPr lang="en-AU" dirty="0"/>
              <a:t>FETPNG delivery structure</a:t>
            </a:r>
          </a:p>
        </p:txBody>
      </p:sp>
      <p:pic>
        <p:nvPicPr>
          <p:cNvPr id="10" name="Picture 9"/>
          <p:cNvPicPr/>
          <p:nvPr/>
        </p:nvPicPr>
        <p:blipFill>
          <a:blip r:embed="rId3" cstate="print">
            <a:extLst>
              <a:ext uri="{28A0092B-C50C-407E-A947-70E740481C1C}">
                <a14:useLocalDpi xmlns:a14="http://schemas.microsoft.com/office/drawing/2010/main" val="0"/>
              </a:ext>
            </a:extLst>
          </a:blip>
          <a:stretch>
            <a:fillRect/>
          </a:stretch>
        </p:blipFill>
        <p:spPr>
          <a:xfrm>
            <a:off x="1232143" y="1676709"/>
            <a:ext cx="9727714" cy="4752083"/>
          </a:xfrm>
          <a:prstGeom prst="rect">
            <a:avLst/>
          </a:prstGeom>
        </p:spPr>
      </p:pic>
    </p:spTree>
    <p:extLst>
      <p:ext uri="{BB962C8B-B14F-4D97-AF65-F5344CB8AC3E}">
        <p14:creationId xmlns:p14="http://schemas.microsoft.com/office/powerpoint/2010/main" val="860918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AU" dirty="0"/>
              <a:t>FETPNG Fact Check: numbers game</a:t>
            </a:r>
          </a:p>
        </p:txBody>
      </p:sp>
      <p:graphicFrame>
        <p:nvGraphicFramePr>
          <p:cNvPr id="9" name="Chart 8"/>
          <p:cNvGraphicFramePr>
            <a:graphicFrameLocks/>
          </p:cNvGraphicFramePr>
          <p:nvPr/>
        </p:nvGraphicFramePr>
        <p:xfrm>
          <a:off x="836614" y="1573504"/>
          <a:ext cx="9966066" cy="476350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47601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04" t="13399" r="-24" b="25116"/>
          <a:stretch/>
        </p:blipFill>
        <p:spPr>
          <a:xfrm>
            <a:off x="2604000" y="824573"/>
            <a:ext cx="6984000" cy="5719217"/>
          </a:xfrm>
        </p:spPr>
      </p:pic>
    </p:spTree>
    <p:extLst>
      <p:ext uri="{BB962C8B-B14F-4D97-AF65-F5344CB8AC3E}">
        <p14:creationId xmlns:p14="http://schemas.microsoft.com/office/powerpoint/2010/main" val="1736999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3"/>
          </p:nvPr>
        </p:nvPicPr>
        <p:blipFill>
          <a:blip r:embed="rId3"/>
          <a:srcRect t="10477" b="10477"/>
          <a:stretch>
            <a:fillRect/>
          </a:stretch>
        </p:blipFill>
        <p:spPr>
          <a:prstGeom prst="rect">
            <a:avLst/>
          </a:prstGeom>
        </p:spPr>
      </p:pic>
    </p:spTree>
    <p:extLst>
      <p:ext uri="{BB962C8B-B14F-4D97-AF65-F5344CB8AC3E}">
        <p14:creationId xmlns:p14="http://schemas.microsoft.com/office/powerpoint/2010/main" val="2749066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4521" y="315000"/>
            <a:ext cx="9342958" cy="6228000"/>
          </a:xfrm>
          <a:prstGeom prst="rect">
            <a:avLst/>
          </a:prstGeom>
        </p:spPr>
      </p:pic>
    </p:spTree>
    <p:extLst>
      <p:ext uri="{BB962C8B-B14F-4D97-AF65-F5344CB8AC3E}">
        <p14:creationId xmlns:p14="http://schemas.microsoft.com/office/powerpoint/2010/main" val="883428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a:srcRect t="10496" b="10496"/>
          <a:stretch>
            <a:fillRect/>
          </a:stretch>
        </p:blipFill>
        <p:spPr>
          <a:prstGeom prst="rect">
            <a:avLst/>
          </a:prstGeom>
        </p:spPr>
      </p:pic>
    </p:spTree>
    <p:extLst>
      <p:ext uri="{BB962C8B-B14F-4D97-AF65-F5344CB8AC3E}">
        <p14:creationId xmlns:p14="http://schemas.microsoft.com/office/powerpoint/2010/main" val="1594406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p:cNvSpPr>
            <a:spLocks noGrp="1"/>
          </p:cNvSpPr>
          <p:nvPr>
            <p:ph type="title"/>
          </p:nvPr>
        </p:nvSpPr>
        <p:spPr>
          <a:xfrm>
            <a:off x="838200" y="1765664"/>
            <a:ext cx="10515600" cy="1035412"/>
          </a:xfrm>
        </p:spPr>
        <p:txBody>
          <a:bodyPr/>
          <a:lstStyle/>
          <a:p>
            <a:r>
              <a:rPr lang="en-US" dirty="0">
                <a:solidFill>
                  <a:schemeClr val="bg1"/>
                </a:solidFill>
              </a:rPr>
              <a:t>Disability Inclusion</a:t>
            </a:r>
          </a:p>
        </p:txBody>
      </p:sp>
      <p:sp>
        <p:nvSpPr>
          <p:cNvPr id="5" name="Title 1"/>
          <p:cNvSpPr txBox="1">
            <a:spLocks/>
          </p:cNvSpPr>
          <p:nvPr/>
        </p:nvSpPr>
        <p:spPr>
          <a:xfrm>
            <a:off x="838200" y="1765664"/>
            <a:ext cx="10515600" cy="26327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p>
        </p:txBody>
      </p:sp>
    </p:spTree>
    <p:extLst>
      <p:ext uri="{BB962C8B-B14F-4D97-AF65-F5344CB8AC3E}">
        <p14:creationId xmlns:p14="http://schemas.microsoft.com/office/powerpoint/2010/main" val="3869962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l="7732"/>
          <a:stretch/>
        </p:blipFill>
        <p:spPr>
          <a:xfrm>
            <a:off x="0" y="3045538"/>
            <a:ext cx="5511567" cy="3802143"/>
          </a:xfrm>
          <a:prstGeom prst="rect">
            <a:avLst/>
          </a:prstGeom>
        </p:spPr>
      </p:pic>
      <p:sp>
        <p:nvSpPr>
          <p:cNvPr id="2" name="Title 1"/>
          <p:cNvSpPr>
            <a:spLocks noGrp="1"/>
          </p:cNvSpPr>
          <p:nvPr>
            <p:ph type="title"/>
          </p:nvPr>
        </p:nvSpPr>
        <p:spPr/>
        <p:txBody>
          <a:bodyPr/>
          <a:lstStyle/>
          <a:p>
            <a:r>
              <a:rPr lang="en-US" dirty="0"/>
              <a:t> </a:t>
            </a:r>
          </a:p>
        </p:txBody>
      </p:sp>
      <p:sp>
        <p:nvSpPr>
          <p:cNvPr id="27" name="TextBox 26"/>
          <p:cNvSpPr txBox="1"/>
          <p:nvPr/>
        </p:nvSpPr>
        <p:spPr>
          <a:xfrm>
            <a:off x="447431" y="391482"/>
            <a:ext cx="10515600" cy="646331"/>
          </a:xfrm>
          <a:prstGeom prst="rect">
            <a:avLst/>
          </a:prstGeom>
          <a:noFill/>
        </p:spPr>
        <p:txBody>
          <a:bodyPr wrap="square" rtlCol="0">
            <a:spAutoFit/>
          </a:bodyPr>
          <a:lstStyle/>
          <a:p>
            <a:r>
              <a:rPr lang="en-US" sz="3600" dirty="0">
                <a:solidFill>
                  <a:srgbClr val="65C5B4"/>
                </a:solidFill>
              </a:rPr>
              <a:t>Agenda:</a:t>
            </a:r>
          </a:p>
        </p:txBody>
      </p:sp>
      <p:pic>
        <p:nvPicPr>
          <p:cNvPr id="25" name="Picture 2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3355596"/>
            <a:ext cx="4669874" cy="3502404"/>
          </a:xfrm>
          <a:custGeom>
            <a:avLst/>
            <a:gdLst>
              <a:gd name="connsiteX0" fmla="*/ 4354649 w 4850087"/>
              <a:gd name="connsiteY0" fmla="*/ 4024545 h 4039564"/>
              <a:gd name="connsiteX1" fmla="*/ 4340484 w 4850087"/>
              <a:gd name="connsiteY1" fmla="*/ 4026500 h 4039564"/>
              <a:gd name="connsiteX2" fmla="*/ 4337700 w 4850087"/>
              <a:gd name="connsiteY2" fmla="*/ 4026849 h 4039564"/>
              <a:gd name="connsiteX3" fmla="*/ 4352734 w 4850087"/>
              <a:gd name="connsiteY3" fmla="*/ 4024753 h 4039564"/>
              <a:gd name="connsiteX4" fmla="*/ 4354649 w 4850087"/>
              <a:gd name="connsiteY4" fmla="*/ 4024545 h 4039564"/>
              <a:gd name="connsiteX5" fmla="*/ 1145894 w 4850087"/>
              <a:gd name="connsiteY5" fmla="*/ 0 h 4039564"/>
              <a:gd name="connsiteX6" fmla="*/ 1701479 w 4850087"/>
              <a:gd name="connsiteY6" fmla="*/ 23149 h 4039564"/>
              <a:gd name="connsiteX7" fmla="*/ 1863524 w 4850087"/>
              <a:gd name="connsiteY7" fmla="*/ 46299 h 4039564"/>
              <a:gd name="connsiteX8" fmla="*/ 1909823 w 4850087"/>
              <a:gd name="connsiteY8" fmla="*/ 57873 h 4039564"/>
              <a:gd name="connsiteX9" fmla="*/ 1944547 w 4850087"/>
              <a:gd name="connsiteY9" fmla="*/ 69448 h 4039564"/>
              <a:gd name="connsiteX10" fmla="*/ 2013995 w 4850087"/>
              <a:gd name="connsiteY10" fmla="*/ 81023 h 4039564"/>
              <a:gd name="connsiteX11" fmla="*/ 2060294 w 4850087"/>
              <a:gd name="connsiteY11" fmla="*/ 92597 h 4039564"/>
              <a:gd name="connsiteX12" fmla="*/ 2118167 w 4850087"/>
              <a:gd name="connsiteY12" fmla="*/ 104172 h 4039564"/>
              <a:gd name="connsiteX13" fmla="*/ 2164466 w 4850087"/>
              <a:gd name="connsiteY13" fmla="*/ 115747 h 4039564"/>
              <a:gd name="connsiteX14" fmla="*/ 2245489 w 4850087"/>
              <a:gd name="connsiteY14" fmla="*/ 127321 h 4039564"/>
              <a:gd name="connsiteX15" fmla="*/ 2291788 w 4850087"/>
              <a:gd name="connsiteY15" fmla="*/ 138896 h 4039564"/>
              <a:gd name="connsiteX16" fmla="*/ 2349661 w 4850087"/>
              <a:gd name="connsiteY16" fmla="*/ 150471 h 4039564"/>
              <a:gd name="connsiteX17" fmla="*/ 2419109 w 4850087"/>
              <a:gd name="connsiteY17" fmla="*/ 173620 h 4039564"/>
              <a:gd name="connsiteX18" fmla="*/ 2453833 w 4850087"/>
              <a:gd name="connsiteY18" fmla="*/ 185195 h 4039564"/>
              <a:gd name="connsiteX19" fmla="*/ 2488557 w 4850087"/>
              <a:gd name="connsiteY19" fmla="*/ 208344 h 4039564"/>
              <a:gd name="connsiteX20" fmla="*/ 2534856 w 4850087"/>
              <a:gd name="connsiteY20" fmla="*/ 219919 h 4039564"/>
              <a:gd name="connsiteX21" fmla="*/ 2627454 w 4850087"/>
              <a:gd name="connsiteY21" fmla="*/ 254643 h 4039564"/>
              <a:gd name="connsiteX22" fmla="*/ 2662178 w 4850087"/>
              <a:gd name="connsiteY22" fmla="*/ 266218 h 4039564"/>
              <a:gd name="connsiteX23" fmla="*/ 2801074 w 4850087"/>
              <a:gd name="connsiteY23" fmla="*/ 324091 h 4039564"/>
              <a:gd name="connsiteX24" fmla="*/ 2835798 w 4850087"/>
              <a:gd name="connsiteY24" fmla="*/ 347240 h 4039564"/>
              <a:gd name="connsiteX25" fmla="*/ 2905246 w 4850087"/>
              <a:gd name="connsiteY25" fmla="*/ 381964 h 4039564"/>
              <a:gd name="connsiteX26" fmla="*/ 2951545 w 4850087"/>
              <a:gd name="connsiteY26" fmla="*/ 428263 h 4039564"/>
              <a:gd name="connsiteX27" fmla="*/ 2974694 w 4850087"/>
              <a:gd name="connsiteY27" fmla="*/ 451413 h 4039564"/>
              <a:gd name="connsiteX28" fmla="*/ 2997843 w 4850087"/>
              <a:gd name="connsiteY28" fmla="*/ 486137 h 4039564"/>
              <a:gd name="connsiteX29" fmla="*/ 3032567 w 4850087"/>
              <a:gd name="connsiteY29" fmla="*/ 497711 h 4039564"/>
              <a:gd name="connsiteX30" fmla="*/ 3125165 w 4850087"/>
              <a:gd name="connsiteY30" fmla="*/ 544010 h 4039564"/>
              <a:gd name="connsiteX31" fmla="*/ 3194613 w 4850087"/>
              <a:gd name="connsiteY31" fmla="*/ 567159 h 4039564"/>
              <a:gd name="connsiteX32" fmla="*/ 3252486 w 4850087"/>
              <a:gd name="connsiteY32" fmla="*/ 578734 h 4039564"/>
              <a:gd name="connsiteX33" fmla="*/ 3356659 w 4850087"/>
              <a:gd name="connsiteY33" fmla="*/ 613458 h 4039564"/>
              <a:gd name="connsiteX34" fmla="*/ 3391383 w 4850087"/>
              <a:gd name="connsiteY34" fmla="*/ 625033 h 4039564"/>
              <a:gd name="connsiteX35" fmla="*/ 3426107 w 4850087"/>
              <a:gd name="connsiteY35" fmla="*/ 648182 h 4039564"/>
              <a:gd name="connsiteX36" fmla="*/ 3460831 w 4850087"/>
              <a:gd name="connsiteY36" fmla="*/ 659757 h 4039564"/>
              <a:gd name="connsiteX37" fmla="*/ 3518704 w 4850087"/>
              <a:gd name="connsiteY37" fmla="*/ 706056 h 4039564"/>
              <a:gd name="connsiteX38" fmla="*/ 3553428 w 4850087"/>
              <a:gd name="connsiteY38" fmla="*/ 729205 h 4039564"/>
              <a:gd name="connsiteX39" fmla="*/ 3634451 w 4850087"/>
              <a:gd name="connsiteY39" fmla="*/ 821802 h 4039564"/>
              <a:gd name="connsiteX40" fmla="*/ 3669175 w 4850087"/>
              <a:gd name="connsiteY40" fmla="*/ 844952 h 4039564"/>
              <a:gd name="connsiteX41" fmla="*/ 3738623 w 4850087"/>
              <a:gd name="connsiteY41" fmla="*/ 914400 h 4039564"/>
              <a:gd name="connsiteX42" fmla="*/ 3773347 w 4850087"/>
              <a:gd name="connsiteY42" fmla="*/ 949124 h 4039564"/>
              <a:gd name="connsiteX43" fmla="*/ 3889094 w 4850087"/>
              <a:gd name="connsiteY43" fmla="*/ 1088020 h 4039564"/>
              <a:gd name="connsiteX44" fmla="*/ 3958542 w 4850087"/>
              <a:gd name="connsiteY44" fmla="*/ 1122744 h 4039564"/>
              <a:gd name="connsiteX45" fmla="*/ 3981692 w 4850087"/>
              <a:gd name="connsiteY45" fmla="*/ 1145894 h 4039564"/>
              <a:gd name="connsiteX46" fmla="*/ 4016416 w 4850087"/>
              <a:gd name="connsiteY46" fmla="*/ 1169043 h 4039564"/>
              <a:gd name="connsiteX47" fmla="*/ 4109013 w 4850087"/>
              <a:gd name="connsiteY47" fmla="*/ 1250066 h 4039564"/>
              <a:gd name="connsiteX48" fmla="*/ 4155312 w 4850087"/>
              <a:gd name="connsiteY48" fmla="*/ 1319514 h 4039564"/>
              <a:gd name="connsiteX49" fmla="*/ 4178461 w 4850087"/>
              <a:gd name="connsiteY49" fmla="*/ 1354238 h 4039564"/>
              <a:gd name="connsiteX50" fmla="*/ 4213185 w 4850087"/>
              <a:gd name="connsiteY50" fmla="*/ 1423686 h 4039564"/>
              <a:gd name="connsiteX51" fmla="*/ 4236335 w 4850087"/>
              <a:gd name="connsiteY51" fmla="*/ 1446835 h 4039564"/>
              <a:gd name="connsiteX52" fmla="*/ 4282633 w 4850087"/>
              <a:gd name="connsiteY52" fmla="*/ 1516283 h 4039564"/>
              <a:gd name="connsiteX53" fmla="*/ 4305783 w 4850087"/>
              <a:gd name="connsiteY53" fmla="*/ 1539433 h 4039564"/>
              <a:gd name="connsiteX54" fmla="*/ 4352081 w 4850087"/>
              <a:gd name="connsiteY54" fmla="*/ 1608881 h 4039564"/>
              <a:gd name="connsiteX55" fmla="*/ 4386805 w 4850087"/>
              <a:gd name="connsiteY55" fmla="*/ 1666754 h 4039564"/>
              <a:gd name="connsiteX56" fmla="*/ 4456254 w 4850087"/>
              <a:gd name="connsiteY56" fmla="*/ 1736202 h 4039564"/>
              <a:gd name="connsiteX57" fmla="*/ 4479404 w 4850087"/>
              <a:gd name="connsiteY57" fmla="*/ 1770926 h 4039564"/>
              <a:gd name="connsiteX58" fmla="*/ 4502553 w 4850087"/>
              <a:gd name="connsiteY58" fmla="*/ 1794076 h 4039564"/>
              <a:gd name="connsiteX59" fmla="*/ 4548852 w 4850087"/>
              <a:gd name="connsiteY59" fmla="*/ 1863524 h 4039564"/>
              <a:gd name="connsiteX60" fmla="*/ 4572000 w 4850087"/>
              <a:gd name="connsiteY60" fmla="*/ 1898248 h 4039564"/>
              <a:gd name="connsiteX61" fmla="*/ 4653023 w 4850087"/>
              <a:gd name="connsiteY61" fmla="*/ 2141316 h 4039564"/>
              <a:gd name="connsiteX62" fmla="*/ 4676173 w 4850087"/>
              <a:gd name="connsiteY62" fmla="*/ 2210764 h 4039564"/>
              <a:gd name="connsiteX63" fmla="*/ 4687747 w 4850087"/>
              <a:gd name="connsiteY63" fmla="*/ 2245488 h 4039564"/>
              <a:gd name="connsiteX64" fmla="*/ 4710897 w 4850087"/>
              <a:gd name="connsiteY64" fmla="*/ 2291787 h 4039564"/>
              <a:gd name="connsiteX65" fmla="*/ 4734046 w 4850087"/>
              <a:gd name="connsiteY65" fmla="*/ 2361235 h 4039564"/>
              <a:gd name="connsiteX66" fmla="*/ 4745621 w 4850087"/>
              <a:gd name="connsiteY66" fmla="*/ 2395959 h 4039564"/>
              <a:gd name="connsiteX67" fmla="*/ 4768770 w 4850087"/>
              <a:gd name="connsiteY67" fmla="*/ 2465407 h 4039564"/>
              <a:gd name="connsiteX68" fmla="*/ 4780345 w 4850087"/>
              <a:gd name="connsiteY68" fmla="*/ 2500132 h 4039564"/>
              <a:gd name="connsiteX69" fmla="*/ 4803494 w 4850087"/>
              <a:gd name="connsiteY69" fmla="*/ 2592729 h 4039564"/>
              <a:gd name="connsiteX70" fmla="*/ 4815069 w 4850087"/>
              <a:gd name="connsiteY70" fmla="*/ 2639028 h 4039564"/>
              <a:gd name="connsiteX71" fmla="*/ 4838219 w 4850087"/>
              <a:gd name="connsiteY71" fmla="*/ 2743200 h 4039564"/>
              <a:gd name="connsiteX72" fmla="*/ 4838219 w 4850087"/>
              <a:gd name="connsiteY72" fmla="*/ 3229337 h 4039564"/>
              <a:gd name="connsiteX73" fmla="*/ 4826643 w 4850087"/>
              <a:gd name="connsiteY73" fmla="*/ 3483980 h 4039564"/>
              <a:gd name="connsiteX74" fmla="*/ 4803494 w 4850087"/>
              <a:gd name="connsiteY74" fmla="*/ 3715473 h 4039564"/>
              <a:gd name="connsiteX75" fmla="*/ 4780345 w 4850087"/>
              <a:gd name="connsiteY75" fmla="*/ 3808071 h 4039564"/>
              <a:gd name="connsiteX76" fmla="*/ 4757195 w 4850087"/>
              <a:gd name="connsiteY76" fmla="*/ 3900668 h 4039564"/>
              <a:gd name="connsiteX77" fmla="*/ 4653023 w 4850087"/>
              <a:gd name="connsiteY77" fmla="*/ 3958542 h 4039564"/>
              <a:gd name="connsiteX78" fmla="*/ 4618299 w 4850087"/>
              <a:gd name="connsiteY78" fmla="*/ 3970116 h 4039564"/>
              <a:gd name="connsiteX79" fmla="*/ 4514127 w 4850087"/>
              <a:gd name="connsiteY79" fmla="*/ 3993266 h 4039564"/>
              <a:gd name="connsiteX80" fmla="*/ 4467828 w 4850087"/>
              <a:gd name="connsiteY80" fmla="*/ 4004840 h 4039564"/>
              <a:gd name="connsiteX81" fmla="*/ 4386805 w 4850087"/>
              <a:gd name="connsiteY81" fmla="*/ 4016415 h 4039564"/>
              <a:gd name="connsiteX82" fmla="*/ 4323428 w 4850087"/>
              <a:gd name="connsiteY82" fmla="*/ 4028641 h 4039564"/>
              <a:gd name="connsiteX83" fmla="*/ 4337700 w 4850087"/>
              <a:gd name="connsiteY83" fmla="*/ 4026849 h 4039564"/>
              <a:gd name="connsiteX84" fmla="*/ 4321551 w 4850087"/>
              <a:gd name="connsiteY84" fmla="*/ 4029101 h 4039564"/>
              <a:gd name="connsiteX85" fmla="*/ 4247909 w 4850087"/>
              <a:gd name="connsiteY85" fmla="*/ 4039564 h 4039564"/>
              <a:gd name="connsiteX86" fmla="*/ 3657600 w 4850087"/>
              <a:gd name="connsiteY86" fmla="*/ 4027990 h 4039564"/>
              <a:gd name="connsiteX87" fmla="*/ 2801074 w 4850087"/>
              <a:gd name="connsiteY87" fmla="*/ 4016415 h 4039564"/>
              <a:gd name="connsiteX88" fmla="*/ 2523281 w 4850087"/>
              <a:gd name="connsiteY88" fmla="*/ 4004840 h 4039564"/>
              <a:gd name="connsiteX89" fmla="*/ 2095018 w 4850087"/>
              <a:gd name="connsiteY89" fmla="*/ 3981691 h 4039564"/>
              <a:gd name="connsiteX90" fmla="*/ 2025570 w 4850087"/>
              <a:gd name="connsiteY90" fmla="*/ 3993266 h 4039564"/>
              <a:gd name="connsiteX91" fmla="*/ 1736203 w 4850087"/>
              <a:gd name="connsiteY91" fmla="*/ 4016415 h 4039564"/>
              <a:gd name="connsiteX92" fmla="*/ 1620456 w 4850087"/>
              <a:gd name="connsiteY92" fmla="*/ 4027990 h 4039564"/>
              <a:gd name="connsiteX93" fmla="*/ 1481560 w 4850087"/>
              <a:gd name="connsiteY93" fmla="*/ 4039564 h 4039564"/>
              <a:gd name="connsiteX94" fmla="*/ 833378 w 4850087"/>
              <a:gd name="connsiteY94" fmla="*/ 4027990 h 4039564"/>
              <a:gd name="connsiteX95" fmla="*/ 567160 w 4850087"/>
              <a:gd name="connsiteY95" fmla="*/ 4004840 h 4039564"/>
              <a:gd name="connsiteX96" fmla="*/ 451413 w 4850087"/>
              <a:gd name="connsiteY96" fmla="*/ 3993266 h 4039564"/>
              <a:gd name="connsiteX97" fmla="*/ 381965 w 4850087"/>
              <a:gd name="connsiteY97" fmla="*/ 3981691 h 4039564"/>
              <a:gd name="connsiteX98" fmla="*/ 277793 w 4850087"/>
              <a:gd name="connsiteY98" fmla="*/ 3970116 h 4039564"/>
              <a:gd name="connsiteX99" fmla="*/ 185195 w 4850087"/>
              <a:gd name="connsiteY99" fmla="*/ 3946967 h 4039564"/>
              <a:gd name="connsiteX100" fmla="*/ 104173 w 4850087"/>
              <a:gd name="connsiteY100" fmla="*/ 3854369 h 4039564"/>
              <a:gd name="connsiteX101" fmla="*/ 34724 w 4850087"/>
              <a:gd name="connsiteY101" fmla="*/ 3796496 h 4039564"/>
              <a:gd name="connsiteX102" fmla="*/ 23150 w 4850087"/>
              <a:gd name="connsiteY102" fmla="*/ 3761772 h 4039564"/>
              <a:gd name="connsiteX103" fmla="*/ 11575 w 4850087"/>
              <a:gd name="connsiteY103" fmla="*/ 3692324 h 4039564"/>
              <a:gd name="connsiteX104" fmla="*/ 0 w 4850087"/>
              <a:gd name="connsiteY104" fmla="*/ 3634451 h 4039564"/>
              <a:gd name="connsiteX105" fmla="*/ 34724 w 4850087"/>
              <a:gd name="connsiteY105" fmla="*/ 2974694 h 4039564"/>
              <a:gd name="connsiteX106" fmla="*/ 46299 w 4850087"/>
              <a:gd name="connsiteY106" fmla="*/ 2882096 h 4039564"/>
              <a:gd name="connsiteX107" fmla="*/ 34724 w 4850087"/>
              <a:gd name="connsiteY107" fmla="*/ 2558005 h 4039564"/>
              <a:gd name="connsiteX108" fmla="*/ 23150 w 4850087"/>
              <a:gd name="connsiteY108" fmla="*/ 2407534 h 4039564"/>
              <a:gd name="connsiteX109" fmla="*/ 11575 w 4850087"/>
              <a:gd name="connsiteY109" fmla="*/ 2037144 h 4039564"/>
              <a:gd name="connsiteX110" fmla="*/ 0 w 4850087"/>
              <a:gd name="connsiteY110" fmla="*/ 1770926 h 4039564"/>
              <a:gd name="connsiteX111" fmla="*/ 11575 w 4850087"/>
              <a:gd name="connsiteY111" fmla="*/ 1331088 h 4039564"/>
              <a:gd name="connsiteX112" fmla="*/ 23150 w 4850087"/>
              <a:gd name="connsiteY112" fmla="*/ 983848 h 4039564"/>
              <a:gd name="connsiteX113" fmla="*/ 34724 w 4850087"/>
              <a:gd name="connsiteY113" fmla="*/ 486137 h 4039564"/>
              <a:gd name="connsiteX114" fmla="*/ 57874 w 4850087"/>
              <a:gd name="connsiteY114" fmla="*/ 347240 h 4039564"/>
              <a:gd name="connsiteX115" fmla="*/ 81023 w 4850087"/>
              <a:gd name="connsiteY115" fmla="*/ 312516 h 4039564"/>
              <a:gd name="connsiteX116" fmla="*/ 127322 w 4850087"/>
              <a:gd name="connsiteY116" fmla="*/ 208344 h 4039564"/>
              <a:gd name="connsiteX117" fmla="*/ 173621 w 4850087"/>
              <a:gd name="connsiteY117" fmla="*/ 196769 h 4039564"/>
              <a:gd name="connsiteX118" fmla="*/ 243069 w 4850087"/>
              <a:gd name="connsiteY118" fmla="*/ 173620 h 4039564"/>
              <a:gd name="connsiteX119" fmla="*/ 381965 w 4850087"/>
              <a:gd name="connsiteY119" fmla="*/ 127321 h 4039564"/>
              <a:gd name="connsiteX120" fmla="*/ 451413 w 4850087"/>
              <a:gd name="connsiteY120" fmla="*/ 104172 h 4039564"/>
              <a:gd name="connsiteX121" fmla="*/ 486137 w 4850087"/>
              <a:gd name="connsiteY121" fmla="*/ 92597 h 4039564"/>
              <a:gd name="connsiteX122" fmla="*/ 717631 w 4850087"/>
              <a:gd name="connsiteY122" fmla="*/ 57873 h 4039564"/>
              <a:gd name="connsiteX123" fmla="*/ 798654 w 4850087"/>
              <a:gd name="connsiteY123" fmla="*/ 46299 h 4039564"/>
              <a:gd name="connsiteX124" fmla="*/ 891251 w 4850087"/>
              <a:gd name="connsiteY124" fmla="*/ 34724 h 4039564"/>
              <a:gd name="connsiteX125" fmla="*/ 1006998 w 4850087"/>
              <a:gd name="connsiteY125" fmla="*/ 23149 h 4039564"/>
              <a:gd name="connsiteX126" fmla="*/ 1145894 w 4850087"/>
              <a:gd name="connsiteY126" fmla="*/ 0 h 403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4850087" h="4039564">
                <a:moveTo>
                  <a:pt x="4354649" y="4024545"/>
                </a:moveTo>
                <a:cubicBezTo>
                  <a:pt x="4351875" y="4024946"/>
                  <a:pt x="4346420" y="4025707"/>
                  <a:pt x="4340484" y="4026500"/>
                </a:cubicBezTo>
                <a:lnTo>
                  <a:pt x="4337700" y="4026849"/>
                </a:lnTo>
                <a:lnTo>
                  <a:pt x="4352734" y="4024753"/>
                </a:lnTo>
                <a:cubicBezTo>
                  <a:pt x="4357518" y="4024104"/>
                  <a:pt x="4357423" y="4024144"/>
                  <a:pt x="4354649" y="4024545"/>
                </a:cubicBezTo>
                <a:close/>
                <a:moveTo>
                  <a:pt x="1145894" y="0"/>
                </a:moveTo>
                <a:cubicBezTo>
                  <a:pt x="1368631" y="6551"/>
                  <a:pt x="1501345" y="4955"/>
                  <a:pt x="1701479" y="23149"/>
                </a:cubicBezTo>
                <a:cubicBezTo>
                  <a:pt x="1740600" y="26705"/>
                  <a:pt x="1821309" y="37856"/>
                  <a:pt x="1863524" y="46299"/>
                </a:cubicBezTo>
                <a:cubicBezTo>
                  <a:pt x="1879123" y="49419"/>
                  <a:pt x="1894527" y="53503"/>
                  <a:pt x="1909823" y="57873"/>
                </a:cubicBezTo>
                <a:cubicBezTo>
                  <a:pt x="1921554" y="61225"/>
                  <a:pt x="1932637" y="66801"/>
                  <a:pt x="1944547" y="69448"/>
                </a:cubicBezTo>
                <a:cubicBezTo>
                  <a:pt x="1967457" y="74539"/>
                  <a:pt x="1990982" y="76420"/>
                  <a:pt x="2013995" y="81023"/>
                </a:cubicBezTo>
                <a:cubicBezTo>
                  <a:pt x="2029594" y="84143"/>
                  <a:pt x="2044765" y="89146"/>
                  <a:pt x="2060294" y="92597"/>
                </a:cubicBezTo>
                <a:cubicBezTo>
                  <a:pt x="2079499" y="96865"/>
                  <a:pt x="2098962" y="99904"/>
                  <a:pt x="2118167" y="104172"/>
                </a:cubicBezTo>
                <a:cubicBezTo>
                  <a:pt x="2133696" y="107623"/>
                  <a:pt x="2148815" y="112901"/>
                  <a:pt x="2164466" y="115747"/>
                </a:cubicBezTo>
                <a:cubicBezTo>
                  <a:pt x="2191308" y="120627"/>
                  <a:pt x="2218647" y="122441"/>
                  <a:pt x="2245489" y="127321"/>
                </a:cubicBezTo>
                <a:cubicBezTo>
                  <a:pt x="2261140" y="130167"/>
                  <a:pt x="2276259" y="135445"/>
                  <a:pt x="2291788" y="138896"/>
                </a:cubicBezTo>
                <a:cubicBezTo>
                  <a:pt x="2310993" y="143164"/>
                  <a:pt x="2330681" y="145295"/>
                  <a:pt x="2349661" y="150471"/>
                </a:cubicBezTo>
                <a:cubicBezTo>
                  <a:pt x="2373203" y="156891"/>
                  <a:pt x="2395960" y="165904"/>
                  <a:pt x="2419109" y="173620"/>
                </a:cubicBezTo>
                <a:cubicBezTo>
                  <a:pt x="2430684" y="177478"/>
                  <a:pt x="2443681" y="178427"/>
                  <a:pt x="2453833" y="185195"/>
                </a:cubicBezTo>
                <a:cubicBezTo>
                  <a:pt x="2465408" y="192911"/>
                  <a:pt x="2475771" y="202864"/>
                  <a:pt x="2488557" y="208344"/>
                </a:cubicBezTo>
                <a:cubicBezTo>
                  <a:pt x="2503179" y="214610"/>
                  <a:pt x="2519560" y="215549"/>
                  <a:pt x="2534856" y="219919"/>
                </a:cubicBezTo>
                <a:cubicBezTo>
                  <a:pt x="2571630" y="230426"/>
                  <a:pt x="2588327" y="239971"/>
                  <a:pt x="2627454" y="254643"/>
                </a:cubicBezTo>
                <a:cubicBezTo>
                  <a:pt x="2638878" y="258927"/>
                  <a:pt x="2651071" y="261169"/>
                  <a:pt x="2662178" y="266218"/>
                </a:cubicBezTo>
                <a:cubicBezTo>
                  <a:pt x="2792741" y="325565"/>
                  <a:pt x="2710354" y="301410"/>
                  <a:pt x="2801074" y="324091"/>
                </a:cubicBezTo>
                <a:cubicBezTo>
                  <a:pt x="2812649" y="331807"/>
                  <a:pt x="2823356" y="341019"/>
                  <a:pt x="2835798" y="347240"/>
                </a:cubicBezTo>
                <a:cubicBezTo>
                  <a:pt x="2885089" y="371885"/>
                  <a:pt x="2858808" y="342161"/>
                  <a:pt x="2905246" y="381964"/>
                </a:cubicBezTo>
                <a:cubicBezTo>
                  <a:pt x="2921817" y="396168"/>
                  <a:pt x="2936112" y="412830"/>
                  <a:pt x="2951545" y="428263"/>
                </a:cubicBezTo>
                <a:cubicBezTo>
                  <a:pt x="2959261" y="435980"/>
                  <a:pt x="2968641" y="442333"/>
                  <a:pt x="2974694" y="451413"/>
                </a:cubicBezTo>
                <a:cubicBezTo>
                  <a:pt x="2982410" y="462988"/>
                  <a:pt x="2986980" y="477447"/>
                  <a:pt x="2997843" y="486137"/>
                </a:cubicBezTo>
                <a:cubicBezTo>
                  <a:pt x="3007370" y="493759"/>
                  <a:pt x="3020992" y="493853"/>
                  <a:pt x="3032567" y="497711"/>
                </a:cubicBezTo>
                <a:cubicBezTo>
                  <a:pt x="3072972" y="538116"/>
                  <a:pt x="3045363" y="517409"/>
                  <a:pt x="3125165" y="544010"/>
                </a:cubicBezTo>
                <a:lnTo>
                  <a:pt x="3194613" y="567159"/>
                </a:lnTo>
                <a:cubicBezTo>
                  <a:pt x="3213904" y="571017"/>
                  <a:pt x="3233506" y="573558"/>
                  <a:pt x="3252486" y="578734"/>
                </a:cubicBezTo>
                <a:cubicBezTo>
                  <a:pt x="3252512" y="578741"/>
                  <a:pt x="3339284" y="607666"/>
                  <a:pt x="3356659" y="613458"/>
                </a:cubicBezTo>
                <a:cubicBezTo>
                  <a:pt x="3368234" y="617316"/>
                  <a:pt x="3381231" y="618265"/>
                  <a:pt x="3391383" y="625033"/>
                </a:cubicBezTo>
                <a:cubicBezTo>
                  <a:pt x="3402958" y="632749"/>
                  <a:pt x="3413665" y="641961"/>
                  <a:pt x="3426107" y="648182"/>
                </a:cubicBezTo>
                <a:cubicBezTo>
                  <a:pt x="3437020" y="653638"/>
                  <a:pt x="3449918" y="654301"/>
                  <a:pt x="3460831" y="659757"/>
                </a:cubicBezTo>
                <a:cubicBezTo>
                  <a:pt x="3508337" y="683510"/>
                  <a:pt x="3482814" y="677344"/>
                  <a:pt x="3518704" y="706056"/>
                </a:cubicBezTo>
                <a:cubicBezTo>
                  <a:pt x="3529567" y="714746"/>
                  <a:pt x="3542866" y="720152"/>
                  <a:pt x="3553428" y="729205"/>
                </a:cubicBezTo>
                <a:cubicBezTo>
                  <a:pt x="3679657" y="837401"/>
                  <a:pt x="3528041" y="715392"/>
                  <a:pt x="3634451" y="821802"/>
                </a:cubicBezTo>
                <a:cubicBezTo>
                  <a:pt x="3644288" y="831639"/>
                  <a:pt x="3658778" y="835710"/>
                  <a:pt x="3669175" y="844952"/>
                </a:cubicBezTo>
                <a:cubicBezTo>
                  <a:pt x="3693644" y="866702"/>
                  <a:pt x="3715474" y="891251"/>
                  <a:pt x="3738623" y="914400"/>
                </a:cubicBezTo>
                <a:cubicBezTo>
                  <a:pt x="3750198" y="925975"/>
                  <a:pt x="3764267" y="935504"/>
                  <a:pt x="3773347" y="949124"/>
                </a:cubicBezTo>
                <a:cubicBezTo>
                  <a:pt x="3794527" y="980893"/>
                  <a:pt x="3850899" y="1075288"/>
                  <a:pt x="3889094" y="1088020"/>
                </a:cubicBezTo>
                <a:cubicBezTo>
                  <a:pt x="3925769" y="1100245"/>
                  <a:pt x="3926489" y="1097102"/>
                  <a:pt x="3958542" y="1122744"/>
                </a:cubicBezTo>
                <a:cubicBezTo>
                  <a:pt x="3967064" y="1129561"/>
                  <a:pt x="3973170" y="1139077"/>
                  <a:pt x="3981692" y="1145894"/>
                </a:cubicBezTo>
                <a:cubicBezTo>
                  <a:pt x="3992555" y="1154584"/>
                  <a:pt x="4005096" y="1160957"/>
                  <a:pt x="4016416" y="1169043"/>
                </a:cubicBezTo>
                <a:cubicBezTo>
                  <a:pt x="4043562" y="1188433"/>
                  <a:pt x="4090496" y="1222291"/>
                  <a:pt x="4109013" y="1250066"/>
                </a:cubicBezTo>
                <a:lnTo>
                  <a:pt x="4155312" y="1319514"/>
                </a:lnTo>
                <a:cubicBezTo>
                  <a:pt x="4163028" y="1331089"/>
                  <a:pt x="4174062" y="1341041"/>
                  <a:pt x="4178461" y="1354238"/>
                </a:cubicBezTo>
                <a:cubicBezTo>
                  <a:pt x="4190686" y="1390912"/>
                  <a:pt x="4187543" y="1391634"/>
                  <a:pt x="4213185" y="1423686"/>
                </a:cubicBezTo>
                <a:cubicBezTo>
                  <a:pt x="4220002" y="1432207"/>
                  <a:pt x="4229787" y="1438105"/>
                  <a:pt x="4236335" y="1446835"/>
                </a:cubicBezTo>
                <a:cubicBezTo>
                  <a:pt x="4253028" y="1469093"/>
                  <a:pt x="4262960" y="1496610"/>
                  <a:pt x="4282633" y="1516283"/>
                </a:cubicBezTo>
                <a:cubicBezTo>
                  <a:pt x="4290350" y="1524000"/>
                  <a:pt x="4299235" y="1530703"/>
                  <a:pt x="4305783" y="1539433"/>
                </a:cubicBezTo>
                <a:cubicBezTo>
                  <a:pt x="4322476" y="1561691"/>
                  <a:pt x="4337767" y="1585024"/>
                  <a:pt x="4352081" y="1608881"/>
                </a:cubicBezTo>
                <a:cubicBezTo>
                  <a:pt x="4363656" y="1628172"/>
                  <a:pt x="4372559" y="1649342"/>
                  <a:pt x="4386805" y="1666754"/>
                </a:cubicBezTo>
                <a:cubicBezTo>
                  <a:pt x="4407536" y="1692092"/>
                  <a:pt x="4438094" y="1708962"/>
                  <a:pt x="4456254" y="1736202"/>
                </a:cubicBezTo>
                <a:cubicBezTo>
                  <a:pt x="4463970" y="1747777"/>
                  <a:pt x="4470713" y="1760063"/>
                  <a:pt x="4479404" y="1770926"/>
                </a:cubicBezTo>
                <a:cubicBezTo>
                  <a:pt x="4486220" y="1779448"/>
                  <a:pt x="4496004" y="1785346"/>
                  <a:pt x="4502553" y="1794076"/>
                </a:cubicBezTo>
                <a:cubicBezTo>
                  <a:pt x="4519246" y="1816334"/>
                  <a:pt x="4533418" y="1840375"/>
                  <a:pt x="4548852" y="1863524"/>
                </a:cubicBezTo>
                <a:cubicBezTo>
                  <a:pt x="4556567" y="1875099"/>
                  <a:pt x="4567601" y="1885051"/>
                  <a:pt x="4572000" y="1898248"/>
                </a:cubicBezTo>
                <a:lnTo>
                  <a:pt x="4653023" y="2141316"/>
                </a:lnTo>
                <a:lnTo>
                  <a:pt x="4676173" y="2210764"/>
                </a:lnTo>
                <a:cubicBezTo>
                  <a:pt x="4680031" y="2222339"/>
                  <a:pt x="4682292" y="2234575"/>
                  <a:pt x="4687747" y="2245488"/>
                </a:cubicBezTo>
                <a:cubicBezTo>
                  <a:pt x="4695464" y="2260921"/>
                  <a:pt x="4704489" y="2275766"/>
                  <a:pt x="4710897" y="2291787"/>
                </a:cubicBezTo>
                <a:cubicBezTo>
                  <a:pt x="4719960" y="2314443"/>
                  <a:pt x="4726330" y="2338086"/>
                  <a:pt x="4734046" y="2361235"/>
                </a:cubicBezTo>
                <a:lnTo>
                  <a:pt x="4745621" y="2395959"/>
                </a:lnTo>
                <a:lnTo>
                  <a:pt x="4768770" y="2465407"/>
                </a:lnTo>
                <a:cubicBezTo>
                  <a:pt x="4772628" y="2476982"/>
                  <a:pt x="4777386" y="2488295"/>
                  <a:pt x="4780345" y="2500132"/>
                </a:cubicBezTo>
                <a:lnTo>
                  <a:pt x="4803494" y="2592729"/>
                </a:lnTo>
                <a:cubicBezTo>
                  <a:pt x="4807352" y="2608162"/>
                  <a:pt x="4811949" y="2623429"/>
                  <a:pt x="4815069" y="2639028"/>
                </a:cubicBezTo>
                <a:cubicBezTo>
                  <a:pt x="4829764" y="2712500"/>
                  <a:pt x="4821873" y="2677815"/>
                  <a:pt x="4838219" y="2743200"/>
                </a:cubicBezTo>
                <a:cubicBezTo>
                  <a:pt x="4855105" y="3030250"/>
                  <a:pt x="4852945" y="2883260"/>
                  <a:pt x="4838219" y="3229337"/>
                </a:cubicBezTo>
                <a:cubicBezTo>
                  <a:pt x="4834605" y="3314229"/>
                  <a:pt x="4831356" y="3399142"/>
                  <a:pt x="4826643" y="3483980"/>
                </a:cubicBezTo>
                <a:cubicBezTo>
                  <a:pt x="4822095" y="3565852"/>
                  <a:pt x="4820203" y="3637500"/>
                  <a:pt x="4803494" y="3715473"/>
                </a:cubicBezTo>
                <a:cubicBezTo>
                  <a:pt x="4796828" y="3746583"/>
                  <a:pt x="4786585" y="3776873"/>
                  <a:pt x="4780345" y="3808071"/>
                </a:cubicBezTo>
                <a:cubicBezTo>
                  <a:pt x="4778676" y="3816420"/>
                  <a:pt x="4767364" y="3885414"/>
                  <a:pt x="4757195" y="3900668"/>
                </a:cubicBezTo>
                <a:cubicBezTo>
                  <a:pt x="4727493" y="3945220"/>
                  <a:pt x="4704792" y="3941286"/>
                  <a:pt x="4653023" y="3958542"/>
                </a:cubicBezTo>
                <a:cubicBezTo>
                  <a:pt x="4641448" y="3962400"/>
                  <a:pt x="4630135" y="3967157"/>
                  <a:pt x="4618299" y="3970116"/>
                </a:cubicBezTo>
                <a:cubicBezTo>
                  <a:pt x="4505423" y="3998336"/>
                  <a:pt x="4646332" y="3963888"/>
                  <a:pt x="4514127" y="3993266"/>
                </a:cubicBezTo>
                <a:cubicBezTo>
                  <a:pt x="4498598" y="3996717"/>
                  <a:pt x="4483479" y="4001994"/>
                  <a:pt x="4467828" y="4004840"/>
                </a:cubicBezTo>
                <a:cubicBezTo>
                  <a:pt x="4440986" y="4009720"/>
                  <a:pt x="4413716" y="4011930"/>
                  <a:pt x="4386805" y="4016415"/>
                </a:cubicBezTo>
                <a:cubicBezTo>
                  <a:pt x="4310665" y="4029106"/>
                  <a:pt x="4309323" y="4030216"/>
                  <a:pt x="4323428" y="4028641"/>
                </a:cubicBezTo>
                <a:lnTo>
                  <a:pt x="4337700" y="4026849"/>
                </a:lnTo>
                <a:lnTo>
                  <a:pt x="4321551" y="4029101"/>
                </a:lnTo>
                <a:cubicBezTo>
                  <a:pt x="4304813" y="4031460"/>
                  <a:pt x="4280998" y="4034838"/>
                  <a:pt x="4247909" y="4039564"/>
                </a:cubicBezTo>
                <a:lnTo>
                  <a:pt x="3657600" y="4027990"/>
                </a:lnTo>
                <a:lnTo>
                  <a:pt x="2801074" y="4016415"/>
                </a:lnTo>
                <a:cubicBezTo>
                  <a:pt x="2708415" y="4014524"/>
                  <a:pt x="2615847" y="4009392"/>
                  <a:pt x="2523281" y="4004840"/>
                </a:cubicBezTo>
                <a:lnTo>
                  <a:pt x="2095018" y="3981691"/>
                </a:lnTo>
                <a:cubicBezTo>
                  <a:pt x="2071869" y="3985549"/>
                  <a:pt x="2048878" y="3990524"/>
                  <a:pt x="2025570" y="3993266"/>
                </a:cubicBezTo>
                <a:cubicBezTo>
                  <a:pt x="1929735" y="4004541"/>
                  <a:pt x="1832214" y="4008414"/>
                  <a:pt x="1736203" y="4016415"/>
                </a:cubicBezTo>
                <a:cubicBezTo>
                  <a:pt x="1697562" y="4019635"/>
                  <a:pt x="1659072" y="4024480"/>
                  <a:pt x="1620456" y="4027990"/>
                </a:cubicBezTo>
                <a:lnTo>
                  <a:pt x="1481560" y="4039564"/>
                </a:lnTo>
                <a:lnTo>
                  <a:pt x="833378" y="4027990"/>
                </a:lnTo>
                <a:cubicBezTo>
                  <a:pt x="676815" y="4023580"/>
                  <a:pt x="691518" y="4018657"/>
                  <a:pt x="567160" y="4004840"/>
                </a:cubicBezTo>
                <a:cubicBezTo>
                  <a:pt x="528622" y="4000558"/>
                  <a:pt x="489888" y="3998075"/>
                  <a:pt x="451413" y="3993266"/>
                </a:cubicBezTo>
                <a:cubicBezTo>
                  <a:pt x="428126" y="3990355"/>
                  <a:pt x="405228" y="3984793"/>
                  <a:pt x="381965" y="3981691"/>
                </a:cubicBezTo>
                <a:cubicBezTo>
                  <a:pt x="347334" y="3977073"/>
                  <a:pt x="312517" y="3973974"/>
                  <a:pt x="277793" y="3970116"/>
                </a:cubicBezTo>
                <a:cubicBezTo>
                  <a:pt x="246927" y="3962400"/>
                  <a:pt x="202843" y="3973440"/>
                  <a:pt x="185195" y="3946967"/>
                </a:cubicBezTo>
                <a:cubicBezTo>
                  <a:pt x="160724" y="3910260"/>
                  <a:pt x="144797" y="3881450"/>
                  <a:pt x="104173" y="3854369"/>
                </a:cubicBezTo>
                <a:cubicBezTo>
                  <a:pt x="55828" y="3822140"/>
                  <a:pt x="79285" y="3841057"/>
                  <a:pt x="34724" y="3796496"/>
                </a:cubicBezTo>
                <a:cubicBezTo>
                  <a:pt x="30866" y="3784921"/>
                  <a:pt x="25797" y="3773682"/>
                  <a:pt x="23150" y="3761772"/>
                </a:cubicBezTo>
                <a:cubicBezTo>
                  <a:pt x="18059" y="3738862"/>
                  <a:pt x="15773" y="3715414"/>
                  <a:pt x="11575" y="3692324"/>
                </a:cubicBezTo>
                <a:cubicBezTo>
                  <a:pt x="8056" y="3672968"/>
                  <a:pt x="3858" y="3653742"/>
                  <a:pt x="0" y="3634451"/>
                </a:cubicBezTo>
                <a:cubicBezTo>
                  <a:pt x="9643" y="3417492"/>
                  <a:pt x="12880" y="3193133"/>
                  <a:pt x="34724" y="2974694"/>
                </a:cubicBezTo>
                <a:cubicBezTo>
                  <a:pt x="37819" y="2943742"/>
                  <a:pt x="42441" y="2912962"/>
                  <a:pt x="46299" y="2882096"/>
                </a:cubicBezTo>
                <a:cubicBezTo>
                  <a:pt x="42441" y="2774066"/>
                  <a:pt x="39991" y="2665976"/>
                  <a:pt x="34724" y="2558005"/>
                </a:cubicBezTo>
                <a:cubicBezTo>
                  <a:pt x="32273" y="2507760"/>
                  <a:pt x="25384" y="2457790"/>
                  <a:pt x="23150" y="2407534"/>
                </a:cubicBezTo>
                <a:cubicBezTo>
                  <a:pt x="17666" y="2284132"/>
                  <a:pt x="16064" y="2160586"/>
                  <a:pt x="11575" y="2037144"/>
                </a:cubicBezTo>
                <a:cubicBezTo>
                  <a:pt x="8347" y="1948379"/>
                  <a:pt x="3858" y="1859665"/>
                  <a:pt x="0" y="1770926"/>
                </a:cubicBezTo>
                <a:cubicBezTo>
                  <a:pt x="3858" y="1624313"/>
                  <a:pt x="7263" y="1477688"/>
                  <a:pt x="11575" y="1331088"/>
                </a:cubicBezTo>
                <a:cubicBezTo>
                  <a:pt x="14980" y="1215327"/>
                  <a:pt x="19978" y="1099616"/>
                  <a:pt x="23150" y="983848"/>
                </a:cubicBezTo>
                <a:cubicBezTo>
                  <a:pt x="27695" y="817962"/>
                  <a:pt x="28346" y="651963"/>
                  <a:pt x="34724" y="486137"/>
                </a:cubicBezTo>
                <a:cubicBezTo>
                  <a:pt x="35794" y="458322"/>
                  <a:pt x="39389" y="384209"/>
                  <a:pt x="57874" y="347240"/>
                </a:cubicBezTo>
                <a:cubicBezTo>
                  <a:pt x="64095" y="334798"/>
                  <a:pt x="75373" y="325228"/>
                  <a:pt x="81023" y="312516"/>
                </a:cubicBezTo>
                <a:cubicBezTo>
                  <a:pt x="113516" y="239408"/>
                  <a:pt x="111889" y="227635"/>
                  <a:pt x="127322" y="208344"/>
                </a:cubicBezTo>
                <a:cubicBezTo>
                  <a:pt x="142755" y="189053"/>
                  <a:pt x="158384" y="201340"/>
                  <a:pt x="173621" y="196769"/>
                </a:cubicBezTo>
                <a:cubicBezTo>
                  <a:pt x="196993" y="189757"/>
                  <a:pt x="219920" y="181336"/>
                  <a:pt x="243069" y="173620"/>
                </a:cubicBezTo>
                <a:lnTo>
                  <a:pt x="381965" y="127321"/>
                </a:lnTo>
                <a:lnTo>
                  <a:pt x="451413" y="104172"/>
                </a:lnTo>
                <a:cubicBezTo>
                  <a:pt x="462988" y="100314"/>
                  <a:pt x="474300" y="95556"/>
                  <a:pt x="486137" y="92597"/>
                </a:cubicBezTo>
                <a:cubicBezTo>
                  <a:pt x="601351" y="63795"/>
                  <a:pt x="483175" y="91365"/>
                  <a:pt x="717631" y="57873"/>
                </a:cubicBezTo>
                <a:lnTo>
                  <a:pt x="798654" y="46299"/>
                </a:lnTo>
                <a:lnTo>
                  <a:pt x="891251" y="34724"/>
                </a:lnTo>
                <a:cubicBezTo>
                  <a:pt x="929789" y="30442"/>
                  <a:pt x="968579" y="28388"/>
                  <a:pt x="1006998" y="23149"/>
                </a:cubicBezTo>
                <a:cubicBezTo>
                  <a:pt x="1053505" y="16807"/>
                  <a:pt x="1145894" y="0"/>
                  <a:pt x="1145894" y="0"/>
                </a:cubicBezTo>
                <a:close/>
              </a:path>
            </a:pathLst>
          </a:custGeom>
        </p:spPr>
      </p:pic>
      <p:graphicFrame>
        <p:nvGraphicFramePr>
          <p:cNvPr id="6" name="Table 5">
            <a:extLst>
              <a:ext uri="{FF2B5EF4-FFF2-40B4-BE49-F238E27FC236}">
                <a16:creationId xmlns:a16="http://schemas.microsoft.com/office/drawing/2014/main" id="{6F86C608-9396-4154-B297-19EF0FFA2FD3}"/>
              </a:ext>
            </a:extLst>
          </p:cNvPr>
          <p:cNvGraphicFramePr>
            <a:graphicFrameLocks noGrp="1"/>
          </p:cNvGraphicFramePr>
          <p:nvPr>
            <p:extLst>
              <p:ext uri="{D42A27DB-BD31-4B8C-83A1-F6EECF244321}">
                <p14:modId xmlns:p14="http://schemas.microsoft.com/office/powerpoint/2010/main" val="1641498798"/>
              </p:ext>
            </p:extLst>
          </p:nvPr>
        </p:nvGraphicFramePr>
        <p:xfrm>
          <a:off x="5147732" y="895946"/>
          <a:ext cx="6874935" cy="6061579"/>
        </p:xfrm>
        <a:graphic>
          <a:graphicData uri="http://schemas.openxmlformats.org/drawingml/2006/table">
            <a:tbl>
              <a:tblPr firstRow="1" firstCol="1" bandRow="1"/>
              <a:tblGrid>
                <a:gridCol w="5604935">
                  <a:extLst>
                    <a:ext uri="{9D8B030D-6E8A-4147-A177-3AD203B41FA5}">
                      <a16:colId xmlns:a16="http://schemas.microsoft.com/office/drawing/2014/main" val="2681990040"/>
                    </a:ext>
                  </a:extLst>
                </a:gridCol>
                <a:gridCol w="1270000">
                  <a:extLst>
                    <a:ext uri="{9D8B030D-6E8A-4147-A177-3AD203B41FA5}">
                      <a16:colId xmlns:a16="http://schemas.microsoft.com/office/drawing/2014/main" val="1516672878"/>
                    </a:ext>
                  </a:extLst>
                </a:gridCol>
              </a:tblGrid>
              <a:tr h="482183">
                <a:tc>
                  <a:txBody>
                    <a:bodyPr/>
                    <a:lstStyle/>
                    <a:p>
                      <a:pPr marL="342900" lvl="0" indent="-342900" rtl="0">
                        <a:lnSpc>
                          <a:spcPct val="107000"/>
                        </a:lnSpc>
                        <a:spcAft>
                          <a:spcPts val="0"/>
                        </a:spcAft>
                        <a:buFont typeface="+mj-lt"/>
                        <a:buAutoNum type="arabicPeriod"/>
                      </a:pPr>
                      <a:r>
                        <a:rPr lang="en-AU" sz="1600" b="1" dirty="0">
                          <a:effectLst/>
                          <a:latin typeface="Calibri Light" panose="020F0302020204030204" pitchFamily="34" charset="0"/>
                          <a:ea typeface="Calibri" panose="020F0502020204030204" pitchFamily="34" charset="0"/>
                          <a:cs typeface="Arial" panose="020B0604020202020204" pitchFamily="34" charset="0"/>
                        </a:rPr>
                        <a:t>Welcome and Introductions</a:t>
                      </a:r>
                      <a:endParaRPr lang="en-AU" sz="1600" dirty="0">
                        <a:effectLst/>
                        <a:latin typeface="Calibri" panose="020F0502020204030204" pitchFamily="34" charset="0"/>
                        <a:ea typeface="Calibri" panose="020F0502020204030204" pitchFamily="34" charset="0"/>
                        <a:cs typeface="Arial" panose="020B0604020202020204" pitchFamily="34" charset="0"/>
                      </a:endParaRPr>
                    </a:p>
                    <a:p>
                      <a:pPr marL="742315">
                        <a:lnSpc>
                          <a:spcPct val="107000"/>
                        </a:lnSpc>
                        <a:spcAft>
                          <a:spcPts val="0"/>
                        </a:spcAft>
                      </a:pPr>
                      <a:r>
                        <a:rPr lang="en-AU" sz="1400" b="1" dirty="0">
                          <a:effectLst/>
                          <a:latin typeface="Calibri Light" panose="020F0302020204030204" pitchFamily="34" charset="0"/>
                          <a:ea typeface="Calibri" panose="020F0502020204030204" pitchFamily="34" charset="0"/>
                          <a:cs typeface="Arial" panose="020B0604020202020204" pitchFamily="34" charset="0"/>
                        </a:rPr>
                        <a:t> </a:t>
                      </a:r>
                      <a:endParaRPr lang="en-AU"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tc>
                  <a:txBody>
                    <a:bodyPr/>
                    <a:lstStyle/>
                    <a:p>
                      <a:pPr marL="457200">
                        <a:lnSpc>
                          <a:spcPct val="107000"/>
                        </a:lnSpc>
                        <a:spcAft>
                          <a:spcPts val="0"/>
                        </a:spcAft>
                      </a:pPr>
                      <a:r>
                        <a:rPr lang="en-AU" sz="1400">
                          <a:effectLst/>
                          <a:latin typeface="Calibri Light" panose="020F0302020204030204" pitchFamily="34" charset="0"/>
                          <a:ea typeface="Calibri" panose="020F0502020204030204" pitchFamily="34" charset="0"/>
                          <a:cs typeface="Arial" panose="020B0604020202020204" pitchFamily="34" charset="0"/>
                        </a:rPr>
                        <a:t>5 min</a:t>
                      </a:r>
                      <a:endParaRPr lang="en-AU"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1815810739"/>
                  </a:ext>
                </a:extLst>
              </a:tr>
              <a:tr h="1221774">
                <a:tc>
                  <a:txBody>
                    <a:bodyPr/>
                    <a:lstStyle/>
                    <a:p>
                      <a:pPr marL="342900" lvl="0" indent="-342900" rtl="0">
                        <a:lnSpc>
                          <a:spcPct val="107000"/>
                        </a:lnSpc>
                        <a:spcAft>
                          <a:spcPts val="0"/>
                        </a:spcAft>
                        <a:buFont typeface="+mj-lt"/>
                        <a:buAutoNum type="arabicPeriod" startAt="2"/>
                      </a:pPr>
                      <a:r>
                        <a:rPr lang="en-AU" sz="1600" b="1" dirty="0">
                          <a:effectLst/>
                          <a:latin typeface="Calibri Light" panose="020F0302020204030204" pitchFamily="34" charset="0"/>
                          <a:ea typeface="Calibri" panose="020F0502020204030204" pitchFamily="34" charset="0"/>
                          <a:cs typeface="Arial" panose="020B0604020202020204" pitchFamily="34" charset="0"/>
                        </a:rPr>
                        <a:t>Gender Guidance Notes</a:t>
                      </a:r>
                      <a:endParaRPr lang="en-AU" sz="1600" dirty="0">
                        <a:effectLst/>
                        <a:latin typeface="Calibri" panose="020F0502020204030204" pitchFamily="34" charset="0"/>
                        <a:ea typeface="Calibri" panose="020F0502020204030204" pitchFamily="34" charset="0"/>
                        <a:cs typeface="Arial" panose="020B0604020202020204" pitchFamily="34" charset="0"/>
                      </a:endParaRPr>
                    </a:p>
                    <a:p>
                      <a:pPr marL="1143000" lvl="2" indent="-228600">
                        <a:lnSpc>
                          <a:spcPct val="107000"/>
                        </a:lnSpc>
                        <a:spcAft>
                          <a:spcPts val="0"/>
                        </a:spcAft>
                        <a:buFont typeface="+mj-lt"/>
                        <a:buAutoNum type="romanLcPeriod"/>
                      </a:pPr>
                      <a:r>
                        <a:rPr lang="en-AU" sz="1400" dirty="0">
                          <a:effectLst/>
                          <a:latin typeface="Calibri Light" panose="020F0302020204030204" pitchFamily="34" charset="0"/>
                          <a:ea typeface="Calibri" panose="020F0502020204030204" pitchFamily="34" charset="0"/>
                          <a:cs typeface="Arial" panose="020B0604020202020204" pitchFamily="34" charset="0"/>
                        </a:rPr>
                        <a:t>Intro to the gender guidance notes</a:t>
                      </a:r>
                      <a:endParaRPr lang="en-AU" sz="1400" dirty="0">
                        <a:effectLst/>
                        <a:latin typeface="Calibri" panose="020F0502020204030204" pitchFamily="34" charset="0"/>
                        <a:ea typeface="Calibri" panose="020F0502020204030204" pitchFamily="34" charset="0"/>
                        <a:cs typeface="Arial" panose="020B0604020202020204" pitchFamily="34" charset="0"/>
                      </a:endParaRPr>
                    </a:p>
                    <a:p>
                      <a:pPr marL="1143000" lvl="2" indent="-228600">
                        <a:lnSpc>
                          <a:spcPct val="107000"/>
                        </a:lnSpc>
                        <a:spcAft>
                          <a:spcPts val="0"/>
                        </a:spcAft>
                        <a:buFont typeface="+mj-lt"/>
                        <a:buAutoNum type="romanLcPeriod"/>
                      </a:pPr>
                      <a:r>
                        <a:rPr lang="en-AU" sz="1400" dirty="0">
                          <a:effectLst/>
                          <a:latin typeface="Calibri Light" panose="020F0302020204030204" pitchFamily="34" charset="0"/>
                          <a:ea typeface="Calibri" panose="020F0502020204030204" pitchFamily="34" charset="0"/>
                          <a:cs typeface="Arial" panose="020B0604020202020204" pitchFamily="34" charset="0"/>
                        </a:rPr>
                        <a:t>Example: Gender sensitive programming and health security</a:t>
                      </a:r>
                      <a:endParaRPr lang="en-AU" sz="1400" dirty="0">
                        <a:effectLst/>
                        <a:latin typeface="Calibri" panose="020F0502020204030204" pitchFamily="34" charset="0"/>
                        <a:ea typeface="Calibri" panose="020F0502020204030204" pitchFamily="34" charset="0"/>
                        <a:cs typeface="Arial" panose="020B0604020202020204" pitchFamily="34" charset="0"/>
                      </a:endParaRPr>
                    </a:p>
                    <a:p>
                      <a:pPr marL="742315">
                        <a:lnSpc>
                          <a:spcPct val="107000"/>
                        </a:lnSpc>
                        <a:spcAft>
                          <a:spcPts val="0"/>
                        </a:spcAft>
                      </a:pPr>
                      <a:r>
                        <a:rPr lang="en-AU" sz="1400" dirty="0">
                          <a:effectLst/>
                          <a:latin typeface="Calibri Light" panose="020F0302020204030204" pitchFamily="34" charset="0"/>
                          <a:ea typeface="Calibri" panose="020F0502020204030204" pitchFamily="34" charset="0"/>
                          <a:cs typeface="Arial" panose="020B0604020202020204" pitchFamily="34" charset="0"/>
                        </a:rPr>
                        <a:t>Hunter New England Health (Field </a:t>
                      </a:r>
                      <a:r>
                        <a:rPr lang="en-AU" sz="1400" dirty="0" err="1">
                          <a:effectLst/>
                          <a:latin typeface="Calibri Light" panose="020F0302020204030204" pitchFamily="34" charset="0"/>
                          <a:ea typeface="Calibri" panose="020F0502020204030204" pitchFamily="34" charset="0"/>
                          <a:cs typeface="Arial" panose="020B0604020202020204" pitchFamily="34" charset="0"/>
                        </a:rPr>
                        <a:t>Epidmiology</a:t>
                      </a:r>
                      <a:r>
                        <a:rPr lang="en-AU" sz="1400" dirty="0">
                          <a:effectLst/>
                          <a:latin typeface="Calibri Light" panose="020F0302020204030204" pitchFamily="34" charset="0"/>
                          <a:ea typeface="Calibri" panose="020F0502020204030204" pitchFamily="34" charset="0"/>
                          <a:cs typeface="Arial" panose="020B0604020202020204" pitchFamily="34" charset="0"/>
                        </a:rPr>
                        <a:t> and Rapid Response Team Training in PNG and Solomon Islands)</a:t>
                      </a:r>
                      <a:endParaRPr lang="en-AU" sz="14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0"/>
                        </a:spcAft>
                      </a:pPr>
                      <a:r>
                        <a:rPr lang="en-AU" sz="1400" b="1" dirty="0">
                          <a:effectLst/>
                          <a:latin typeface="Calibri Light" panose="020F0302020204030204" pitchFamily="34" charset="0"/>
                          <a:ea typeface="Calibri" panose="020F0502020204030204" pitchFamily="34" charset="0"/>
                          <a:cs typeface="Arial" panose="020B0604020202020204" pitchFamily="34" charset="0"/>
                        </a:rPr>
                        <a:t> </a:t>
                      </a:r>
                      <a:endParaRPr lang="en-AU"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tc>
                  <a:txBody>
                    <a:bodyPr/>
                    <a:lstStyle/>
                    <a:p>
                      <a:pPr marL="457200">
                        <a:lnSpc>
                          <a:spcPct val="107000"/>
                        </a:lnSpc>
                        <a:spcAft>
                          <a:spcPts val="0"/>
                        </a:spcAft>
                      </a:pPr>
                      <a:r>
                        <a:rPr lang="en-AU" sz="1400">
                          <a:effectLst/>
                          <a:latin typeface="Calibri Light" panose="020F0302020204030204" pitchFamily="34" charset="0"/>
                          <a:ea typeface="Calibri" panose="020F0502020204030204" pitchFamily="34" charset="0"/>
                          <a:cs typeface="Arial" panose="020B0604020202020204" pitchFamily="34" charset="0"/>
                        </a:rPr>
                        <a:t> </a:t>
                      </a:r>
                      <a:endParaRPr lang="en-AU" sz="1400">
                        <a:effectLst/>
                        <a:latin typeface="Calibri" panose="020F0502020204030204" pitchFamily="34" charset="0"/>
                        <a:ea typeface="Calibri" panose="020F0502020204030204" pitchFamily="34" charset="0"/>
                        <a:cs typeface="Arial" panose="020B0604020202020204" pitchFamily="34" charset="0"/>
                      </a:endParaRPr>
                    </a:p>
                    <a:p>
                      <a:pPr marL="457200">
                        <a:lnSpc>
                          <a:spcPct val="107000"/>
                        </a:lnSpc>
                        <a:spcAft>
                          <a:spcPts val="0"/>
                        </a:spcAft>
                      </a:pPr>
                      <a:r>
                        <a:rPr lang="en-AU" sz="1400">
                          <a:effectLst/>
                          <a:latin typeface="Calibri Light" panose="020F0302020204030204" pitchFamily="34" charset="0"/>
                          <a:ea typeface="Calibri" panose="020F0502020204030204" pitchFamily="34" charset="0"/>
                          <a:cs typeface="Arial" panose="020B0604020202020204" pitchFamily="34" charset="0"/>
                        </a:rPr>
                        <a:t>5 min</a:t>
                      </a:r>
                      <a:endParaRPr lang="en-AU" sz="1400">
                        <a:effectLst/>
                        <a:latin typeface="Calibri" panose="020F0502020204030204" pitchFamily="34" charset="0"/>
                        <a:ea typeface="Calibri" panose="020F0502020204030204" pitchFamily="34" charset="0"/>
                        <a:cs typeface="Arial" panose="020B0604020202020204" pitchFamily="34" charset="0"/>
                      </a:endParaRPr>
                    </a:p>
                    <a:p>
                      <a:pPr marL="457200">
                        <a:lnSpc>
                          <a:spcPct val="107000"/>
                        </a:lnSpc>
                        <a:spcAft>
                          <a:spcPts val="0"/>
                        </a:spcAft>
                      </a:pPr>
                      <a:r>
                        <a:rPr lang="en-AU" sz="1400">
                          <a:effectLst/>
                          <a:latin typeface="Calibri Light" panose="020F0302020204030204" pitchFamily="34" charset="0"/>
                          <a:ea typeface="Calibri" panose="020F0502020204030204" pitchFamily="34" charset="0"/>
                          <a:cs typeface="Arial" panose="020B0604020202020204" pitchFamily="34" charset="0"/>
                        </a:rPr>
                        <a:t>10 min</a:t>
                      </a:r>
                      <a:endParaRPr lang="en-AU"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2233699836"/>
                  </a:ext>
                </a:extLst>
              </a:tr>
              <a:tr h="1468305">
                <a:tc>
                  <a:txBody>
                    <a:bodyPr/>
                    <a:lstStyle/>
                    <a:p>
                      <a:pPr marL="342900" lvl="0" indent="-342900" rtl="0">
                        <a:lnSpc>
                          <a:spcPct val="107000"/>
                        </a:lnSpc>
                        <a:spcAft>
                          <a:spcPts val="0"/>
                        </a:spcAft>
                        <a:buFont typeface="+mj-lt"/>
                        <a:buAutoNum type="arabicPeriod" startAt="3"/>
                      </a:pPr>
                      <a:r>
                        <a:rPr lang="en-AU" sz="1600" b="1" dirty="0">
                          <a:effectLst/>
                          <a:latin typeface="Calibri Light" panose="020F0302020204030204" pitchFamily="34" charset="0"/>
                          <a:ea typeface="Calibri" panose="020F0502020204030204" pitchFamily="34" charset="0"/>
                          <a:cs typeface="Arial" panose="020B0604020202020204" pitchFamily="34" charset="0"/>
                        </a:rPr>
                        <a:t>Disability Guidance Notes</a:t>
                      </a:r>
                      <a:endParaRPr lang="en-AU" sz="1600" dirty="0">
                        <a:effectLst/>
                        <a:latin typeface="Calibri" panose="020F0502020204030204" pitchFamily="34" charset="0"/>
                        <a:ea typeface="Calibri" panose="020F0502020204030204" pitchFamily="34" charset="0"/>
                        <a:cs typeface="Arial" panose="020B0604020202020204" pitchFamily="34" charset="0"/>
                      </a:endParaRPr>
                    </a:p>
                    <a:p>
                      <a:pPr marL="1143000" lvl="2" indent="-228600">
                        <a:lnSpc>
                          <a:spcPct val="107000"/>
                        </a:lnSpc>
                        <a:spcAft>
                          <a:spcPts val="0"/>
                        </a:spcAft>
                        <a:buFont typeface="+mj-lt"/>
                        <a:buAutoNum type="romanLcPeriod"/>
                      </a:pPr>
                      <a:r>
                        <a:rPr lang="en-AU" sz="1400" dirty="0">
                          <a:effectLst/>
                          <a:latin typeface="Calibri Light" panose="020F0302020204030204" pitchFamily="34" charset="0"/>
                          <a:ea typeface="Calibri" panose="020F0502020204030204" pitchFamily="34" charset="0"/>
                          <a:cs typeface="Arial" panose="020B0604020202020204" pitchFamily="34" charset="0"/>
                        </a:rPr>
                        <a:t>Intro to the disability guidance notes</a:t>
                      </a:r>
                      <a:endParaRPr lang="en-AU" sz="1400" dirty="0">
                        <a:effectLst/>
                        <a:latin typeface="Calibri" panose="020F0502020204030204" pitchFamily="34" charset="0"/>
                        <a:ea typeface="Calibri" panose="020F0502020204030204" pitchFamily="34" charset="0"/>
                        <a:cs typeface="Arial" panose="020B0604020202020204" pitchFamily="34" charset="0"/>
                      </a:endParaRPr>
                    </a:p>
                    <a:p>
                      <a:pPr marL="1143000" lvl="2" indent="-228600">
                        <a:lnSpc>
                          <a:spcPct val="107000"/>
                        </a:lnSpc>
                        <a:spcAft>
                          <a:spcPts val="0"/>
                        </a:spcAft>
                        <a:buFont typeface="+mj-lt"/>
                        <a:buAutoNum type="romanLcPeriod"/>
                      </a:pPr>
                      <a:r>
                        <a:rPr lang="en-AU" sz="1400" dirty="0">
                          <a:effectLst/>
                          <a:latin typeface="Calibri Light" panose="020F0302020204030204" pitchFamily="34" charset="0"/>
                          <a:ea typeface="Calibri" panose="020F0502020204030204" pitchFamily="34" charset="0"/>
                          <a:cs typeface="Arial" panose="020B0604020202020204" pitchFamily="34" charset="0"/>
                        </a:rPr>
                        <a:t>Activity: </a:t>
                      </a:r>
                      <a:r>
                        <a:rPr lang="en-AU" sz="1400" dirty="0" err="1">
                          <a:effectLst/>
                          <a:latin typeface="Calibri Light" panose="020F0302020204030204" pitchFamily="34" charset="0"/>
                          <a:ea typeface="Calibri" panose="020F0502020204030204" pitchFamily="34" charset="0"/>
                          <a:cs typeface="Arial" panose="020B0604020202020204" pitchFamily="34" charset="0"/>
                        </a:rPr>
                        <a:t>Mentimeter</a:t>
                      </a:r>
                      <a:endParaRPr lang="en-AU" sz="1400" dirty="0">
                        <a:effectLst/>
                        <a:latin typeface="Calibri" panose="020F0502020204030204" pitchFamily="34" charset="0"/>
                        <a:ea typeface="Calibri" panose="020F0502020204030204" pitchFamily="34" charset="0"/>
                        <a:cs typeface="Arial" panose="020B0604020202020204" pitchFamily="34" charset="0"/>
                      </a:endParaRPr>
                    </a:p>
                    <a:p>
                      <a:pPr marL="2057400" lvl="4" indent="-228600">
                        <a:lnSpc>
                          <a:spcPct val="107000"/>
                        </a:lnSpc>
                        <a:spcAft>
                          <a:spcPts val="0"/>
                        </a:spcAft>
                        <a:buFont typeface="+mj-lt"/>
                        <a:buAutoNum type="alphaLcPeriod"/>
                      </a:pPr>
                      <a:r>
                        <a:rPr lang="en-AU" sz="1400" dirty="0">
                          <a:effectLst/>
                          <a:latin typeface="Calibri Light" panose="020F0302020204030204" pitchFamily="34" charset="0"/>
                          <a:ea typeface="Calibri" panose="020F0502020204030204" pitchFamily="34" charset="0"/>
                          <a:cs typeface="Arial" panose="020B0604020202020204" pitchFamily="34" charset="0"/>
                        </a:rPr>
                        <a:t>What is your project doing/ will your project do to address disability inclusion in design or delivery?</a:t>
                      </a:r>
                      <a:endParaRPr lang="en-AU" sz="14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0"/>
                        </a:spcAft>
                      </a:pPr>
                      <a:r>
                        <a:rPr lang="en-AU" sz="1400" b="1" dirty="0">
                          <a:effectLst/>
                          <a:latin typeface="Calibri Light" panose="020F0302020204030204" pitchFamily="34" charset="0"/>
                          <a:ea typeface="Calibri" panose="020F0502020204030204" pitchFamily="34" charset="0"/>
                          <a:cs typeface="Arial" panose="020B0604020202020204" pitchFamily="34" charset="0"/>
                        </a:rPr>
                        <a:t> </a:t>
                      </a:r>
                      <a:endParaRPr lang="en-AU"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tc>
                  <a:txBody>
                    <a:bodyPr/>
                    <a:lstStyle/>
                    <a:p>
                      <a:pPr marL="457200">
                        <a:lnSpc>
                          <a:spcPct val="107000"/>
                        </a:lnSpc>
                        <a:spcAft>
                          <a:spcPts val="0"/>
                        </a:spcAft>
                      </a:pPr>
                      <a:r>
                        <a:rPr lang="en-AU" sz="1400">
                          <a:effectLst/>
                          <a:latin typeface="Calibri Light" panose="020F0302020204030204" pitchFamily="34" charset="0"/>
                          <a:ea typeface="Calibri" panose="020F0502020204030204" pitchFamily="34" charset="0"/>
                          <a:cs typeface="Arial" panose="020B0604020202020204" pitchFamily="34" charset="0"/>
                        </a:rPr>
                        <a:t> </a:t>
                      </a:r>
                      <a:endParaRPr lang="en-AU" sz="1400">
                        <a:effectLst/>
                        <a:latin typeface="Calibri" panose="020F0502020204030204" pitchFamily="34" charset="0"/>
                        <a:ea typeface="Calibri" panose="020F0502020204030204" pitchFamily="34" charset="0"/>
                        <a:cs typeface="Arial" panose="020B0604020202020204" pitchFamily="34" charset="0"/>
                      </a:endParaRPr>
                    </a:p>
                    <a:p>
                      <a:pPr marL="457200">
                        <a:lnSpc>
                          <a:spcPct val="107000"/>
                        </a:lnSpc>
                        <a:spcAft>
                          <a:spcPts val="0"/>
                        </a:spcAft>
                      </a:pPr>
                      <a:r>
                        <a:rPr lang="en-AU" sz="1400">
                          <a:effectLst/>
                          <a:latin typeface="Calibri Light" panose="020F0302020204030204" pitchFamily="34" charset="0"/>
                          <a:ea typeface="Calibri" panose="020F0502020204030204" pitchFamily="34" charset="0"/>
                          <a:cs typeface="Arial" panose="020B0604020202020204" pitchFamily="34" charset="0"/>
                        </a:rPr>
                        <a:t>5 min</a:t>
                      </a:r>
                      <a:endParaRPr lang="en-AU" sz="1400">
                        <a:effectLst/>
                        <a:latin typeface="Calibri" panose="020F0502020204030204" pitchFamily="34" charset="0"/>
                        <a:ea typeface="Calibri" panose="020F0502020204030204" pitchFamily="34" charset="0"/>
                        <a:cs typeface="Arial" panose="020B0604020202020204" pitchFamily="34" charset="0"/>
                      </a:endParaRPr>
                    </a:p>
                    <a:p>
                      <a:pPr marL="457200">
                        <a:lnSpc>
                          <a:spcPct val="107000"/>
                        </a:lnSpc>
                        <a:spcAft>
                          <a:spcPts val="0"/>
                        </a:spcAft>
                      </a:pPr>
                      <a:r>
                        <a:rPr lang="en-AU" sz="1400">
                          <a:effectLst/>
                          <a:latin typeface="Calibri Light" panose="020F0302020204030204" pitchFamily="34" charset="0"/>
                          <a:ea typeface="Calibri" panose="020F0502020204030204" pitchFamily="34" charset="0"/>
                          <a:cs typeface="Arial" panose="020B0604020202020204" pitchFamily="34" charset="0"/>
                        </a:rPr>
                        <a:t>10 min</a:t>
                      </a:r>
                      <a:endParaRPr lang="en-AU"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2800047989"/>
                  </a:ext>
                </a:extLst>
              </a:tr>
              <a:tr h="1714836">
                <a:tc>
                  <a:txBody>
                    <a:bodyPr/>
                    <a:lstStyle/>
                    <a:p>
                      <a:pPr marL="342900" lvl="0" indent="-342900" rtl="0">
                        <a:lnSpc>
                          <a:spcPct val="107000"/>
                        </a:lnSpc>
                        <a:spcAft>
                          <a:spcPts val="0"/>
                        </a:spcAft>
                        <a:buFont typeface="+mj-lt"/>
                        <a:buAutoNum type="arabicPeriod" startAt="4"/>
                      </a:pPr>
                      <a:r>
                        <a:rPr lang="en-AU" sz="1600" b="1" dirty="0">
                          <a:effectLst/>
                          <a:latin typeface="Calibri Light" panose="020F0302020204030204" pitchFamily="34" charset="0"/>
                          <a:ea typeface="Calibri" panose="020F0502020204030204" pitchFamily="34" charset="0"/>
                          <a:cs typeface="Arial" panose="020B0604020202020204" pitchFamily="34" charset="0"/>
                        </a:rPr>
                        <a:t>Communication</a:t>
                      </a:r>
                      <a:endParaRPr lang="en-AU" sz="1600" dirty="0">
                        <a:effectLst/>
                        <a:latin typeface="Calibri" panose="020F0502020204030204" pitchFamily="34" charset="0"/>
                        <a:ea typeface="Calibri" panose="020F0502020204030204" pitchFamily="34" charset="0"/>
                        <a:cs typeface="Arial" panose="020B0604020202020204" pitchFamily="34" charset="0"/>
                      </a:endParaRPr>
                    </a:p>
                    <a:p>
                      <a:pPr marL="1143000" lvl="2" indent="-228600">
                        <a:lnSpc>
                          <a:spcPct val="107000"/>
                        </a:lnSpc>
                        <a:spcAft>
                          <a:spcPts val="0"/>
                        </a:spcAft>
                        <a:buFont typeface="+mj-lt"/>
                        <a:buAutoNum type="romanLcPeriod"/>
                      </a:pPr>
                      <a:r>
                        <a:rPr lang="en-AU" sz="1400" dirty="0">
                          <a:effectLst/>
                          <a:latin typeface="Calibri Light" panose="020F0302020204030204" pitchFamily="34" charset="0"/>
                          <a:ea typeface="Calibri" panose="020F0502020204030204" pitchFamily="34" charset="0"/>
                          <a:cs typeface="Arial" panose="020B0604020202020204" pitchFamily="34" charset="0"/>
                        </a:rPr>
                        <a:t>Intro to the Centre for Health Security’s communications strategy</a:t>
                      </a:r>
                      <a:endParaRPr lang="en-AU" sz="1400" dirty="0">
                        <a:effectLst/>
                        <a:latin typeface="Calibri" panose="020F0502020204030204" pitchFamily="34" charset="0"/>
                        <a:ea typeface="Calibri" panose="020F0502020204030204" pitchFamily="34" charset="0"/>
                        <a:cs typeface="Arial" panose="020B0604020202020204" pitchFamily="34" charset="0"/>
                      </a:endParaRPr>
                    </a:p>
                    <a:p>
                      <a:pPr marL="1143000" lvl="2" indent="-228600">
                        <a:lnSpc>
                          <a:spcPct val="107000"/>
                        </a:lnSpc>
                        <a:spcAft>
                          <a:spcPts val="0"/>
                        </a:spcAft>
                        <a:buFont typeface="+mj-lt"/>
                        <a:buAutoNum type="romanLcPeriod"/>
                      </a:pPr>
                      <a:r>
                        <a:rPr lang="en-AU" sz="1400" dirty="0">
                          <a:effectLst/>
                          <a:latin typeface="Calibri Light" panose="020F0302020204030204" pitchFamily="34" charset="0"/>
                          <a:ea typeface="Calibri" panose="020F0502020204030204" pitchFamily="34" charset="0"/>
                          <a:cs typeface="Arial" panose="020B0604020202020204" pitchFamily="34" charset="0"/>
                        </a:rPr>
                        <a:t>Activity: </a:t>
                      </a:r>
                      <a:r>
                        <a:rPr lang="en-AU" sz="1400" dirty="0" err="1">
                          <a:effectLst/>
                          <a:latin typeface="Calibri Light" panose="020F0302020204030204" pitchFamily="34" charset="0"/>
                          <a:ea typeface="Calibri" panose="020F0502020204030204" pitchFamily="34" charset="0"/>
                          <a:cs typeface="Arial" panose="020B0604020202020204" pitchFamily="34" charset="0"/>
                        </a:rPr>
                        <a:t>Mentimeter</a:t>
                      </a:r>
                      <a:endParaRPr lang="en-AU" sz="1400" dirty="0">
                        <a:effectLst/>
                        <a:latin typeface="Calibri" panose="020F0502020204030204" pitchFamily="34" charset="0"/>
                        <a:ea typeface="Calibri" panose="020F0502020204030204" pitchFamily="34" charset="0"/>
                        <a:cs typeface="Arial" panose="020B0604020202020204" pitchFamily="34" charset="0"/>
                      </a:endParaRPr>
                    </a:p>
                    <a:p>
                      <a:pPr marL="2057400" lvl="4" indent="-228600">
                        <a:lnSpc>
                          <a:spcPct val="107000"/>
                        </a:lnSpc>
                        <a:spcAft>
                          <a:spcPts val="0"/>
                        </a:spcAft>
                        <a:buFont typeface="+mj-lt"/>
                        <a:buAutoNum type="alphaLcPeriod"/>
                      </a:pPr>
                      <a:r>
                        <a:rPr lang="en-AU" sz="1400" dirty="0">
                          <a:effectLst/>
                          <a:latin typeface="Calibri Light" panose="020F0302020204030204" pitchFamily="34" charset="0"/>
                          <a:ea typeface="Calibri" panose="020F0502020204030204" pitchFamily="34" charset="0"/>
                          <a:cs typeface="Arial" panose="020B0604020202020204" pitchFamily="34" charset="0"/>
                        </a:rPr>
                        <a:t>Tweet an update about your project.</a:t>
                      </a:r>
                      <a:endParaRPr lang="en-AU" sz="1400" dirty="0">
                        <a:effectLst/>
                        <a:latin typeface="Calibri" panose="020F0502020204030204" pitchFamily="34" charset="0"/>
                        <a:ea typeface="Calibri" panose="020F0502020204030204" pitchFamily="34" charset="0"/>
                        <a:cs typeface="Arial" panose="020B0604020202020204" pitchFamily="34" charset="0"/>
                      </a:endParaRPr>
                    </a:p>
                    <a:p>
                      <a:pPr marL="2057400" lvl="4" indent="-228600">
                        <a:lnSpc>
                          <a:spcPct val="107000"/>
                        </a:lnSpc>
                        <a:spcAft>
                          <a:spcPts val="0"/>
                        </a:spcAft>
                        <a:buFont typeface="+mj-lt"/>
                        <a:buAutoNum type="alphaLcPeriod"/>
                      </a:pPr>
                      <a:r>
                        <a:rPr lang="en-AU" sz="1400" dirty="0">
                          <a:effectLst/>
                          <a:latin typeface="Calibri Light" panose="020F0302020204030204" pitchFamily="34" charset="0"/>
                          <a:ea typeface="Calibri" panose="020F0502020204030204" pitchFamily="34" charset="0"/>
                          <a:cs typeface="Arial" panose="020B0604020202020204" pitchFamily="34" charset="0"/>
                        </a:rPr>
                        <a:t>What is a great story that your project would be interested in publishing as a case study? </a:t>
                      </a:r>
                      <a:endParaRPr lang="en-AU" sz="1400" dirty="0">
                        <a:effectLst/>
                        <a:latin typeface="Calibri" panose="020F0502020204030204" pitchFamily="34" charset="0"/>
                        <a:ea typeface="Calibri" panose="020F0502020204030204" pitchFamily="34" charset="0"/>
                        <a:cs typeface="Arial" panose="020B0604020202020204" pitchFamily="34" charset="0"/>
                      </a:endParaRPr>
                    </a:p>
                    <a:p>
                      <a:pPr marL="742315">
                        <a:lnSpc>
                          <a:spcPct val="107000"/>
                        </a:lnSpc>
                        <a:spcAft>
                          <a:spcPts val="0"/>
                        </a:spcAft>
                      </a:pPr>
                      <a:r>
                        <a:rPr lang="en-AU" sz="1400" b="1" dirty="0">
                          <a:effectLst/>
                          <a:latin typeface="Calibri Light" panose="020F0302020204030204" pitchFamily="34" charset="0"/>
                          <a:ea typeface="Calibri" panose="020F0502020204030204" pitchFamily="34" charset="0"/>
                          <a:cs typeface="Arial" panose="020B0604020202020204" pitchFamily="34" charset="0"/>
                        </a:rPr>
                        <a:t> </a:t>
                      </a:r>
                      <a:endParaRPr lang="en-AU"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tc>
                  <a:txBody>
                    <a:bodyPr/>
                    <a:lstStyle/>
                    <a:p>
                      <a:pPr marL="457200">
                        <a:lnSpc>
                          <a:spcPct val="107000"/>
                        </a:lnSpc>
                        <a:spcAft>
                          <a:spcPts val="0"/>
                        </a:spcAft>
                      </a:pPr>
                      <a:r>
                        <a:rPr lang="en-AU" sz="1400">
                          <a:effectLst/>
                          <a:latin typeface="Calibri Light" panose="020F0302020204030204" pitchFamily="34" charset="0"/>
                          <a:ea typeface="Calibri" panose="020F0502020204030204" pitchFamily="34" charset="0"/>
                          <a:cs typeface="Arial" panose="020B0604020202020204" pitchFamily="34" charset="0"/>
                        </a:rPr>
                        <a:t> </a:t>
                      </a:r>
                      <a:endParaRPr lang="en-AU" sz="1400">
                        <a:effectLst/>
                        <a:latin typeface="Calibri" panose="020F0502020204030204" pitchFamily="34" charset="0"/>
                        <a:ea typeface="Calibri" panose="020F0502020204030204" pitchFamily="34" charset="0"/>
                        <a:cs typeface="Arial" panose="020B0604020202020204" pitchFamily="34" charset="0"/>
                      </a:endParaRPr>
                    </a:p>
                    <a:p>
                      <a:pPr marL="457200">
                        <a:lnSpc>
                          <a:spcPct val="107000"/>
                        </a:lnSpc>
                        <a:spcAft>
                          <a:spcPts val="0"/>
                        </a:spcAft>
                      </a:pPr>
                      <a:r>
                        <a:rPr lang="en-AU" sz="1400">
                          <a:effectLst/>
                          <a:latin typeface="Calibri Light" panose="020F0302020204030204" pitchFamily="34" charset="0"/>
                          <a:ea typeface="Calibri" panose="020F0502020204030204" pitchFamily="34" charset="0"/>
                          <a:cs typeface="Arial" panose="020B0604020202020204" pitchFamily="34" charset="0"/>
                        </a:rPr>
                        <a:t>5 min</a:t>
                      </a:r>
                      <a:endParaRPr lang="en-AU" sz="1400">
                        <a:effectLst/>
                        <a:latin typeface="Calibri" panose="020F0502020204030204" pitchFamily="34" charset="0"/>
                        <a:ea typeface="Calibri" panose="020F0502020204030204" pitchFamily="34" charset="0"/>
                        <a:cs typeface="Arial" panose="020B0604020202020204" pitchFamily="34" charset="0"/>
                      </a:endParaRPr>
                    </a:p>
                    <a:p>
                      <a:pPr marL="457200">
                        <a:lnSpc>
                          <a:spcPct val="107000"/>
                        </a:lnSpc>
                        <a:spcAft>
                          <a:spcPts val="0"/>
                        </a:spcAft>
                      </a:pPr>
                      <a:r>
                        <a:rPr lang="en-AU" sz="1400">
                          <a:effectLst/>
                          <a:latin typeface="Calibri Light" panose="020F0302020204030204" pitchFamily="34" charset="0"/>
                          <a:ea typeface="Calibri" panose="020F0502020204030204" pitchFamily="34" charset="0"/>
                          <a:cs typeface="Arial" panose="020B0604020202020204" pitchFamily="34" charset="0"/>
                        </a:rPr>
                        <a:t>10 min</a:t>
                      </a:r>
                      <a:endParaRPr lang="en-AU"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2582149247"/>
                  </a:ext>
                </a:extLst>
              </a:tr>
              <a:tr h="482183">
                <a:tc>
                  <a:txBody>
                    <a:bodyPr/>
                    <a:lstStyle/>
                    <a:p>
                      <a:pPr marL="342900" lvl="0" indent="-342900" rtl="0">
                        <a:lnSpc>
                          <a:spcPct val="107000"/>
                        </a:lnSpc>
                        <a:spcAft>
                          <a:spcPts val="0"/>
                        </a:spcAft>
                        <a:buFont typeface="+mj-lt"/>
                        <a:buAutoNum type="arabicPeriod" startAt="5"/>
                      </a:pPr>
                      <a:r>
                        <a:rPr lang="en-AU" sz="1600" b="1" dirty="0">
                          <a:effectLst/>
                          <a:latin typeface="Calibri Light" panose="020F0302020204030204" pitchFamily="34" charset="0"/>
                          <a:ea typeface="Calibri" panose="020F0502020204030204" pitchFamily="34" charset="0"/>
                          <a:cs typeface="Arial" panose="020B0604020202020204" pitchFamily="34" charset="0"/>
                        </a:rPr>
                        <a:t>Questions</a:t>
                      </a:r>
                      <a:endParaRPr lang="en-AU" sz="1600" dirty="0">
                        <a:effectLst/>
                        <a:latin typeface="Calibri" panose="020F0502020204030204" pitchFamily="34" charset="0"/>
                        <a:ea typeface="Calibri" panose="020F0502020204030204" pitchFamily="34" charset="0"/>
                        <a:cs typeface="Arial" panose="020B0604020202020204" pitchFamily="34" charset="0"/>
                      </a:endParaRPr>
                    </a:p>
                    <a:p>
                      <a:pPr marL="743585">
                        <a:lnSpc>
                          <a:spcPct val="107000"/>
                        </a:lnSpc>
                        <a:spcAft>
                          <a:spcPts val="0"/>
                        </a:spcAft>
                      </a:pPr>
                      <a:r>
                        <a:rPr lang="en-AU" sz="1400" dirty="0">
                          <a:effectLst/>
                          <a:latin typeface="Calibri Light" panose="020F0302020204030204" pitchFamily="34" charset="0"/>
                          <a:ea typeface="Calibri" panose="020F0502020204030204" pitchFamily="34" charset="0"/>
                          <a:cs typeface="Arial" panose="020B0604020202020204" pitchFamily="34" charset="0"/>
                        </a:rPr>
                        <a:t> </a:t>
                      </a:r>
                      <a:endParaRPr lang="en-AU"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tc>
                  <a:txBody>
                    <a:bodyPr/>
                    <a:lstStyle/>
                    <a:p>
                      <a:pPr marL="457200">
                        <a:lnSpc>
                          <a:spcPct val="107000"/>
                        </a:lnSpc>
                        <a:spcAft>
                          <a:spcPts val="0"/>
                        </a:spcAft>
                      </a:pPr>
                      <a:r>
                        <a:rPr lang="en-AU" sz="1400" dirty="0">
                          <a:effectLst/>
                          <a:latin typeface="Calibri Light" panose="020F0302020204030204" pitchFamily="34" charset="0"/>
                          <a:ea typeface="Calibri" panose="020F0502020204030204" pitchFamily="34" charset="0"/>
                          <a:cs typeface="Arial" panose="020B0604020202020204" pitchFamily="34" charset="0"/>
                        </a:rPr>
                        <a:t>10 min</a:t>
                      </a:r>
                      <a:endParaRPr lang="en-AU"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4115004570"/>
                  </a:ext>
                </a:extLst>
              </a:tr>
              <a:tr h="235652">
                <a:tc>
                  <a:txBody>
                    <a:bodyPr/>
                    <a:lstStyle/>
                    <a:p>
                      <a:pPr>
                        <a:lnSpc>
                          <a:spcPct val="107000"/>
                        </a:lnSpc>
                        <a:spcAft>
                          <a:spcPts val="0"/>
                        </a:spcAft>
                      </a:pPr>
                      <a:r>
                        <a:rPr lang="en-AU" sz="1200" b="1">
                          <a:effectLst/>
                          <a:latin typeface="Calibri Light" panose="020F0302020204030204" pitchFamily="34" charset="0"/>
                          <a:ea typeface="Calibri" panose="020F0502020204030204" pitchFamily="34" charset="0"/>
                          <a:cs typeface="Arial" panose="020B0604020202020204" pitchFamily="34" charset="0"/>
                        </a:rPr>
                        <a:t> </a:t>
                      </a:r>
                      <a:endParaRPr lang="en-AU"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tc>
                  <a:txBody>
                    <a:bodyPr/>
                    <a:lstStyle/>
                    <a:p>
                      <a:pPr marL="457200">
                        <a:lnSpc>
                          <a:spcPct val="107000"/>
                        </a:lnSpc>
                        <a:spcAft>
                          <a:spcPts val="0"/>
                        </a:spcAft>
                      </a:pPr>
                      <a:r>
                        <a:rPr lang="en-AU" sz="1200" dirty="0">
                          <a:effectLst/>
                          <a:latin typeface="Calibri Light" panose="020F0302020204030204" pitchFamily="34" charset="0"/>
                          <a:ea typeface="Calibri" panose="020F0502020204030204" pitchFamily="34" charset="0"/>
                          <a:cs typeface="Arial" panose="020B0604020202020204" pitchFamily="34" charset="0"/>
                        </a:rPr>
                        <a:t> </a:t>
                      </a:r>
                      <a:endParaRPr lang="en-AU"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1010334414"/>
                  </a:ext>
                </a:extLst>
              </a:tr>
            </a:tbl>
          </a:graphicData>
        </a:graphic>
      </p:graphicFrame>
    </p:spTree>
    <p:extLst>
      <p:ext uri="{BB962C8B-B14F-4D97-AF65-F5344CB8AC3E}">
        <p14:creationId xmlns:p14="http://schemas.microsoft.com/office/powerpoint/2010/main" val="16852805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EEA36D77-C8F7-4C2B-9EA6-98011F3DCF11}"/>
              </a:ext>
            </a:extLst>
          </p:cNvPr>
          <p:cNvSpPr/>
          <p:nvPr/>
        </p:nvSpPr>
        <p:spPr>
          <a:xfrm>
            <a:off x="0" y="0"/>
            <a:ext cx="4402667" cy="6858000"/>
          </a:xfrm>
          <a:prstGeom prst="rect">
            <a:avLst/>
          </a:prstGeom>
          <a:solidFill>
            <a:srgbClr val="65C5B4"/>
          </a:solidFill>
          <a:ln>
            <a:solidFill>
              <a:srgbClr val="65C5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itle 1">
            <a:extLst>
              <a:ext uri="{FF2B5EF4-FFF2-40B4-BE49-F238E27FC236}">
                <a16:creationId xmlns:a16="http://schemas.microsoft.com/office/drawing/2014/main" id="{293D4E99-D692-4853-ADBA-6FF7DB00028F}"/>
              </a:ext>
            </a:extLst>
          </p:cNvPr>
          <p:cNvSpPr>
            <a:spLocks noGrp="1"/>
          </p:cNvSpPr>
          <p:nvPr>
            <p:ph type="title"/>
          </p:nvPr>
        </p:nvSpPr>
        <p:spPr>
          <a:xfrm>
            <a:off x="400050" y="313267"/>
            <a:ext cx="4002617" cy="1325563"/>
          </a:xfrm>
        </p:spPr>
        <p:txBody>
          <a:bodyPr>
            <a:normAutofit/>
          </a:bodyPr>
          <a:lstStyle/>
          <a:p>
            <a:r>
              <a:rPr lang="en-US" sz="3600" dirty="0">
                <a:solidFill>
                  <a:schemeClr val="bg1"/>
                </a:solidFill>
                <a:latin typeface="+mn-lt"/>
                <a:ea typeface="+mn-ea"/>
                <a:cs typeface="+mn-cs"/>
              </a:rPr>
              <a:t>Disability Inclusion in Health Security</a:t>
            </a:r>
          </a:p>
        </p:txBody>
      </p:sp>
      <p:sp>
        <p:nvSpPr>
          <p:cNvPr id="55" name="Text Box 46" descr="Text says: &#10;• Experience barriers to accessing health programs &#10;• Are often at a higher risk of acquiring infectious disease due to:&#10;• Living arrangements - more likely to live in poverty and crowding &#10;• WASH infrastructure lacking and/or inaccessible&#10;• Lower access to vaccines&#10;• Challenges in infection control, e.g. for those relying on personal &#10;assistance or sign language interpretation&#10;" title="A text box titled &quot;people with disability&quot; with a picture of a syringe">
            <a:extLst>
              <a:ext uri="{FF2B5EF4-FFF2-40B4-BE49-F238E27FC236}">
                <a16:creationId xmlns:a16="http://schemas.microsoft.com/office/drawing/2014/main" id="{5FBEADC3-C543-41F8-B667-50D68CC113FD}"/>
              </a:ext>
            </a:extLst>
          </p:cNvPr>
          <p:cNvSpPr txBox="1">
            <a:spLocks noChangeArrowheads="1"/>
          </p:cNvSpPr>
          <p:nvPr/>
        </p:nvSpPr>
        <p:spPr bwMode="auto">
          <a:xfrm>
            <a:off x="5352519" y="1256240"/>
            <a:ext cx="5908148" cy="3984625"/>
          </a:xfrm>
          <a:prstGeom prst="rect">
            <a:avLst/>
          </a:prstGeom>
          <a:noFill/>
          <a:ln>
            <a:noFill/>
          </a:ln>
        </p:spPr>
        <p:txBody>
          <a:bodyPr rot="0" vert="horz" wrap="square" lIns="0" tIns="0" rIns="0" bIns="0" anchor="t" anchorCtr="0" upright="1">
            <a:noAutofit/>
          </a:bodyPr>
          <a:lstStyle/>
          <a:p>
            <a:pPr marL="260985" algn="ctr">
              <a:lnSpc>
                <a:spcPct val="107000"/>
              </a:lnSpc>
              <a:spcBef>
                <a:spcPts val="1105"/>
              </a:spcBef>
              <a:spcAft>
                <a:spcPts val="800"/>
              </a:spcAft>
            </a:pPr>
            <a:r>
              <a:rPr lang="en-AU" sz="2400" b="1" dirty="0">
                <a:effectLst/>
                <a:latin typeface="+mj-lt"/>
                <a:ea typeface="Calibri" panose="020F0502020204030204" pitchFamily="34" charset="0"/>
                <a:cs typeface="Vrinda" panose="020B0502040204020203" pitchFamily="34" charset="0"/>
              </a:rPr>
              <a:t>PEOPLE WITH DISABILITIES</a:t>
            </a:r>
            <a:endParaRPr lang="en-AU" sz="2400" dirty="0">
              <a:effectLst/>
              <a:latin typeface="+mj-lt"/>
              <a:ea typeface="Calibri" panose="020F0502020204030204" pitchFamily="34" charset="0"/>
              <a:cs typeface="Vrinda" panose="020B0502040204020203" pitchFamily="34" charset="0"/>
            </a:endParaRPr>
          </a:p>
          <a:p>
            <a:pPr marL="445770" indent="-171450">
              <a:lnSpc>
                <a:spcPct val="107000"/>
              </a:lnSpc>
              <a:spcBef>
                <a:spcPts val="720"/>
              </a:spcBef>
              <a:spcAft>
                <a:spcPts val="0"/>
              </a:spcAft>
              <a:buFont typeface="Arial" panose="020B0604020202020204" pitchFamily="34" charset="0"/>
              <a:buChar char="•"/>
              <a:tabLst>
                <a:tab pos="384175" algn="l"/>
              </a:tabLst>
            </a:pPr>
            <a:r>
              <a:rPr lang="en-AU" sz="2000" dirty="0">
                <a:effectLst/>
                <a:ea typeface="Calibri" panose="020F0502020204030204" pitchFamily="34" charset="0"/>
                <a:cs typeface="Vrinda" panose="020B0502040204020203" pitchFamily="34" charset="0"/>
              </a:rPr>
              <a:t>Experience </a:t>
            </a:r>
            <a:r>
              <a:rPr lang="en-AU" sz="2000" b="1" dirty="0">
                <a:effectLst/>
                <a:ea typeface="Calibri" panose="020F0502020204030204" pitchFamily="34" charset="0"/>
                <a:cs typeface="Vrinda" panose="020B0502040204020203" pitchFamily="34" charset="0"/>
              </a:rPr>
              <a:t>barriers accessing health services </a:t>
            </a:r>
            <a:r>
              <a:rPr lang="en-AU" sz="2000" dirty="0">
                <a:effectLst/>
                <a:ea typeface="Calibri" panose="020F0502020204030204" pitchFamily="34" charset="0"/>
                <a:cs typeface="Vrinda" panose="020B0502040204020203" pitchFamily="34" charset="0"/>
              </a:rPr>
              <a:t>and public health information </a:t>
            </a:r>
          </a:p>
          <a:p>
            <a:pPr marL="445770" indent="-171450">
              <a:lnSpc>
                <a:spcPct val="107000"/>
              </a:lnSpc>
              <a:spcBef>
                <a:spcPts val="245"/>
              </a:spcBef>
              <a:spcAft>
                <a:spcPts val="0"/>
              </a:spcAft>
              <a:buFont typeface="Arial" panose="020B0604020202020204" pitchFamily="34" charset="0"/>
              <a:buChar char="•"/>
              <a:tabLst>
                <a:tab pos="384175" algn="l"/>
              </a:tabLst>
            </a:pPr>
            <a:r>
              <a:rPr lang="en-AU" sz="2000" dirty="0">
                <a:effectLst/>
                <a:ea typeface="Calibri" panose="020F0502020204030204" pitchFamily="34" charset="0"/>
                <a:cs typeface="Vrinda" panose="020B0502040204020203" pitchFamily="34" charset="0"/>
              </a:rPr>
              <a:t>Are often at a </a:t>
            </a:r>
            <a:r>
              <a:rPr lang="en-AU" sz="2000" b="1" dirty="0">
                <a:effectLst/>
                <a:ea typeface="Calibri" panose="020F0502020204030204" pitchFamily="34" charset="0"/>
                <a:cs typeface="Vrinda" panose="020B0502040204020203" pitchFamily="34" charset="0"/>
              </a:rPr>
              <a:t>higher risk of acquiring infectious disease </a:t>
            </a:r>
            <a:r>
              <a:rPr lang="en-AU" sz="2000" dirty="0">
                <a:effectLst/>
                <a:ea typeface="Calibri" panose="020F0502020204030204" pitchFamily="34" charset="0"/>
                <a:cs typeface="Vrinda" panose="020B0502040204020203" pitchFamily="34" charset="0"/>
              </a:rPr>
              <a:t>due to:</a:t>
            </a:r>
          </a:p>
          <a:p>
            <a:pPr marL="797560" indent="-171450">
              <a:lnSpc>
                <a:spcPct val="107000"/>
              </a:lnSpc>
              <a:spcBef>
                <a:spcPts val="245"/>
              </a:spcBef>
              <a:spcAft>
                <a:spcPts val="0"/>
              </a:spcAft>
              <a:buFont typeface="Arial" panose="020B0604020202020204" pitchFamily="34" charset="0"/>
              <a:buChar char="•"/>
              <a:tabLst>
                <a:tab pos="384175" algn="l"/>
              </a:tabLst>
            </a:pPr>
            <a:r>
              <a:rPr lang="en-AU" sz="2000" dirty="0">
                <a:effectLst/>
                <a:ea typeface="Calibri" panose="020F0502020204030204" pitchFamily="34" charset="0"/>
                <a:cs typeface="Vrinda" panose="020B0502040204020203" pitchFamily="34" charset="0"/>
              </a:rPr>
              <a:t>Living arrangements – more likely to </a:t>
            </a:r>
            <a:r>
              <a:rPr lang="en-AU" sz="2000" b="1" dirty="0">
                <a:effectLst/>
                <a:ea typeface="Calibri" panose="020F0502020204030204" pitchFamily="34" charset="0"/>
                <a:cs typeface="Vrinda" panose="020B0502040204020203" pitchFamily="34" charset="0"/>
              </a:rPr>
              <a:t>live in poverty </a:t>
            </a:r>
            <a:r>
              <a:rPr lang="en-AU" sz="2000" dirty="0">
                <a:effectLst/>
                <a:ea typeface="Calibri" panose="020F0502020204030204" pitchFamily="34" charset="0"/>
                <a:cs typeface="Vrinda" panose="020B0502040204020203" pitchFamily="34" charset="0"/>
              </a:rPr>
              <a:t>and crowded conditions </a:t>
            </a:r>
          </a:p>
          <a:p>
            <a:pPr marL="797560" indent="-171450">
              <a:lnSpc>
                <a:spcPct val="107000"/>
              </a:lnSpc>
              <a:spcBef>
                <a:spcPts val="245"/>
              </a:spcBef>
              <a:spcAft>
                <a:spcPts val="0"/>
              </a:spcAft>
              <a:buFont typeface="Arial" panose="020B0604020202020204" pitchFamily="34" charset="0"/>
              <a:buChar char="•"/>
              <a:tabLst>
                <a:tab pos="384175" algn="l"/>
              </a:tabLst>
            </a:pPr>
            <a:r>
              <a:rPr lang="en-AU" sz="2000" dirty="0">
                <a:effectLst/>
                <a:ea typeface="Calibri" panose="020F0502020204030204" pitchFamily="34" charset="0"/>
                <a:cs typeface="Vrinda" panose="020B0502040204020203" pitchFamily="34" charset="0"/>
              </a:rPr>
              <a:t>A lack of </a:t>
            </a:r>
            <a:r>
              <a:rPr lang="en-AU" sz="2000" b="1" dirty="0">
                <a:effectLst/>
                <a:ea typeface="Calibri" panose="020F0502020204030204" pitchFamily="34" charset="0"/>
                <a:cs typeface="Vrinda" panose="020B0502040204020203" pitchFamily="34" charset="0"/>
              </a:rPr>
              <a:t>adequate or accessible water, sanitation and hygiene (WASH)</a:t>
            </a:r>
            <a:r>
              <a:rPr lang="en-AU" sz="2000" dirty="0">
                <a:effectLst/>
                <a:ea typeface="Calibri" panose="020F0502020204030204" pitchFamily="34" charset="0"/>
                <a:cs typeface="Vrinda" panose="020B0502040204020203" pitchFamily="34" charset="0"/>
              </a:rPr>
              <a:t> infrastructure </a:t>
            </a:r>
          </a:p>
          <a:p>
            <a:pPr marL="797560" indent="-171450">
              <a:lnSpc>
                <a:spcPct val="107000"/>
              </a:lnSpc>
              <a:spcBef>
                <a:spcPts val="245"/>
              </a:spcBef>
              <a:spcAft>
                <a:spcPts val="0"/>
              </a:spcAft>
              <a:buFont typeface="Arial" panose="020B0604020202020204" pitchFamily="34" charset="0"/>
              <a:buChar char="•"/>
              <a:tabLst>
                <a:tab pos="384175" algn="l"/>
              </a:tabLst>
            </a:pPr>
            <a:r>
              <a:rPr lang="en-AU" sz="2000" dirty="0">
                <a:effectLst/>
                <a:ea typeface="Calibri" panose="020F0502020204030204" pitchFamily="34" charset="0"/>
                <a:cs typeface="Vrinda" panose="020B0502040204020203" pitchFamily="34" charset="0"/>
              </a:rPr>
              <a:t>Lower </a:t>
            </a:r>
            <a:r>
              <a:rPr lang="en-AU" sz="2000" b="1" dirty="0">
                <a:effectLst/>
                <a:ea typeface="Calibri" panose="020F0502020204030204" pitchFamily="34" charset="0"/>
                <a:cs typeface="Vrinda" panose="020B0502040204020203" pitchFamily="34" charset="0"/>
              </a:rPr>
              <a:t>access to vaccines</a:t>
            </a:r>
          </a:p>
          <a:p>
            <a:pPr marL="797560" indent="-171450">
              <a:lnSpc>
                <a:spcPct val="107000"/>
              </a:lnSpc>
              <a:spcBef>
                <a:spcPts val="245"/>
              </a:spcBef>
              <a:spcAft>
                <a:spcPts val="0"/>
              </a:spcAft>
              <a:buFont typeface="Arial" panose="020B0604020202020204" pitchFamily="34" charset="0"/>
              <a:buChar char="•"/>
              <a:tabLst>
                <a:tab pos="384175" algn="l"/>
              </a:tabLst>
            </a:pPr>
            <a:r>
              <a:rPr lang="en-AU" sz="2000" dirty="0">
                <a:effectLst/>
                <a:ea typeface="Calibri" panose="020F0502020204030204" pitchFamily="34" charset="0"/>
                <a:cs typeface="Vrinda" panose="020B0502040204020203" pitchFamily="34" charset="0"/>
              </a:rPr>
              <a:t>Challenges in </a:t>
            </a:r>
            <a:r>
              <a:rPr lang="en-AU" sz="2000" b="1" dirty="0">
                <a:effectLst/>
                <a:ea typeface="Calibri" panose="020F0502020204030204" pitchFamily="34" charset="0"/>
                <a:cs typeface="Vrinda" panose="020B0502040204020203" pitchFamily="34" charset="0"/>
              </a:rPr>
              <a:t>infection prevention and control</a:t>
            </a:r>
            <a:r>
              <a:rPr lang="en-AU" sz="2000" dirty="0">
                <a:effectLst/>
                <a:ea typeface="Calibri" panose="020F0502020204030204" pitchFamily="34" charset="0"/>
                <a:cs typeface="Vrinda" panose="020B0502040204020203" pitchFamily="34" charset="0"/>
              </a:rPr>
              <a:t>, e.g. for those relying on personal assistance or sign language interpretation</a:t>
            </a:r>
          </a:p>
          <a:p>
            <a:pPr marL="383540" indent="-109220">
              <a:lnSpc>
                <a:spcPct val="107000"/>
              </a:lnSpc>
              <a:spcBef>
                <a:spcPts val="720"/>
              </a:spcBef>
              <a:spcAft>
                <a:spcPts val="0"/>
              </a:spcAft>
              <a:tabLst>
                <a:tab pos="384175" algn="l"/>
              </a:tabLst>
            </a:pPr>
            <a:r>
              <a:rPr lang="en-AU" sz="1600" dirty="0">
                <a:effectLst/>
                <a:latin typeface="Arial Narrow" panose="020B0606020202030204" pitchFamily="34" charset="0"/>
                <a:ea typeface="Calibri" panose="020F0502020204030204" pitchFamily="34" charset="0"/>
                <a:cs typeface="Vrinda" panose="020B0502040204020203" pitchFamily="34" charset="0"/>
              </a:rPr>
              <a:t> </a:t>
            </a:r>
            <a:endParaRPr lang="en-AU" sz="1600" dirty="0">
              <a:effectLst/>
              <a:latin typeface="Calibri" panose="020F0502020204030204" pitchFamily="34" charset="0"/>
              <a:ea typeface="Calibri" panose="020F0502020204030204" pitchFamily="34" charset="0"/>
              <a:cs typeface="Vrinda" panose="020B0502040204020203" pitchFamily="34" charset="0"/>
            </a:endParaRPr>
          </a:p>
        </p:txBody>
      </p:sp>
      <p:pic>
        <p:nvPicPr>
          <p:cNvPr id="2" name="Picture 1">
            <a:extLst>
              <a:ext uri="{FF2B5EF4-FFF2-40B4-BE49-F238E27FC236}">
                <a16:creationId xmlns:a16="http://schemas.microsoft.com/office/drawing/2014/main" id="{713E101B-D99F-495B-9391-01330D827822}"/>
              </a:ext>
            </a:extLst>
          </p:cNvPr>
          <p:cNvPicPr>
            <a:picLocks noChangeAspect="1"/>
          </p:cNvPicPr>
          <p:nvPr/>
        </p:nvPicPr>
        <p:blipFill rotWithShape="1">
          <a:blip r:embed="rId3"/>
          <a:srcRect l="1392" b="2302"/>
          <a:stretch/>
        </p:blipFill>
        <p:spPr>
          <a:xfrm>
            <a:off x="159767" y="4153696"/>
            <a:ext cx="4729611" cy="1883038"/>
          </a:xfrm>
          <a:prstGeom prst="rect">
            <a:avLst/>
          </a:prstGeom>
        </p:spPr>
      </p:pic>
      <p:sp>
        <p:nvSpPr>
          <p:cNvPr id="6" name="TextBox 5">
            <a:extLst>
              <a:ext uri="{FF2B5EF4-FFF2-40B4-BE49-F238E27FC236}">
                <a16:creationId xmlns:a16="http://schemas.microsoft.com/office/drawing/2014/main" id="{A18CDE47-A074-46E1-B9E2-EBAA0B4C4E0D}"/>
              </a:ext>
            </a:extLst>
          </p:cNvPr>
          <p:cNvSpPr txBox="1"/>
          <p:nvPr/>
        </p:nvSpPr>
        <p:spPr>
          <a:xfrm>
            <a:off x="159767" y="6019801"/>
            <a:ext cx="4884208" cy="646331"/>
          </a:xfrm>
          <a:prstGeom prst="rect">
            <a:avLst/>
          </a:prstGeom>
          <a:noFill/>
        </p:spPr>
        <p:txBody>
          <a:bodyPr wrap="square" rtlCol="0">
            <a:spAutoFit/>
          </a:bodyPr>
          <a:lstStyle/>
          <a:p>
            <a:r>
              <a:rPr lang="en-AU" dirty="0">
                <a:solidFill>
                  <a:schemeClr val="bg1"/>
                </a:solidFill>
              </a:rPr>
              <a:t>International Day of People with a Disability</a:t>
            </a:r>
          </a:p>
          <a:p>
            <a:r>
              <a:rPr lang="en-AU" dirty="0">
                <a:solidFill>
                  <a:schemeClr val="bg1"/>
                </a:solidFill>
              </a:rPr>
              <a:t>December 3</a:t>
            </a:r>
          </a:p>
        </p:txBody>
      </p:sp>
    </p:spTree>
    <p:extLst>
      <p:ext uri="{BB962C8B-B14F-4D97-AF65-F5344CB8AC3E}">
        <p14:creationId xmlns:p14="http://schemas.microsoft.com/office/powerpoint/2010/main" val="2348814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EEA36D77-C8F7-4C2B-9EA6-98011F3DCF11}"/>
              </a:ext>
            </a:extLst>
          </p:cNvPr>
          <p:cNvSpPr/>
          <p:nvPr/>
        </p:nvSpPr>
        <p:spPr>
          <a:xfrm>
            <a:off x="7789333" y="0"/>
            <a:ext cx="4402667" cy="6858000"/>
          </a:xfrm>
          <a:prstGeom prst="rect">
            <a:avLst/>
          </a:prstGeom>
          <a:solidFill>
            <a:srgbClr val="65C5B4"/>
          </a:solidFill>
          <a:ln>
            <a:solidFill>
              <a:srgbClr val="65C5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itle 1">
            <a:extLst>
              <a:ext uri="{FF2B5EF4-FFF2-40B4-BE49-F238E27FC236}">
                <a16:creationId xmlns:a16="http://schemas.microsoft.com/office/drawing/2014/main" id="{293D4E99-D692-4853-ADBA-6FF7DB00028F}"/>
              </a:ext>
            </a:extLst>
          </p:cNvPr>
          <p:cNvSpPr>
            <a:spLocks noGrp="1"/>
          </p:cNvSpPr>
          <p:nvPr>
            <p:ph type="title"/>
          </p:nvPr>
        </p:nvSpPr>
        <p:spPr>
          <a:xfrm>
            <a:off x="400050" y="2336800"/>
            <a:ext cx="4002617" cy="1325563"/>
          </a:xfrm>
        </p:spPr>
        <p:txBody>
          <a:bodyPr>
            <a:normAutofit/>
          </a:bodyPr>
          <a:lstStyle/>
          <a:p>
            <a:r>
              <a:rPr lang="en-US" sz="3600" dirty="0">
                <a:solidFill>
                  <a:schemeClr val="bg1"/>
                </a:solidFill>
                <a:latin typeface="+mn-lt"/>
                <a:ea typeface="+mn-ea"/>
                <a:cs typeface="+mn-cs"/>
              </a:rPr>
              <a:t>Disability Inclusion in Health Security</a:t>
            </a:r>
          </a:p>
        </p:txBody>
      </p:sp>
      <p:sp>
        <p:nvSpPr>
          <p:cNvPr id="5" name="Content Placeholder 2"/>
          <p:cNvSpPr>
            <a:spLocks noGrp="1"/>
          </p:cNvSpPr>
          <p:nvPr>
            <p:ph idx="1"/>
          </p:nvPr>
        </p:nvSpPr>
        <p:spPr>
          <a:xfrm>
            <a:off x="838200" y="1360734"/>
            <a:ext cx="5686666" cy="3700891"/>
          </a:xfrm>
        </p:spPr>
        <p:txBody>
          <a:bodyPr>
            <a:normAutofit/>
          </a:bodyPr>
          <a:lstStyle/>
          <a:p>
            <a:r>
              <a:rPr lang="en-AU" dirty="0"/>
              <a:t>Disability inclusion is a </a:t>
            </a:r>
            <a:r>
              <a:rPr lang="en-AU" b="1" dirty="0"/>
              <a:t>process</a:t>
            </a:r>
            <a:r>
              <a:rPr lang="en-AU" dirty="0"/>
              <a:t> and an </a:t>
            </a:r>
            <a:r>
              <a:rPr lang="en-AU" b="1" dirty="0"/>
              <a:t>outcome</a:t>
            </a:r>
          </a:p>
          <a:p>
            <a:r>
              <a:rPr lang="en-AU" dirty="0"/>
              <a:t>Process = Support the active and central role of people with disabilities in contributing to their own development  </a:t>
            </a:r>
          </a:p>
          <a:p>
            <a:r>
              <a:rPr lang="en-AU" dirty="0"/>
              <a:t>Outcome = Identify and remove barriers to inclusion</a:t>
            </a:r>
          </a:p>
          <a:p>
            <a:endParaRPr lang="en-AU" dirty="0"/>
          </a:p>
          <a:p>
            <a:pPr lvl="1"/>
            <a:endParaRPr lang="en-AU" dirty="0"/>
          </a:p>
          <a:p>
            <a:pPr lvl="1"/>
            <a:endParaRPr lang="en-US" dirty="0"/>
          </a:p>
        </p:txBody>
      </p:sp>
      <p:sp>
        <p:nvSpPr>
          <p:cNvPr id="6" name="Title 1"/>
          <p:cNvSpPr txBox="1">
            <a:spLocks/>
          </p:cNvSpPr>
          <p:nvPr/>
        </p:nvSpPr>
        <p:spPr>
          <a:xfrm>
            <a:off x="7924458" y="248718"/>
            <a:ext cx="44026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mn-lt"/>
                <a:ea typeface="+mn-ea"/>
                <a:cs typeface="+mn-cs"/>
              </a:rPr>
              <a:t>Disability Inclusion in programming</a:t>
            </a:r>
          </a:p>
        </p:txBody>
      </p:sp>
      <p:pic>
        <p:nvPicPr>
          <p:cNvPr id="3" name="Picture 2">
            <a:extLst>
              <a:ext uri="{FF2B5EF4-FFF2-40B4-BE49-F238E27FC236}">
                <a16:creationId xmlns:a16="http://schemas.microsoft.com/office/drawing/2014/main" id="{FF1DDE62-E1B5-49BE-B3CF-817709EF44A6}"/>
              </a:ext>
            </a:extLst>
          </p:cNvPr>
          <p:cNvPicPr>
            <a:picLocks noChangeAspect="1"/>
          </p:cNvPicPr>
          <p:nvPr/>
        </p:nvPicPr>
        <p:blipFill>
          <a:blip r:embed="rId3"/>
          <a:stretch>
            <a:fillRect/>
          </a:stretch>
        </p:blipFill>
        <p:spPr>
          <a:xfrm>
            <a:off x="7864842" y="3211180"/>
            <a:ext cx="4251647" cy="2933700"/>
          </a:xfrm>
          <a:prstGeom prst="rect">
            <a:avLst/>
          </a:prstGeom>
        </p:spPr>
      </p:pic>
      <p:sp>
        <p:nvSpPr>
          <p:cNvPr id="4" name="TextBox 3">
            <a:extLst>
              <a:ext uri="{FF2B5EF4-FFF2-40B4-BE49-F238E27FC236}">
                <a16:creationId xmlns:a16="http://schemas.microsoft.com/office/drawing/2014/main" id="{1AF51AC5-3EA7-449B-87AA-0013AB0A3A80}"/>
              </a:ext>
            </a:extLst>
          </p:cNvPr>
          <p:cNvSpPr txBox="1"/>
          <p:nvPr/>
        </p:nvSpPr>
        <p:spPr>
          <a:xfrm>
            <a:off x="8493998" y="6224663"/>
            <a:ext cx="3263586" cy="553998"/>
          </a:xfrm>
          <a:prstGeom prst="rect">
            <a:avLst/>
          </a:prstGeom>
          <a:noFill/>
        </p:spPr>
        <p:txBody>
          <a:bodyPr wrap="square" rtlCol="0">
            <a:spAutoFit/>
          </a:bodyPr>
          <a:lstStyle/>
          <a:p>
            <a:r>
              <a:rPr lang="en-AU" sz="1200" dirty="0">
                <a:solidFill>
                  <a:schemeClr val="bg1"/>
                </a:solidFill>
              </a:rPr>
              <a:t>https://www.fijitimes.com/empower-pacific-concerned-with-mental-health-stats-in-schools</a:t>
            </a:r>
            <a:r>
              <a:rPr lang="en-AU" dirty="0">
                <a:solidFill>
                  <a:schemeClr val="bg1"/>
                </a:solidFill>
              </a:rPr>
              <a:t>/</a:t>
            </a:r>
          </a:p>
        </p:txBody>
      </p:sp>
    </p:spTree>
    <p:extLst>
      <p:ext uri="{BB962C8B-B14F-4D97-AF65-F5344CB8AC3E}">
        <p14:creationId xmlns:p14="http://schemas.microsoft.com/office/powerpoint/2010/main" val="3986714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93D4E99-D692-4853-ADBA-6FF7DB00028F}"/>
              </a:ext>
            </a:extLst>
          </p:cNvPr>
          <p:cNvSpPr>
            <a:spLocks noGrp="1"/>
          </p:cNvSpPr>
          <p:nvPr>
            <p:ph type="title"/>
          </p:nvPr>
        </p:nvSpPr>
        <p:spPr>
          <a:xfrm>
            <a:off x="460538" y="0"/>
            <a:ext cx="11470217" cy="1325563"/>
          </a:xfrm>
        </p:spPr>
        <p:txBody>
          <a:bodyPr>
            <a:normAutofit/>
          </a:bodyPr>
          <a:lstStyle/>
          <a:p>
            <a:r>
              <a:rPr lang="en-US" sz="3600" dirty="0">
                <a:solidFill>
                  <a:srgbClr val="65C5B4"/>
                </a:solidFill>
                <a:latin typeface="+mn-lt"/>
                <a:ea typeface="+mn-ea"/>
                <a:cs typeface="+mn-cs"/>
              </a:rPr>
              <a:t>Example barriers and solutions for people with disabilities</a:t>
            </a:r>
          </a:p>
        </p:txBody>
      </p:sp>
      <p:grpSp>
        <p:nvGrpSpPr>
          <p:cNvPr id="7" name="Group 6" descr="Barriers include health information not being accessible; difficulty travelling and accessing a health facility; negative attitudes and low knowledge of healthcare providers; and unaffordable health services. &#10;&#10;Solutions include: providing information in accessible formats; ensuring that health facilities have accessible buildings, pathways, toilets and equipment; inplementing training programs and policies to reduce discrimination; and offerring free or subsidised services to people wtih disability" title="A table listing barriers to accessing heatlh programs and potential solutions.">
            <a:extLst>
              <a:ext uri="{FF2B5EF4-FFF2-40B4-BE49-F238E27FC236}">
                <a16:creationId xmlns:a16="http://schemas.microsoft.com/office/drawing/2014/main" id="{48AE8D0C-EAA1-4DDF-B947-EDBB3DD8E653}"/>
              </a:ext>
            </a:extLst>
          </p:cNvPr>
          <p:cNvGrpSpPr>
            <a:grpSpLocks/>
          </p:cNvGrpSpPr>
          <p:nvPr/>
        </p:nvGrpSpPr>
        <p:grpSpPr bwMode="auto">
          <a:xfrm>
            <a:off x="2867417" y="1793005"/>
            <a:ext cx="6308091" cy="4738619"/>
            <a:chOff x="2182" y="223"/>
            <a:chExt cx="7913" cy="6575"/>
          </a:xfrm>
        </p:grpSpPr>
        <p:sp>
          <p:nvSpPr>
            <p:cNvPr id="8" name="Rectangle 7">
              <a:extLst>
                <a:ext uri="{FF2B5EF4-FFF2-40B4-BE49-F238E27FC236}">
                  <a16:creationId xmlns:a16="http://schemas.microsoft.com/office/drawing/2014/main" id="{255DDF27-0907-4B0C-85E6-65C18DEEF900}"/>
                </a:ext>
              </a:extLst>
            </p:cNvPr>
            <p:cNvSpPr>
              <a:spLocks noChangeArrowheads="1"/>
            </p:cNvSpPr>
            <p:nvPr/>
          </p:nvSpPr>
          <p:spPr bwMode="auto">
            <a:xfrm>
              <a:off x="2182" y="360"/>
              <a:ext cx="3193" cy="1553"/>
            </a:xfrm>
            <a:prstGeom prst="rect">
              <a:avLst/>
            </a:prstGeom>
            <a:solidFill>
              <a:srgbClr val="D8DCD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AU"/>
            </a:p>
          </p:txBody>
        </p:sp>
        <p:sp>
          <p:nvSpPr>
            <p:cNvPr id="12" name="Rectangle 11">
              <a:extLst>
                <a:ext uri="{FF2B5EF4-FFF2-40B4-BE49-F238E27FC236}">
                  <a16:creationId xmlns:a16="http://schemas.microsoft.com/office/drawing/2014/main" id="{65A06188-6A81-49D1-BF1C-84C00DB2EF11}"/>
                </a:ext>
              </a:extLst>
            </p:cNvPr>
            <p:cNvSpPr>
              <a:spLocks noChangeArrowheads="1"/>
            </p:cNvSpPr>
            <p:nvPr/>
          </p:nvSpPr>
          <p:spPr bwMode="auto">
            <a:xfrm>
              <a:off x="2182" y="3564"/>
              <a:ext cx="3193" cy="1553"/>
            </a:xfrm>
            <a:prstGeom prst="rect">
              <a:avLst/>
            </a:prstGeom>
            <a:solidFill>
              <a:srgbClr val="D8DCD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AU"/>
            </a:p>
          </p:txBody>
        </p:sp>
        <p:sp>
          <p:nvSpPr>
            <p:cNvPr id="13" name="Rectangle 12">
              <a:extLst>
                <a:ext uri="{FF2B5EF4-FFF2-40B4-BE49-F238E27FC236}">
                  <a16:creationId xmlns:a16="http://schemas.microsoft.com/office/drawing/2014/main" id="{1FEA4CCD-4C32-4F72-8DF0-4E00ED41766D}"/>
                </a:ext>
              </a:extLst>
            </p:cNvPr>
            <p:cNvSpPr>
              <a:spLocks noChangeArrowheads="1"/>
            </p:cNvSpPr>
            <p:nvPr/>
          </p:nvSpPr>
          <p:spPr bwMode="auto">
            <a:xfrm>
              <a:off x="2182" y="1959"/>
              <a:ext cx="3193" cy="1553"/>
            </a:xfrm>
            <a:prstGeom prst="rect">
              <a:avLst/>
            </a:prstGeom>
            <a:solidFill>
              <a:srgbClr val="D8DCD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AU"/>
            </a:p>
          </p:txBody>
        </p:sp>
        <p:sp>
          <p:nvSpPr>
            <p:cNvPr id="14" name="Rectangle 13">
              <a:extLst>
                <a:ext uri="{FF2B5EF4-FFF2-40B4-BE49-F238E27FC236}">
                  <a16:creationId xmlns:a16="http://schemas.microsoft.com/office/drawing/2014/main" id="{7B9A5918-EBB7-42F5-B86B-3C56C7C1C966}"/>
                </a:ext>
              </a:extLst>
            </p:cNvPr>
            <p:cNvSpPr>
              <a:spLocks noChangeArrowheads="1"/>
            </p:cNvSpPr>
            <p:nvPr/>
          </p:nvSpPr>
          <p:spPr bwMode="auto">
            <a:xfrm>
              <a:off x="2182" y="5164"/>
              <a:ext cx="3193" cy="1553"/>
            </a:xfrm>
            <a:prstGeom prst="rect">
              <a:avLst/>
            </a:prstGeom>
            <a:solidFill>
              <a:srgbClr val="D8DCD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AU"/>
            </a:p>
          </p:txBody>
        </p:sp>
        <p:sp>
          <p:nvSpPr>
            <p:cNvPr id="15" name="Rectangle 14">
              <a:extLst>
                <a:ext uri="{FF2B5EF4-FFF2-40B4-BE49-F238E27FC236}">
                  <a16:creationId xmlns:a16="http://schemas.microsoft.com/office/drawing/2014/main" id="{40B6B57C-C322-4859-93DB-F50C7BD6D0B1}"/>
                </a:ext>
              </a:extLst>
            </p:cNvPr>
            <p:cNvSpPr>
              <a:spLocks noChangeArrowheads="1"/>
            </p:cNvSpPr>
            <p:nvPr/>
          </p:nvSpPr>
          <p:spPr bwMode="auto">
            <a:xfrm>
              <a:off x="5374" y="360"/>
              <a:ext cx="4539" cy="1553"/>
            </a:xfrm>
            <a:prstGeom prst="rect">
              <a:avLst/>
            </a:prstGeom>
            <a:solidFill>
              <a:srgbClr val="F3E1D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AU"/>
            </a:p>
          </p:txBody>
        </p:sp>
        <p:sp>
          <p:nvSpPr>
            <p:cNvPr id="16" name="Rectangle 15">
              <a:extLst>
                <a:ext uri="{FF2B5EF4-FFF2-40B4-BE49-F238E27FC236}">
                  <a16:creationId xmlns:a16="http://schemas.microsoft.com/office/drawing/2014/main" id="{C350D6FA-8854-4DBF-99D7-73F3DB4FB165}"/>
                </a:ext>
              </a:extLst>
            </p:cNvPr>
            <p:cNvSpPr>
              <a:spLocks noChangeArrowheads="1"/>
            </p:cNvSpPr>
            <p:nvPr/>
          </p:nvSpPr>
          <p:spPr bwMode="auto">
            <a:xfrm>
              <a:off x="5374" y="3564"/>
              <a:ext cx="4539" cy="1553"/>
            </a:xfrm>
            <a:prstGeom prst="rect">
              <a:avLst/>
            </a:prstGeom>
            <a:solidFill>
              <a:srgbClr val="F3E1D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AU"/>
            </a:p>
          </p:txBody>
        </p:sp>
        <p:sp>
          <p:nvSpPr>
            <p:cNvPr id="17" name="Rectangle 16">
              <a:extLst>
                <a:ext uri="{FF2B5EF4-FFF2-40B4-BE49-F238E27FC236}">
                  <a16:creationId xmlns:a16="http://schemas.microsoft.com/office/drawing/2014/main" id="{B86A6FE5-22CA-4427-86E7-D365A69B72C5}"/>
                </a:ext>
              </a:extLst>
            </p:cNvPr>
            <p:cNvSpPr>
              <a:spLocks noChangeArrowheads="1"/>
            </p:cNvSpPr>
            <p:nvPr/>
          </p:nvSpPr>
          <p:spPr bwMode="auto">
            <a:xfrm>
              <a:off x="5374" y="1959"/>
              <a:ext cx="4539" cy="1553"/>
            </a:xfrm>
            <a:prstGeom prst="rect">
              <a:avLst/>
            </a:prstGeom>
            <a:solidFill>
              <a:srgbClr val="F3E1D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AU"/>
            </a:p>
          </p:txBody>
        </p:sp>
        <p:sp>
          <p:nvSpPr>
            <p:cNvPr id="18" name="Rectangle 17">
              <a:extLst>
                <a:ext uri="{FF2B5EF4-FFF2-40B4-BE49-F238E27FC236}">
                  <a16:creationId xmlns:a16="http://schemas.microsoft.com/office/drawing/2014/main" id="{E935006D-4898-4B30-A351-EA3088F17171}"/>
                </a:ext>
              </a:extLst>
            </p:cNvPr>
            <p:cNvSpPr>
              <a:spLocks noChangeArrowheads="1"/>
            </p:cNvSpPr>
            <p:nvPr/>
          </p:nvSpPr>
          <p:spPr bwMode="auto">
            <a:xfrm>
              <a:off x="5374" y="5164"/>
              <a:ext cx="4539" cy="1553"/>
            </a:xfrm>
            <a:prstGeom prst="rect">
              <a:avLst/>
            </a:prstGeom>
            <a:solidFill>
              <a:srgbClr val="F3E1D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AU"/>
            </a:p>
          </p:txBody>
        </p:sp>
        <p:sp>
          <p:nvSpPr>
            <p:cNvPr id="19" name="AutoShape 21">
              <a:extLst>
                <a:ext uri="{FF2B5EF4-FFF2-40B4-BE49-F238E27FC236}">
                  <a16:creationId xmlns:a16="http://schemas.microsoft.com/office/drawing/2014/main" id="{C14AF825-6FEE-4694-9BBF-2490F5CA6D50}"/>
                </a:ext>
              </a:extLst>
            </p:cNvPr>
            <p:cNvSpPr>
              <a:spLocks/>
            </p:cNvSpPr>
            <p:nvPr/>
          </p:nvSpPr>
          <p:spPr bwMode="auto">
            <a:xfrm>
              <a:off x="2394" y="5952"/>
              <a:ext cx="791" cy="357"/>
            </a:xfrm>
            <a:custGeom>
              <a:avLst/>
              <a:gdLst>
                <a:gd name="T0" fmla="+- 0 2494 2394"/>
                <a:gd name="T1" fmla="*/ T0 w 791"/>
                <a:gd name="T2" fmla="+- 0 6015 5953"/>
                <a:gd name="T3" fmla="*/ 6015 h 357"/>
                <a:gd name="T4" fmla="+- 0 2394 2394"/>
                <a:gd name="T5" fmla="*/ T4 w 791"/>
                <a:gd name="T6" fmla="+- 0 6080 5953"/>
                <a:gd name="T7" fmla="*/ 6080 h 357"/>
                <a:gd name="T8" fmla="+- 0 2543 2394"/>
                <a:gd name="T9" fmla="*/ T8 w 791"/>
                <a:gd name="T10" fmla="+- 0 6310 5953"/>
                <a:gd name="T11" fmla="*/ 6310 h 357"/>
                <a:gd name="T12" fmla="+- 0 2643 2394"/>
                <a:gd name="T13" fmla="*/ T12 w 791"/>
                <a:gd name="T14" fmla="+- 0 6244 5953"/>
                <a:gd name="T15" fmla="*/ 6244 h 357"/>
                <a:gd name="T16" fmla="+- 0 2619 2394"/>
                <a:gd name="T17" fmla="*/ T16 w 791"/>
                <a:gd name="T18" fmla="+- 0 6207 5953"/>
                <a:gd name="T19" fmla="*/ 6207 h 357"/>
                <a:gd name="T20" fmla="+- 0 2629 2394"/>
                <a:gd name="T21" fmla="*/ T20 w 791"/>
                <a:gd name="T22" fmla="+- 0 6201 5953"/>
                <a:gd name="T23" fmla="*/ 6201 h 357"/>
                <a:gd name="T24" fmla="+- 0 2639 2394"/>
                <a:gd name="T25" fmla="*/ T24 w 791"/>
                <a:gd name="T26" fmla="+- 0 6197 5953"/>
                <a:gd name="T27" fmla="*/ 6197 h 357"/>
                <a:gd name="T28" fmla="+- 0 2650 2394"/>
                <a:gd name="T29" fmla="*/ T28 w 791"/>
                <a:gd name="T30" fmla="+- 0 6195 5953"/>
                <a:gd name="T31" fmla="*/ 6195 h 357"/>
                <a:gd name="T32" fmla="+- 0 2994 2394"/>
                <a:gd name="T33" fmla="*/ T32 w 791"/>
                <a:gd name="T34" fmla="+- 0 6195 5953"/>
                <a:gd name="T35" fmla="*/ 6195 h 357"/>
                <a:gd name="T36" fmla="+- 0 3028 2394"/>
                <a:gd name="T37" fmla="*/ T36 w 791"/>
                <a:gd name="T38" fmla="+- 0 6177 5953"/>
                <a:gd name="T39" fmla="*/ 6177 h 357"/>
                <a:gd name="T40" fmla="+- 0 3057 2394"/>
                <a:gd name="T41" fmla="*/ T40 w 791"/>
                <a:gd name="T42" fmla="+- 0 6159 5953"/>
                <a:gd name="T43" fmla="*/ 6159 h 357"/>
                <a:gd name="T44" fmla="+- 0 3080 2394"/>
                <a:gd name="T45" fmla="*/ T44 w 791"/>
                <a:gd name="T46" fmla="+- 0 6140 5953"/>
                <a:gd name="T47" fmla="*/ 6140 h 357"/>
                <a:gd name="T48" fmla="+- 0 3118 2394"/>
                <a:gd name="T49" fmla="*/ T48 w 791"/>
                <a:gd name="T50" fmla="+- 0 6106 5953"/>
                <a:gd name="T51" fmla="*/ 6106 h 357"/>
                <a:gd name="T52" fmla="+- 0 3146 2394"/>
                <a:gd name="T53" fmla="*/ T52 w 791"/>
                <a:gd name="T54" fmla="+- 0 6079 5953"/>
                <a:gd name="T55" fmla="*/ 6079 h 357"/>
                <a:gd name="T56" fmla="+- 0 2958 2394"/>
                <a:gd name="T57" fmla="*/ T56 w 791"/>
                <a:gd name="T58" fmla="+- 0 6079 5953"/>
                <a:gd name="T59" fmla="*/ 6079 h 357"/>
                <a:gd name="T60" fmla="+- 0 2953 2394"/>
                <a:gd name="T61" fmla="*/ T60 w 791"/>
                <a:gd name="T62" fmla="+- 0 6067 5953"/>
                <a:gd name="T63" fmla="*/ 6067 h 357"/>
                <a:gd name="T64" fmla="+- 0 2946 2394"/>
                <a:gd name="T65" fmla="*/ T64 w 791"/>
                <a:gd name="T66" fmla="+- 0 6053 5953"/>
                <a:gd name="T67" fmla="*/ 6053 h 357"/>
                <a:gd name="T68" fmla="+- 0 2938 2394"/>
                <a:gd name="T69" fmla="*/ T68 w 791"/>
                <a:gd name="T70" fmla="+- 0 6043 5953"/>
                <a:gd name="T71" fmla="*/ 6043 h 357"/>
                <a:gd name="T72" fmla="+- 0 2513 2394"/>
                <a:gd name="T73" fmla="*/ T72 w 791"/>
                <a:gd name="T74" fmla="+- 0 6043 5953"/>
                <a:gd name="T75" fmla="*/ 6043 h 357"/>
                <a:gd name="T76" fmla="+- 0 2494 2394"/>
                <a:gd name="T77" fmla="*/ T76 w 791"/>
                <a:gd name="T78" fmla="+- 0 6015 5953"/>
                <a:gd name="T79" fmla="*/ 6015 h 357"/>
                <a:gd name="T80" fmla="+- 0 2994 2394"/>
                <a:gd name="T81" fmla="*/ T80 w 791"/>
                <a:gd name="T82" fmla="+- 0 6195 5953"/>
                <a:gd name="T83" fmla="*/ 6195 h 357"/>
                <a:gd name="T84" fmla="+- 0 2650 2394"/>
                <a:gd name="T85" fmla="*/ T84 w 791"/>
                <a:gd name="T86" fmla="+- 0 6195 5953"/>
                <a:gd name="T87" fmla="*/ 6195 h 357"/>
                <a:gd name="T88" fmla="+- 0 2662 2394"/>
                <a:gd name="T89" fmla="*/ T88 w 791"/>
                <a:gd name="T90" fmla="+- 0 6196 5953"/>
                <a:gd name="T91" fmla="*/ 6196 h 357"/>
                <a:gd name="T92" fmla="+- 0 2894 2394"/>
                <a:gd name="T93" fmla="*/ T92 w 791"/>
                <a:gd name="T94" fmla="+- 0 6245 5953"/>
                <a:gd name="T95" fmla="*/ 6245 h 357"/>
                <a:gd name="T96" fmla="+- 0 2927 2394"/>
                <a:gd name="T97" fmla="*/ T96 w 791"/>
                <a:gd name="T98" fmla="+- 0 6231 5953"/>
                <a:gd name="T99" fmla="*/ 6231 h 357"/>
                <a:gd name="T100" fmla="+- 0 2978 2394"/>
                <a:gd name="T101" fmla="*/ T100 w 791"/>
                <a:gd name="T102" fmla="+- 0 6204 5953"/>
                <a:gd name="T103" fmla="*/ 6204 h 357"/>
                <a:gd name="T104" fmla="+- 0 2994 2394"/>
                <a:gd name="T105" fmla="*/ T104 w 791"/>
                <a:gd name="T106" fmla="+- 0 6195 5953"/>
                <a:gd name="T107" fmla="*/ 6195 h 357"/>
                <a:gd name="T108" fmla="+- 0 3119 2394"/>
                <a:gd name="T109" fmla="*/ T108 w 791"/>
                <a:gd name="T110" fmla="+- 0 6009 5953"/>
                <a:gd name="T111" fmla="*/ 6009 h 357"/>
                <a:gd name="T112" fmla="+- 0 3095 2394"/>
                <a:gd name="T113" fmla="*/ T112 w 791"/>
                <a:gd name="T114" fmla="+- 0 6011 5953"/>
                <a:gd name="T115" fmla="*/ 6011 h 357"/>
                <a:gd name="T116" fmla="+- 0 3072 2394"/>
                <a:gd name="T117" fmla="*/ T116 w 791"/>
                <a:gd name="T118" fmla="+- 0 6020 5953"/>
                <a:gd name="T119" fmla="*/ 6020 h 357"/>
                <a:gd name="T120" fmla="+- 0 3049 2394"/>
                <a:gd name="T121" fmla="*/ T120 w 791"/>
                <a:gd name="T122" fmla="+- 0 6035 5953"/>
                <a:gd name="T123" fmla="*/ 6035 h 357"/>
                <a:gd name="T124" fmla="+- 0 3027 2394"/>
                <a:gd name="T125" fmla="*/ T124 w 791"/>
                <a:gd name="T126" fmla="+- 0 6058 5953"/>
                <a:gd name="T127" fmla="*/ 6058 h 357"/>
                <a:gd name="T128" fmla="+- 0 2958 2394"/>
                <a:gd name="T129" fmla="*/ T128 w 791"/>
                <a:gd name="T130" fmla="+- 0 6079 5953"/>
                <a:gd name="T131" fmla="*/ 6079 h 357"/>
                <a:gd name="T132" fmla="+- 0 3146 2394"/>
                <a:gd name="T133" fmla="*/ T132 w 791"/>
                <a:gd name="T134" fmla="+- 0 6079 5953"/>
                <a:gd name="T135" fmla="*/ 6079 h 357"/>
                <a:gd name="T136" fmla="+- 0 3157 2394"/>
                <a:gd name="T137" fmla="*/ T136 w 791"/>
                <a:gd name="T138" fmla="+- 0 6068 5953"/>
                <a:gd name="T139" fmla="*/ 6068 h 357"/>
                <a:gd name="T140" fmla="+- 0 3185 2394"/>
                <a:gd name="T141" fmla="*/ T140 w 791"/>
                <a:gd name="T142" fmla="+- 0 6036 5953"/>
                <a:gd name="T143" fmla="*/ 6036 h 357"/>
                <a:gd name="T144" fmla="+- 0 3177 2394"/>
                <a:gd name="T145" fmla="*/ T144 w 791"/>
                <a:gd name="T146" fmla="+- 0 6024 5953"/>
                <a:gd name="T147" fmla="*/ 6024 h 357"/>
                <a:gd name="T148" fmla="+- 0 3162 2394"/>
                <a:gd name="T149" fmla="*/ T148 w 791"/>
                <a:gd name="T150" fmla="+- 0 6016 5953"/>
                <a:gd name="T151" fmla="*/ 6016 h 357"/>
                <a:gd name="T152" fmla="+- 0 3143 2394"/>
                <a:gd name="T153" fmla="*/ T152 w 791"/>
                <a:gd name="T154" fmla="+- 0 6010 5953"/>
                <a:gd name="T155" fmla="*/ 6010 h 357"/>
                <a:gd name="T156" fmla="+- 0 3119 2394"/>
                <a:gd name="T157" fmla="*/ T156 w 791"/>
                <a:gd name="T158" fmla="+- 0 6009 5953"/>
                <a:gd name="T159" fmla="*/ 6009 h 357"/>
                <a:gd name="T160" fmla="+- 0 2677 2394"/>
                <a:gd name="T161" fmla="*/ T160 w 791"/>
                <a:gd name="T162" fmla="+- 0 5953 5953"/>
                <a:gd name="T163" fmla="*/ 5953 h 357"/>
                <a:gd name="T164" fmla="+- 0 2657 2394"/>
                <a:gd name="T165" fmla="*/ T164 w 791"/>
                <a:gd name="T166" fmla="+- 0 5955 5953"/>
                <a:gd name="T167" fmla="*/ 5955 h 357"/>
                <a:gd name="T168" fmla="+- 0 2635 2394"/>
                <a:gd name="T169" fmla="*/ T168 w 791"/>
                <a:gd name="T170" fmla="+- 0 5964 5953"/>
                <a:gd name="T171" fmla="*/ 5964 h 357"/>
                <a:gd name="T172" fmla="+- 0 2614 2394"/>
                <a:gd name="T173" fmla="*/ T172 w 791"/>
                <a:gd name="T174" fmla="+- 0 5977 5953"/>
                <a:gd name="T175" fmla="*/ 5977 h 357"/>
                <a:gd name="T176" fmla="+- 0 2513 2394"/>
                <a:gd name="T177" fmla="*/ T176 w 791"/>
                <a:gd name="T178" fmla="+- 0 6043 5953"/>
                <a:gd name="T179" fmla="*/ 6043 h 357"/>
                <a:gd name="T180" fmla="+- 0 2938 2394"/>
                <a:gd name="T181" fmla="*/ T180 w 791"/>
                <a:gd name="T182" fmla="+- 0 6043 5953"/>
                <a:gd name="T183" fmla="*/ 6043 h 357"/>
                <a:gd name="T184" fmla="+- 0 2937 2394"/>
                <a:gd name="T185" fmla="*/ T184 w 791"/>
                <a:gd name="T186" fmla="+- 0 6042 5953"/>
                <a:gd name="T187" fmla="*/ 6042 h 357"/>
                <a:gd name="T188" fmla="+- 0 2923 2394"/>
                <a:gd name="T189" fmla="*/ T188 w 791"/>
                <a:gd name="T190" fmla="+- 0 6035 5953"/>
                <a:gd name="T191" fmla="*/ 6035 h 357"/>
                <a:gd name="T192" fmla="+- 0 2906 2394"/>
                <a:gd name="T193" fmla="*/ T192 w 791"/>
                <a:gd name="T194" fmla="+- 0 6033 5953"/>
                <a:gd name="T195" fmla="*/ 6033 h 357"/>
                <a:gd name="T196" fmla="+- 0 2882 2394"/>
                <a:gd name="T197" fmla="*/ T196 w 791"/>
                <a:gd name="T198" fmla="+- 0 6030 5953"/>
                <a:gd name="T199" fmla="*/ 6030 h 357"/>
                <a:gd name="T200" fmla="+- 0 2853 2394"/>
                <a:gd name="T201" fmla="*/ T200 w 791"/>
                <a:gd name="T202" fmla="+- 0 6026 5953"/>
                <a:gd name="T203" fmla="*/ 6026 h 357"/>
                <a:gd name="T204" fmla="+- 0 2818 2394"/>
                <a:gd name="T205" fmla="*/ T204 w 791"/>
                <a:gd name="T206" fmla="+- 0 6020 5953"/>
                <a:gd name="T207" fmla="*/ 6020 h 357"/>
                <a:gd name="T208" fmla="+- 0 2806 2394"/>
                <a:gd name="T209" fmla="*/ T208 w 791"/>
                <a:gd name="T210" fmla="+- 0 6012 5953"/>
                <a:gd name="T211" fmla="*/ 6012 h 357"/>
                <a:gd name="T212" fmla="+- 0 2791 2394"/>
                <a:gd name="T213" fmla="*/ T212 w 791"/>
                <a:gd name="T214" fmla="+- 0 5996 5953"/>
                <a:gd name="T215" fmla="*/ 5996 h 357"/>
                <a:gd name="T216" fmla="+- 0 2775 2394"/>
                <a:gd name="T217" fmla="*/ T216 w 791"/>
                <a:gd name="T218" fmla="+- 0 5979 5953"/>
                <a:gd name="T219" fmla="*/ 5979 h 357"/>
                <a:gd name="T220" fmla="+- 0 2758 2394"/>
                <a:gd name="T221" fmla="*/ T220 w 791"/>
                <a:gd name="T222" fmla="+- 0 5970 5953"/>
                <a:gd name="T223" fmla="*/ 5970 h 357"/>
                <a:gd name="T224" fmla="+- 0 2677 2394"/>
                <a:gd name="T225" fmla="*/ T224 w 791"/>
                <a:gd name="T226" fmla="+- 0 5953 5953"/>
                <a:gd name="T227" fmla="*/ 5953 h 3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791" h="357">
                  <a:moveTo>
                    <a:pt x="100" y="62"/>
                  </a:moveTo>
                  <a:lnTo>
                    <a:pt x="0" y="127"/>
                  </a:lnTo>
                  <a:lnTo>
                    <a:pt x="149" y="357"/>
                  </a:lnTo>
                  <a:lnTo>
                    <a:pt x="249" y="291"/>
                  </a:lnTo>
                  <a:lnTo>
                    <a:pt x="225" y="254"/>
                  </a:lnTo>
                  <a:lnTo>
                    <a:pt x="235" y="248"/>
                  </a:lnTo>
                  <a:lnTo>
                    <a:pt x="245" y="244"/>
                  </a:lnTo>
                  <a:lnTo>
                    <a:pt x="256" y="242"/>
                  </a:lnTo>
                  <a:lnTo>
                    <a:pt x="600" y="242"/>
                  </a:lnTo>
                  <a:lnTo>
                    <a:pt x="634" y="224"/>
                  </a:lnTo>
                  <a:lnTo>
                    <a:pt x="663" y="206"/>
                  </a:lnTo>
                  <a:lnTo>
                    <a:pt x="686" y="187"/>
                  </a:lnTo>
                  <a:lnTo>
                    <a:pt x="724" y="153"/>
                  </a:lnTo>
                  <a:lnTo>
                    <a:pt x="752" y="126"/>
                  </a:lnTo>
                  <a:lnTo>
                    <a:pt x="564" y="126"/>
                  </a:lnTo>
                  <a:lnTo>
                    <a:pt x="559" y="114"/>
                  </a:lnTo>
                  <a:lnTo>
                    <a:pt x="552" y="100"/>
                  </a:lnTo>
                  <a:lnTo>
                    <a:pt x="544" y="90"/>
                  </a:lnTo>
                  <a:lnTo>
                    <a:pt x="119" y="90"/>
                  </a:lnTo>
                  <a:lnTo>
                    <a:pt x="100" y="62"/>
                  </a:lnTo>
                  <a:close/>
                  <a:moveTo>
                    <a:pt x="600" y="242"/>
                  </a:moveTo>
                  <a:lnTo>
                    <a:pt x="256" y="242"/>
                  </a:lnTo>
                  <a:lnTo>
                    <a:pt x="268" y="243"/>
                  </a:lnTo>
                  <a:lnTo>
                    <a:pt x="500" y="292"/>
                  </a:lnTo>
                  <a:lnTo>
                    <a:pt x="533" y="278"/>
                  </a:lnTo>
                  <a:lnTo>
                    <a:pt x="584" y="251"/>
                  </a:lnTo>
                  <a:lnTo>
                    <a:pt x="600" y="242"/>
                  </a:lnTo>
                  <a:close/>
                  <a:moveTo>
                    <a:pt x="725" y="56"/>
                  </a:moveTo>
                  <a:lnTo>
                    <a:pt x="701" y="58"/>
                  </a:lnTo>
                  <a:lnTo>
                    <a:pt x="678" y="67"/>
                  </a:lnTo>
                  <a:lnTo>
                    <a:pt x="655" y="82"/>
                  </a:lnTo>
                  <a:lnTo>
                    <a:pt x="633" y="105"/>
                  </a:lnTo>
                  <a:lnTo>
                    <a:pt x="564" y="126"/>
                  </a:lnTo>
                  <a:lnTo>
                    <a:pt x="752" y="126"/>
                  </a:lnTo>
                  <a:lnTo>
                    <a:pt x="763" y="115"/>
                  </a:lnTo>
                  <a:lnTo>
                    <a:pt x="791" y="83"/>
                  </a:lnTo>
                  <a:lnTo>
                    <a:pt x="783" y="71"/>
                  </a:lnTo>
                  <a:lnTo>
                    <a:pt x="768" y="63"/>
                  </a:lnTo>
                  <a:lnTo>
                    <a:pt x="749" y="57"/>
                  </a:lnTo>
                  <a:lnTo>
                    <a:pt x="725" y="56"/>
                  </a:lnTo>
                  <a:close/>
                  <a:moveTo>
                    <a:pt x="283" y="0"/>
                  </a:moveTo>
                  <a:lnTo>
                    <a:pt x="263" y="2"/>
                  </a:lnTo>
                  <a:lnTo>
                    <a:pt x="241" y="11"/>
                  </a:lnTo>
                  <a:lnTo>
                    <a:pt x="220" y="24"/>
                  </a:lnTo>
                  <a:lnTo>
                    <a:pt x="119" y="90"/>
                  </a:lnTo>
                  <a:lnTo>
                    <a:pt x="544" y="90"/>
                  </a:lnTo>
                  <a:lnTo>
                    <a:pt x="543" y="89"/>
                  </a:lnTo>
                  <a:lnTo>
                    <a:pt x="529" y="82"/>
                  </a:lnTo>
                  <a:lnTo>
                    <a:pt x="512" y="80"/>
                  </a:lnTo>
                  <a:lnTo>
                    <a:pt x="488" y="77"/>
                  </a:lnTo>
                  <a:lnTo>
                    <a:pt x="459" y="73"/>
                  </a:lnTo>
                  <a:lnTo>
                    <a:pt x="424" y="67"/>
                  </a:lnTo>
                  <a:lnTo>
                    <a:pt x="412" y="59"/>
                  </a:lnTo>
                  <a:lnTo>
                    <a:pt x="397" y="43"/>
                  </a:lnTo>
                  <a:lnTo>
                    <a:pt x="381" y="26"/>
                  </a:lnTo>
                  <a:lnTo>
                    <a:pt x="364" y="17"/>
                  </a:lnTo>
                  <a:lnTo>
                    <a:pt x="283" y="0"/>
                  </a:lnTo>
                  <a:close/>
                </a:path>
              </a:pathLst>
            </a:custGeom>
            <a:solidFill>
              <a:srgbClr val="48586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AU"/>
            </a:p>
          </p:txBody>
        </p:sp>
        <p:pic>
          <p:nvPicPr>
            <p:cNvPr id="20" name="Picture 19">
              <a:extLst>
                <a:ext uri="{FF2B5EF4-FFF2-40B4-BE49-F238E27FC236}">
                  <a16:creationId xmlns:a16="http://schemas.microsoft.com/office/drawing/2014/main" id="{EF1932F3-7804-4877-B7D9-56D7FB25C0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5" y="5608"/>
              <a:ext cx="389"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AutoShape 23">
              <a:extLst>
                <a:ext uri="{FF2B5EF4-FFF2-40B4-BE49-F238E27FC236}">
                  <a16:creationId xmlns:a16="http://schemas.microsoft.com/office/drawing/2014/main" id="{286216F7-9BCC-4411-BE8D-9FE41F881506}"/>
                </a:ext>
              </a:extLst>
            </p:cNvPr>
            <p:cNvSpPr>
              <a:spLocks/>
            </p:cNvSpPr>
            <p:nvPr/>
          </p:nvSpPr>
          <p:spPr bwMode="auto">
            <a:xfrm>
              <a:off x="5883" y="2242"/>
              <a:ext cx="474" cy="474"/>
            </a:xfrm>
            <a:custGeom>
              <a:avLst/>
              <a:gdLst>
                <a:gd name="T0" fmla="+- 0 6121 5884"/>
                <a:gd name="T1" fmla="*/ T0 w 474"/>
                <a:gd name="T2" fmla="+- 0 2242 2242"/>
                <a:gd name="T3" fmla="*/ 2242 h 474"/>
                <a:gd name="T4" fmla="+- 0 6046 5884"/>
                <a:gd name="T5" fmla="*/ T4 w 474"/>
                <a:gd name="T6" fmla="+- 0 2254 2242"/>
                <a:gd name="T7" fmla="*/ 2254 h 474"/>
                <a:gd name="T8" fmla="+- 0 5981 5884"/>
                <a:gd name="T9" fmla="*/ T8 w 474"/>
                <a:gd name="T10" fmla="+- 0 2288 2242"/>
                <a:gd name="T11" fmla="*/ 2288 h 474"/>
                <a:gd name="T12" fmla="+- 0 5930 5884"/>
                <a:gd name="T13" fmla="*/ T12 w 474"/>
                <a:gd name="T14" fmla="+- 0 2339 2242"/>
                <a:gd name="T15" fmla="*/ 2339 h 474"/>
                <a:gd name="T16" fmla="+- 0 5896 5884"/>
                <a:gd name="T17" fmla="*/ T16 w 474"/>
                <a:gd name="T18" fmla="+- 0 2404 2242"/>
                <a:gd name="T19" fmla="*/ 2404 h 474"/>
                <a:gd name="T20" fmla="+- 0 5884 5884"/>
                <a:gd name="T21" fmla="*/ T20 w 474"/>
                <a:gd name="T22" fmla="+- 0 2479 2242"/>
                <a:gd name="T23" fmla="*/ 2479 h 474"/>
                <a:gd name="T24" fmla="+- 0 5896 5884"/>
                <a:gd name="T25" fmla="*/ T24 w 474"/>
                <a:gd name="T26" fmla="+- 0 2554 2242"/>
                <a:gd name="T27" fmla="*/ 2554 h 474"/>
                <a:gd name="T28" fmla="+- 0 5930 5884"/>
                <a:gd name="T29" fmla="*/ T28 w 474"/>
                <a:gd name="T30" fmla="+- 0 2619 2242"/>
                <a:gd name="T31" fmla="*/ 2619 h 474"/>
                <a:gd name="T32" fmla="+- 0 5981 5884"/>
                <a:gd name="T33" fmla="*/ T32 w 474"/>
                <a:gd name="T34" fmla="+- 0 2670 2242"/>
                <a:gd name="T35" fmla="*/ 2670 h 474"/>
                <a:gd name="T36" fmla="+- 0 6046 5884"/>
                <a:gd name="T37" fmla="*/ T36 w 474"/>
                <a:gd name="T38" fmla="+- 0 2704 2242"/>
                <a:gd name="T39" fmla="*/ 2704 h 474"/>
                <a:gd name="T40" fmla="+- 0 6121 5884"/>
                <a:gd name="T41" fmla="*/ T40 w 474"/>
                <a:gd name="T42" fmla="+- 0 2716 2242"/>
                <a:gd name="T43" fmla="*/ 2716 h 474"/>
                <a:gd name="T44" fmla="+- 0 6196 5884"/>
                <a:gd name="T45" fmla="*/ T44 w 474"/>
                <a:gd name="T46" fmla="+- 0 2704 2242"/>
                <a:gd name="T47" fmla="*/ 2704 h 474"/>
                <a:gd name="T48" fmla="+- 0 6261 5884"/>
                <a:gd name="T49" fmla="*/ T48 w 474"/>
                <a:gd name="T50" fmla="+- 0 2670 2242"/>
                <a:gd name="T51" fmla="*/ 2670 h 474"/>
                <a:gd name="T52" fmla="+- 0 6292 5884"/>
                <a:gd name="T53" fmla="*/ T52 w 474"/>
                <a:gd name="T54" fmla="+- 0 2639 2242"/>
                <a:gd name="T55" fmla="*/ 2639 h 474"/>
                <a:gd name="T56" fmla="+- 0 6077 5884"/>
                <a:gd name="T57" fmla="*/ T56 w 474"/>
                <a:gd name="T58" fmla="+- 0 2639 2242"/>
                <a:gd name="T59" fmla="*/ 2639 h 474"/>
                <a:gd name="T60" fmla="+- 0 6070 5884"/>
                <a:gd name="T61" fmla="*/ T60 w 474"/>
                <a:gd name="T62" fmla="+- 0 2631 2242"/>
                <a:gd name="T63" fmla="*/ 2631 h 474"/>
                <a:gd name="T64" fmla="+- 0 6070 5884"/>
                <a:gd name="T65" fmla="*/ T64 w 474"/>
                <a:gd name="T66" fmla="+- 0 2530 2242"/>
                <a:gd name="T67" fmla="*/ 2530 h 474"/>
                <a:gd name="T68" fmla="+- 0 5969 5884"/>
                <a:gd name="T69" fmla="*/ T68 w 474"/>
                <a:gd name="T70" fmla="+- 0 2530 2242"/>
                <a:gd name="T71" fmla="*/ 2530 h 474"/>
                <a:gd name="T72" fmla="+- 0 5961 5884"/>
                <a:gd name="T73" fmla="*/ T72 w 474"/>
                <a:gd name="T74" fmla="+- 0 2523 2242"/>
                <a:gd name="T75" fmla="*/ 2523 h 474"/>
                <a:gd name="T76" fmla="+- 0 5961 5884"/>
                <a:gd name="T77" fmla="*/ T76 w 474"/>
                <a:gd name="T78" fmla="+- 0 2436 2242"/>
                <a:gd name="T79" fmla="*/ 2436 h 474"/>
                <a:gd name="T80" fmla="+- 0 5969 5884"/>
                <a:gd name="T81" fmla="*/ T80 w 474"/>
                <a:gd name="T82" fmla="+- 0 2428 2242"/>
                <a:gd name="T83" fmla="*/ 2428 h 474"/>
                <a:gd name="T84" fmla="+- 0 6070 5884"/>
                <a:gd name="T85" fmla="*/ T84 w 474"/>
                <a:gd name="T86" fmla="+- 0 2428 2242"/>
                <a:gd name="T87" fmla="*/ 2428 h 474"/>
                <a:gd name="T88" fmla="+- 0 6070 5884"/>
                <a:gd name="T89" fmla="*/ T88 w 474"/>
                <a:gd name="T90" fmla="+- 0 2327 2242"/>
                <a:gd name="T91" fmla="*/ 2327 h 474"/>
                <a:gd name="T92" fmla="+- 0 6077 5884"/>
                <a:gd name="T93" fmla="*/ T92 w 474"/>
                <a:gd name="T94" fmla="+- 0 2319 2242"/>
                <a:gd name="T95" fmla="*/ 2319 h 474"/>
                <a:gd name="T96" fmla="+- 0 6292 5884"/>
                <a:gd name="T97" fmla="*/ T96 w 474"/>
                <a:gd name="T98" fmla="+- 0 2319 2242"/>
                <a:gd name="T99" fmla="*/ 2319 h 474"/>
                <a:gd name="T100" fmla="+- 0 6261 5884"/>
                <a:gd name="T101" fmla="*/ T100 w 474"/>
                <a:gd name="T102" fmla="+- 0 2288 2242"/>
                <a:gd name="T103" fmla="*/ 2288 h 474"/>
                <a:gd name="T104" fmla="+- 0 6196 5884"/>
                <a:gd name="T105" fmla="*/ T104 w 474"/>
                <a:gd name="T106" fmla="+- 0 2254 2242"/>
                <a:gd name="T107" fmla="*/ 2254 h 474"/>
                <a:gd name="T108" fmla="+- 0 6121 5884"/>
                <a:gd name="T109" fmla="*/ T108 w 474"/>
                <a:gd name="T110" fmla="+- 0 2242 2242"/>
                <a:gd name="T111" fmla="*/ 2242 h 474"/>
                <a:gd name="T112" fmla="+- 0 6292 5884"/>
                <a:gd name="T113" fmla="*/ T112 w 474"/>
                <a:gd name="T114" fmla="+- 0 2319 2242"/>
                <a:gd name="T115" fmla="*/ 2319 h 474"/>
                <a:gd name="T116" fmla="+- 0 6164 5884"/>
                <a:gd name="T117" fmla="*/ T116 w 474"/>
                <a:gd name="T118" fmla="+- 0 2319 2242"/>
                <a:gd name="T119" fmla="*/ 2319 h 474"/>
                <a:gd name="T120" fmla="+- 0 6172 5884"/>
                <a:gd name="T121" fmla="*/ T120 w 474"/>
                <a:gd name="T122" fmla="+- 0 2327 2242"/>
                <a:gd name="T123" fmla="*/ 2327 h 474"/>
                <a:gd name="T124" fmla="+- 0 6172 5884"/>
                <a:gd name="T125" fmla="*/ T124 w 474"/>
                <a:gd name="T126" fmla="+- 0 2428 2242"/>
                <a:gd name="T127" fmla="*/ 2428 h 474"/>
                <a:gd name="T128" fmla="+- 0 6273 5884"/>
                <a:gd name="T129" fmla="*/ T128 w 474"/>
                <a:gd name="T130" fmla="+- 0 2428 2242"/>
                <a:gd name="T131" fmla="*/ 2428 h 474"/>
                <a:gd name="T132" fmla="+- 0 6281 5884"/>
                <a:gd name="T133" fmla="*/ T132 w 474"/>
                <a:gd name="T134" fmla="+- 0 2436 2242"/>
                <a:gd name="T135" fmla="*/ 2436 h 474"/>
                <a:gd name="T136" fmla="+- 0 6281 5884"/>
                <a:gd name="T137" fmla="*/ T136 w 474"/>
                <a:gd name="T138" fmla="+- 0 2523 2242"/>
                <a:gd name="T139" fmla="*/ 2523 h 474"/>
                <a:gd name="T140" fmla="+- 0 6273 5884"/>
                <a:gd name="T141" fmla="*/ T140 w 474"/>
                <a:gd name="T142" fmla="+- 0 2530 2242"/>
                <a:gd name="T143" fmla="*/ 2530 h 474"/>
                <a:gd name="T144" fmla="+- 0 6172 5884"/>
                <a:gd name="T145" fmla="*/ T144 w 474"/>
                <a:gd name="T146" fmla="+- 0 2530 2242"/>
                <a:gd name="T147" fmla="*/ 2530 h 474"/>
                <a:gd name="T148" fmla="+- 0 6172 5884"/>
                <a:gd name="T149" fmla="*/ T148 w 474"/>
                <a:gd name="T150" fmla="+- 0 2631 2242"/>
                <a:gd name="T151" fmla="*/ 2631 h 474"/>
                <a:gd name="T152" fmla="+- 0 6164 5884"/>
                <a:gd name="T153" fmla="*/ T152 w 474"/>
                <a:gd name="T154" fmla="+- 0 2639 2242"/>
                <a:gd name="T155" fmla="*/ 2639 h 474"/>
                <a:gd name="T156" fmla="+- 0 6292 5884"/>
                <a:gd name="T157" fmla="*/ T156 w 474"/>
                <a:gd name="T158" fmla="+- 0 2639 2242"/>
                <a:gd name="T159" fmla="*/ 2639 h 474"/>
                <a:gd name="T160" fmla="+- 0 6312 5884"/>
                <a:gd name="T161" fmla="*/ T160 w 474"/>
                <a:gd name="T162" fmla="+- 0 2619 2242"/>
                <a:gd name="T163" fmla="*/ 2619 h 474"/>
                <a:gd name="T164" fmla="+- 0 6346 5884"/>
                <a:gd name="T165" fmla="*/ T164 w 474"/>
                <a:gd name="T166" fmla="+- 0 2554 2242"/>
                <a:gd name="T167" fmla="*/ 2554 h 474"/>
                <a:gd name="T168" fmla="+- 0 6358 5884"/>
                <a:gd name="T169" fmla="*/ T168 w 474"/>
                <a:gd name="T170" fmla="+- 0 2479 2242"/>
                <a:gd name="T171" fmla="*/ 2479 h 474"/>
                <a:gd name="T172" fmla="+- 0 6346 5884"/>
                <a:gd name="T173" fmla="*/ T172 w 474"/>
                <a:gd name="T174" fmla="+- 0 2404 2242"/>
                <a:gd name="T175" fmla="*/ 2404 h 474"/>
                <a:gd name="T176" fmla="+- 0 6312 5884"/>
                <a:gd name="T177" fmla="*/ T176 w 474"/>
                <a:gd name="T178" fmla="+- 0 2339 2242"/>
                <a:gd name="T179" fmla="*/ 2339 h 474"/>
                <a:gd name="T180" fmla="+- 0 6292 5884"/>
                <a:gd name="T181" fmla="*/ T180 w 474"/>
                <a:gd name="T182" fmla="+- 0 2319 2242"/>
                <a:gd name="T183" fmla="*/ 2319 h 47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474" h="474">
                  <a:moveTo>
                    <a:pt x="237" y="0"/>
                  </a:moveTo>
                  <a:lnTo>
                    <a:pt x="162" y="12"/>
                  </a:lnTo>
                  <a:lnTo>
                    <a:pt x="97" y="46"/>
                  </a:lnTo>
                  <a:lnTo>
                    <a:pt x="46" y="97"/>
                  </a:lnTo>
                  <a:lnTo>
                    <a:pt x="12" y="162"/>
                  </a:lnTo>
                  <a:lnTo>
                    <a:pt x="0" y="237"/>
                  </a:lnTo>
                  <a:lnTo>
                    <a:pt x="12" y="312"/>
                  </a:lnTo>
                  <a:lnTo>
                    <a:pt x="46" y="377"/>
                  </a:lnTo>
                  <a:lnTo>
                    <a:pt x="97" y="428"/>
                  </a:lnTo>
                  <a:lnTo>
                    <a:pt x="162" y="462"/>
                  </a:lnTo>
                  <a:lnTo>
                    <a:pt x="237" y="474"/>
                  </a:lnTo>
                  <a:lnTo>
                    <a:pt x="312" y="462"/>
                  </a:lnTo>
                  <a:lnTo>
                    <a:pt x="377" y="428"/>
                  </a:lnTo>
                  <a:lnTo>
                    <a:pt x="408" y="397"/>
                  </a:lnTo>
                  <a:lnTo>
                    <a:pt x="193" y="397"/>
                  </a:lnTo>
                  <a:lnTo>
                    <a:pt x="186" y="389"/>
                  </a:lnTo>
                  <a:lnTo>
                    <a:pt x="186" y="288"/>
                  </a:lnTo>
                  <a:lnTo>
                    <a:pt x="85" y="288"/>
                  </a:lnTo>
                  <a:lnTo>
                    <a:pt x="77" y="281"/>
                  </a:lnTo>
                  <a:lnTo>
                    <a:pt x="77" y="194"/>
                  </a:lnTo>
                  <a:lnTo>
                    <a:pt x="85" y="186"/>
                  </a:lnTo>
                  <a:lnTo>
                    <a:pt x="186" y="186"/>
                  </a:lnTo>
                  <a:lnTo>
                    <a:pt x="186" y="85"/>
                  </a:lnTo>
                  <a:lnTo>
                    <a:pt x="193" y="77"/>
                  </a:lnTo>
                  <a:lnTo>
                    <a:pt x="408" y="77"/>
                  </a:lnTo>
                  <a:lnTo>
                    <a:pt x="377" y="46"/>
                  </a:lnTo>
                  <a:lnTo>
                    <a:pt x="312" y="12"/>
                  </a:lnTo>
                  <a:lnTo>
                    <a:pt x="237" y="0"/>
                  </a:lnTo>
                  <a:close/>
                  <a:moveTo>
                    <a:pt x="408" y="77"/>
                  </a:moveTo>
                  <a:lnTo>
                    <a:pt x="280" y="77"/>
                  </a:lnTo>
                  <a:lnTo>
                    <a:pt x="288" y="85"/>
                  </a:lnTo>
                  <a:lnTo>
                    <a:pt x="288" y="186"/>
                  </a:lnTo>
                  <a:lnTo>
                    <a:pt x="389" y="186"/>
                  </a:lnTo>
                  <a:lnTo>
                    <a:pt x="397" y="194"/>
                  </a:lnTo>
                  <a:lnTo>
                    <a:pt x="397" y="281"/>
                  </a:lnTo>
                  <a:lnTo>
                    <a:pt x="389" y="288"/>
                  </a:lnTo>
                  <a:lnTo>
                    <a:pt x="288" y="288"/>
                  </a:lnTo>
                  <a:lnTo>
                    <a:pt x="288" y="389"/>
                  </a:lnTo>
                  <a:lnTo>
                    <a:pt x="280" y="397"/>
                  </a:lnTo>
                  <a:lnTo>
                    <a:pt x="408" y="397"/>
                  </a:lnTo>
                  <a:lnTo>
                    <a:pt x="428" y="377"/>
                  </a:lnTo>
                  <a:lnTo>
                    <a:pt x="462" y="312"/>
                  </a:lnTo>
                  <a:lnTo>
                    <a:pt x="474" y="237"/>
                  </a:lnTo>
                  <a:lnTo>
                    <a:pt x="462" y="162"/>
                  </a:lnTo>
                  <a:lnTo>
                    <a:pt x="428" y="97"/>
                  </a:lnTo>
                  <a:lnTo>
                    <a:pt x="408" y="77"/>
                  </a:lnTo>
                  <a:close/>
                </a:path>
              </a:pathLst>
            </a:custGeom>
            <a:solidFill>
              <a:srgbClr val="DEA68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AU"/>
            </a:p>
          </p:txBody>
        </p:sp>
        <p:sp>
          <p:nvSpPr>
            <p:cNvPr id="22" name="AutoShape 24">
              <a:extLst>
                <a:ext uri="{FF2B5EF4-FFF2-40B4-BE49-F238E27FC236}">
                  <a16:creationId xmlns:a16="http://schemas.microsoft.com/office/drawing/2014/main" id="{0DB86EF5-6C96-4F35-8543-FCAE6E32A9CD}"/>
                </a:ext>
              </a:extLst>
            </p:cNvPr>
            <p:cNvSpPr>
              <a:spLocks/>
            </p:cNvSpPr>
            <p:nvPr/>
          </p:nvSpPr>
          <p:spPr bwMode="auto">
            <a:xfrm>
              <a:off x="5894" y="2424"/>
              <a:ext cx="552" cy="441"/>
            </a:xfrm>
            <a:custGeom>
              <a:avLst/>
              <a:gdLst>
                <a:gd name="T0" fmla="+- 0 5895 5895"/>
                <a:gd name="T1" fmla="*/ T0 w 552"/>
                <a:gd name="T2" fmla="+- 0 2609 2424"/>
                <a:gd name="T3" fmla="*/ 2609 h 441"/>
                <a:gd name="T4" fmla="+- 0 5895 5895"/>
                <a:gd name="T5" fmla="*/ T4 w 552"/>
                <a:gd name="T6" fmla="+- 0 2865 2424"/>
                <a:gd name="T7" fmla="*/ 2865 h 441"/>
                <a:gd name="T8" fmla="+- 0 6446 5895"/>
                <a:gd name="T9" fmla="*/ T8 w 552"/>
                <a:gd name="T10" fmla="+- 0 2865 2424"/>
                <a:gd name="T11" fmla="*/ 2865 h 441"/>
                <a:gd name="T12" fmla="+- 0 6446 5895"/>
                <a:gd name="T13" fmla="*/ T12 w 552"/>
                <a:gd name="T14" fmla="+- 0 2738 2424"/>
                <a:gd name="T15" fmla="*/ 2738 h 441"/>
                <a:gd name="T16" fmla="+- 0 6156 5895"/>
                <a:gd name="T17" fmla="*/ T16 w 552"/>
                <a:gd name="T18" fmla="+- 0 2738 2424"/>
                <a:gd name="T19" fmla="*/ 2738 h 441"/>
                <a:gd name="T20" fmla="+- 0 6085 5895"/>
                <a:gd name="T21" fmla="*/ T20 w 552"/>
                <a:gd name="T22" fmla="+- 0 2738 2424"/>
                <a:gd name="T23" fmla="*/ 2738 h 441"/>
                <a:gd name="T24" fmla="+- 0 6018 5895"/>
                <a:gd name="T25" fmla="*/ T24 w 552"/>
                <a:gd name="T26" fmla="+- 0 2719 2424"/>
                <a:gd name="T27" fmla="*/ 2719 h 441"/>
                <a:gd name="T28" fmla="+- 0 5980 5895"/>
                <a:gd name="T29" fmla="*/ T28 w 552"/>
                <a:gd name="T30" fmla="+- 0 2700 2424"/>
                <a:gd name="T31" fmla="*/ 2700 h 441"/>
                <a:gd name="T32" fmla="+- 0 5947 5895"/>
                <a:gd name="T33" fmla="*/ T32 w 552"/>
                <a:gd name="T34" fmla="+- 0 2675 2424"/>
                <a:gd name="T35" fmla="*/ 2675 h 441"/>
                <a:gd name="T36" fmla="+- 0 5918 5895"/>
                <a:gd name="T37" fmla="*/ T36 w 552"/>
                <a:gd name="T38" fmla="+- 0 2644 2424"/>
                <a:gd name="T39" fmla="*/ 2644 h 441"/>
                <a:gd name="T40" fmla="+- 0 5895 5895"/>
                <a:gd name="T41" fmla="*/ T40 w 552"/>
                <a:gd name="T42" fmla="+- 0 2609 2424"/>
                <a:gd name="T43" fmla="*/ 2609 h 441"/>
                <a:gd name="T44" fmla="+- 0 6438 5895"/>
                <a:gd name="T45" fmla="*/ T44 w 552"/>
                <a:gd name="T46" fmla="+- 0 2424 2424"/>
                <a:gd name="T47" fmla="*/ 2424 h 441"/>
                <a:gd name="T48" fmla="+- 0 6377 5895"/>
                <a:gd name="T49" fmla="*/ T48 w 552"/>
                <a:gd name="T50" fmla="+- 0 2424 2424"/>
                <a:gd name="T51" fmla="*/ 2424 h 441"/>
                <a:gd name="T52" fmla="+- 0 6382 5895"/>
                <a:gd name="T53" fmla="*/ T52 w 552"/>
                <a:gd name="T54" fmla="+- 0 2496 2424"/>
                <a:gd name="T55" fmla="*/ 2496 h 441"/>
                <a:gd name="T56" fmla="+- 0 6367 5895"/>
                <a:gd name="T57" fmla="*/ T56 w 552"/>
                <a:gd name="T58" fmla="+- 0 2567 2424"/>
                <a:gd name="T59" fmla="*/ 2567 h 441"/>
                <a:gd name="T60" fmla="+- 0 6333 5895"/>
                <a:gd name="T61" fmla="*/ T60 w 552"/>
                <a:gd name="T62" fmla="+- 0 2631 2424"/>
                <a:gd name="T63" fmla="*/ 2631 h 441"/>
                <a:gd name="T64" fmla="+- 0 6283 5895"/>
                <a:gd name="T65" fmla="*/ T64 w 552"/>
                <a:gd name="T66" fmla="+- 0 2684 2424"/>
                <a:gd name="T67" fmla="*/ 2684 h 441"/>
                <a:gd name="T68" fmla="+- 0 6223 5895"/>
                <a:gd name="T69" fmla="*/ T68 w 552"/>
                <a:gd name="T70" fmla="+- 0 2720 2424"/>
                <a:gd name="T71" fmla="*/ 2720 h 441"/>
                <a:gd name="T72" fmla="+- 0 6156 5895"/>
                <a:gd name="T73" fmla="*/ T72 w 552"/>
                <a:gd name="T74" fmla="+- 0 2738 2424"/>
                <a:gd name="T75" fmla="*/ 2738 h 441"/>
                <a:gd name="T76" fmla="+- 0 6446 5895"/>
                <a:gd name="T77" fmla="*/ T76 w 552"/>
                <a:gd name="T78" fmla="+- 0 2738 2424"/>
                <a:gd name="T79" fmla="*/ 2738 h 441"/>
                <a:gd name="T80" fmla="+- 0 6446 5895"/>
                <a:gd name="T81" fmla="*/ T80 w 552"/>
                <a:gd name="T82" fmla="+- 0 2432 2424"/>
                <a:gd name="T83" fmla="*/ 2432 h 441"/>
                <a:gd name="T84" fmla="+- 0 6438 5895"/>
                <a:gd name="T85" fmla="*/ T84 w 552"/>
                <a:gd name="T86" fmla="+- 0 2424 2424"/>
                <a:gd name="T87" fmla="*/ 2424 h 4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552" h="441">
                  <a:moveTo>
                    <a:pt x="0" y="185"/>
                  </a:moveTo>
                  <a:lnTo>
                    <a:pt x="0" y="441"/>
                  </a:lnTo>
                  <a:lnTo>
                    <a:pt x="551" y="441"/>
                  </a:lnTo>
                  <a:lnTo>
                    <a:pt x="551" y="314"/>
                  </a:lnTo>
                  <a:lnTo>
                    <a:pt x="261" y="314"/>
                  </a:lnTo>
                  <a:lnTo>
                    <a:pt x="190" y="314"/>
                  </a:lnTo>
                  <a:lnTo>
                    <a:pt x="123" y="295"/>
                  </a:lnTo>
                  <a:lnTo>
                    <a:pt x="85" y="276"/>
                  </a:lnTo>
                  <a:lnTo>
                    <a:pt x="52" y="251"/>
                  </a:lnTo>
                  <a:lnTo>
                    <a:pt x="23" y="220"/>
                  </a:lnTo>
                  <a:lnTo>
                    <a:pt x="0" y="185"/>
                  </a:lnTo>
                  <a:close/>
                  <a:moveTo>
                    <a:pt x="543" y="0"/>
                  </a:moveTo>
                  <a:lnTo>
                    <a:pt x="482" y="0"/>
                  </a:lnTo>
                  <a:lnTo>
                    <a:pt x="487" y="72"/>
                  </a:lnTo>
                  <a:lnTo>
                    <a:pt x="472" y="143"/>
                  </a:lnTo>
                  <a:lnTo>
                    <a:pt x="438" y="207"/>
                  </a:lnTo>
                  <a:lnTo>
                    <a:pt x="388" y="260"/>
                  </a:lnTo>
                  <a:lnTo>
                    <a:pt x="328" y="296"/>
                  </a:lnTo>
                  <a:lnTo>
                    <a:pt x="261" y="314"/>
                  </a:lnTo>
                  <a:lnTo>
                    <a:pt x="551" y="314"/>
                  </a:lnTo>
                  <a:lnTo>
                    <a:pt x="551" y="8"/>
                  </a:lnTo>
                  <a:lnTo>
                    <a:pt x="543" y="0"/>
                  </a:lnTo>
                  <a:close/>
                </a:path>
              </a:pathLst>
            </a:custGeom>
            <a:solidFill>
              <a:srgbClr val="D3875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AU"/>
            </a:p>
          </p:txBody>
        </p:sp>
        <p:pic>
          <p:nvPicPr>
            <p:cNvPr id="23" name="Picture 22">
              <a:extLst>
                <a:ext uri="{FF2B5EF4-FFF2-40B4-BE49-F238E27FC236}">
                  <a16:creationId xmlns:a16="http://schemas.microsoft.com/office/drawing/2014/main" id="{886D82EE-0D82-4F93-BAD9-137DC383FB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2" y="2525"/>
              <a:ext cx="283"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AutoShape 26">
              <a:extLst>
                <a:ext uri="{FF2B5EF4-FFF2-40B4-BE49-F238E27FC236}">
                  <a16:creationId xmlns:a16="http://schemas.microsoft.com/office/drawing/2014/main" id="{A833AF02-63D4-4D9D-B0BE-5653271D27CF}"/>
                </a:ext>
              </a:extLst>
            </p:cNvPr>
            <p:cNvSpPr>
              <a:spLocks/>
            </p:cNvSpPr>
            <p:nvPr/>
          </p:nvSpPr>
          <p:spPr bwMode="auto">
            <a:xfrm>
              <a:off x="5921" y="2893"/>
              <a:ext cx="835" cy="110"/>
            </a:xfrm>
            <a:custGeom>
              <a:avLst/>
              <a:gdLst>
                <a:gd name="T0" fmla="+- 0 6610 5922"/>
                <a:gd name="T1" fmla="*/ T0 w 835"/>
                <a:gd name="T2" fmla="+- 0 2902 2894"/>
                <a:gd name="T3" fmla="*/ 2902 h 110"/>
                <a:gd name="T4" fmla="+- 0 6669 5922"/>
                <a:gd name="T5" fmla="*/ T4 w 835"/>
                <a:gd name="T6" fmla="+- 0 2918 2894"/>
                <a:gd name="T7" fmla="*/ 2918 h 110"/>
                <a:gd name="T8" fmla="+- 0 6708 5922"/>
                <a:gd name="T9" fmla="*/ T8 w 835"/>
                <a:gd name="T10" fmla="+- 0 2965 2894"/>
                <a:gd name="T11" fmla="*/ 2965 h 110"/>
                <a:gd name="T12" fmla="+- 0 6716 5922"/>
                <a:gd name="T13" fmla="*/ T12 w 835"/>
                <a:gd name="T14" fmla="+- 0 2989 2894"/>
                <a:gd name="T15" fmla="*/ 2989 h 110"/>
                <a:gd name="T16" fmla="+- 0 6748 5922"/>
                <a:gd name="T17" fmla="*/ T16 w 835"/>
                <a:gd name="T18" fmla="+- 0 3003 2894"/>
                <a:gd name="T19" fmla="*/ 3003 h 110"/>
                <a:gd name="T20" fmla="+- 0 6756 5922"/>
                <a:gd name="T21" fmla="*/ T20 w 835"/>
                <a:gd name="T22" fmla="+- 0 2902 2894"/>
                <a:gd name="T23" fmla="*/ 2902 h 110"/>
                <a:gd name="T24" fmla="+- 0 5922 5922"/>
                <a:gd name="T25" fmla="*/ T24 w 835"/>
                <a:gd name="T26" fmla="+- 0 2894 2894"/>
                <a:gd name="T27" fmla="*/ 2894 h 110"/>
                <a:gd name="T28" fmla="+- 0 5930 5922"/>
                <a:gd name="T29" fmla="*/ T28 w 835"/>
                <a:gd name="T30" fmla="+- 0 3003 2894"/>
                <a:gd name="T31" fmla="*/ 3003 h 110"/>
                <a:gd name="T32" fmla="+- 0 6011 5922"/>
                <a:gd name="T33" fmla="*/ T32 w 835"/>
                <a:gd name="T34" fmla="+- 0 2965 2894"/>
                <a:gd name="T35" fmla="*/ 2965 h 110"/>
                <a:gd name="T36" fmla="+- 0 6064 5922"/>
                <a:gd name="T37" fmla="*/ T36 w 835"/>
                <a:gd name="T38" fmla="+- 0 2910 2894"/>
                <a:gd name="T39" fmla="*/ 2910 h 110"/>
                <a:gd name="T40" fmla="+- 0 6756 5922"/>
                <a:gd name="T41" fmla="*/ T40 w 835"/>
                <a:gd name="T42" fmla="+- 0 2901 2894"/>
                <a:gd name="T43" fmla="*/ 2901 h 110"/>
                <a:gd name="T44" fmla="+- 0 6100 5922"/>
                <a:gd name="T45" fmla="*/ T44 w 835"/>
                <a:gd name="T46" fmla="+- 0 2989 2894"/>
                <a:gd name="T47" fmla="*/ 2989 h 110"/>
                <a:gd name="T48" fmla="+- 0 6093 5922"/>
                <a:gd name="T49" fmla="*/ T48 w 835"/>
                <a:gd name="T50" fmla="+- 0 2996 2894"/>
                <a:gd name="T51" fmla="*/ 2996 h 110"/>
                <a:gd name="T52" fmla="+- 0 6091 5922"/>
                <a:gd name="T53" fmla="*/ T52 w 835"/>
                <a:gd name="T54" fmla="+- 0 3000 2894"/>
                <a:gd name="T55" fmla="*/ 3000 h 110"/>
                <a:gd name="T56" fmla="+- 0 6118 5922"/>
                <a:gd name="T57" fmla="*/ T56 w 835"/>
                <a:gd name="T58" fmla="+- 0 3003 2894"/>
                <a:gd name="T59" fmla="*/ 3003 h 110"/>
                <a:gd name="T60" fmla="+- 0 6113 5922"/>
                <a:gd name="T61" fmla="*/ T60 w 835"/>
                <a:gd name="T62" fmla="+- 0 2989 2894"/>
                <a:gd name="T63" fmla="*/ 2989 h 110"/>
                <a:gd name="T64" fmla="+- 0 6105 5922"/>
                <a:gd name="T65" fmla="*/ T64 w 835"/>
                <a:gd name="T66" fmla="+- 0 2989 2894"/>
                <a:gd name="T67" fmla="*/ 2989 h 110"/>
                <a:gd name="T68" fmla="+- 0 6756 5922"/>
                <a:gd name="T69" fmla="*/ T68 w 835"/>
                <a:gd name="T70" fmla="+- 0 2901 2894"/>
                <a:gd name="T71" fmla="*/ 2901 h 110"/>
                <a:gd name="T72" fmla="+- 0 6132 5922"/>
                <a:gd name="T73" fmla="*/ T72 w 835"/>
                <a:gd name="T74" fmla="+- 0 2905 2894"/>
                <a:gd name="T75" fmla="*/ 2905 h 110"/>
                <a:gd name="T76" fmla="+- 0 6181 5922"/>
                <a:gd name="T77" fmla="*/ T76 w 835"/>
                <a:gd name="T78" fmla="+- 0 2937 2894"/>
                <a:gd name="T79" fmla="*/ 2937 h 110"/>
                <a:gd name="T80" fmla="+- 0 6201 5922"/>
                <a:gd name="T81" fmla="*/ T80 w 835"/>
                <a:gd name="T82" fmla="+- 0 2972 2894"/>
                <a:gd name="T83" fmla="*/ 2972 h 110"/>
                <a:gd name="T84" fmla="+- 0 6206 5922"/>
                <a:gd name="T85" fmla="*/ T84 w 835"/>
                <a:gd name="T86" fmla="+- 0 2993 2894"/>
                <a:gd name="T87" fmla="*/ 2993 h 110"/>
                <a:gd name="T88" fmla="+- 0 6512 5922"/>
                <a:gd name="T89" fmla="*/ T88 w 835"/>
                <a:gd name="T90" fmla="+- 0 3003 2894"/>
                <a:gd name="T91" fmla="*/ 3003 h 110"/>
                <a:gd name="T92" fmla="+- 0 6541 5922"/>
                <a:gd name="T93" fmla="*/ T92 w 835"/>
                <a:gd name="T94" fmla="+- 0 2933 2894"/>
                <a:gd name="T95" fmla="*/ 2933 h 110"/>
                <a:gd name="T96" fmla="+- 0 6610 5922"/>
                <a:gd name="T97" fmla="*/ T96 w 835"/>
                <a:gd name="T98" fmla="+- 0 2902 2894"/>
                <a:gd name="T99" fmla="*/ 2902 h 110"/>
                <a:gd name="T100" fmla="+- 0 6756 5922"/>
                <a:gd name="T101" fmla="*/ T100 w 835"/>
                <a:gd name="T102" fmla="+- 0 2901 2894"/>
                <a:gd name="T103" fmla="*/ 2901 h 110"/>
                <a:gd name="T104" fmla="+- 0 6606 5922"/>
                <a:gd name="T105" fmla="*/ T104 w 835"/>
                <a:gd name="T106" fmla="+- 0 2991 2894"/>
                <a:gd name="T107" fmla="*/ 2991 h 110"/>
                <a:gd name="T108" fmla="+- 0 6601 5922"/>
                <a:gd name="T109" fmla="*/ T108 w 835"/>
                <a:gd name="T110" fmla="+- 0 2997 2894"/>
                <a:gd name="T111" fmla="*/ 2997 h 110"/>
                <a:gd name="T112" fmla="+- 0 6600 5922"/>
                <a:gd name="T113" fmla="*/ T112 w 835"/>
                <a:gd name="T114" fmla="+- 0 3003 2894"/>
                <a:gd name="T115" fmla="*/ 3003 h 110"/>
                <a:gd name="T116" fmla="+- 0 6627 5922"/>
                <a:gd name="T117" fmla="*/ T116 w 835"/>
                <a:gd name="T118" fmla="+- 0 2996 2894"/>
                <a:gd name="T119" fmla="*/ 2996 h 110"/>
                <a:gd name="T120" fmla="+- 0 6615 5922"/>
                <a:gd name="T121" fmla="*/ T120 w 835"/>
                <a:gd name="T122" fmla="+- 0 2989 2894"/>
                <a:gd name="T123" fmla="*/ 2989 h 110"/>
                <a:gd name="T124" fmla="+- 0 6105 5922"/>
                <a:gd name="T125" fmla="*/ T124 w 835"/>
                <a:gd name="T126" fmla="+- 0 2989 2894"/>
                <a:gd name="T127" fmla="*/ 2989 h 110"/>
                <a:gd name="T128" fmla="+- 0 6107 5922"/>
                <a:gd name="T129" fmla="*/ T128 w 835"/>
                <a:gd name="T130" fmla="+- 0 2989 2894"/>
                <a:gd name="T131" fmla="*/ 2989 h 1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835" h="110">
                  <a:moveTo>
                    <a:pt x="834" y="8"/>
                  </a:moveTo>
                  <a:lnTo>
                    <a:pt x="688" y="8"/>
                  </a:lnTo>
                  <a:lnTo>
                    <a:pt x="719" y="11"/>
                  </a:lnTo>
                  <a:lnTo>
                    <a:pt x="747" y="24"/>
                  </a:lnTo>
                  <a:lnTo>
                    <a:pt x="770" y="45"/>
                  </a:lnTo>
                  <a:lnTo>
                    <a:pt x="786" y="71"/>
                  </a:lnTo>
                  <a:lnTo>
                    <a:pt x="792" y="83"/>
                  </a:lnTo>
                  <a:lnTo>
                    <a:pt x="794" y="95"/>
                  </a:lnTo>
                  <a:lnTo>
                    <a:pt x="794" y="109"/>
                  </a:lnTo>
                  <a:lnTo>
                    <a:pt x="826" y="109"/>
                  </a:lnTo>
                  <a:lnTo>
                    <a:pt x="834" y="101"/>
                  </a:lnTo>
                  <a:lnTo>
                    <a:pt x="834" y="8"/>
                  </a:lnTo>
                  <a:close/>
                  <a:moveTo>
                    <a:pt x="834" y="0"/>
                  </a:moveTo>
                  <a:lnTo>
                    <a:pt x="0" y="0"/>
                  </a:lnTo>
                  <a:lnTo>
                    <a:pt x="0" y="101"/>
                  </a:lnTo>
                  <a:lnTo>
                    <a:pt x="8" y="109"/>
                  </a:lnTo>
                  <a:lnTo>
                    <a:pt x="81" y="109"/>
                  </a:lnTo>
                  <a:lnTo>
                    <a:pt x="89" y="71"/>
                  </a:lnTo>
                  <a:lnTo>
                    <a:pt x="111" y="38"/>
                  </a:lnTo>
                  <a:lnTo>
                    <a:pt x="142" y="16"/>
                  </a:lnTo>
                  <a:lnTo>
                    <a:pt x="181" y="7"/>
                  </a:lnTo>
                  <a:lnTo>
                    <a:pt x="834" y="7"/>
                  </a:lnTo>
                  <a:lnTo>
                    <a:pt x="834" y="0"/>
                  </a:lnTo>
                  <a:close/>
                  <a:moveTo>
                    <a:pt x="178" y="95"/>
                  </a:moveTo>
                  <a:lnTo>
                    <a:pt x="174" y="98"/>
                  </a:lnTo>
                  <a:lnTo>
                    <a:pt x="171" y="102"/>
                  </a:lnTo>
                  <a:lnTo>
                    <a:pt x="169" y="104"/>
                  </a:lnTo>
                  <a:lnTo>
                    <a:pt x="169" y="106"/>
                  </a:lnTo>
                  <a:lnTo>
                    <a:pt x="168" y="109"/>
                  </a:lnTo>
                  <a:lnTo>
                    <a:pt x="196" y="109"/>
                  </a:lnTo>
                  <a:lnTo>
                    <a:pt x="195" y="102"/>
                  </a:lnTo>
                  <a:lnTo>
                    <a:pt x="191" y="95"/>
                  </a:lnTo>
                  <a:lnTo>
                    <a:pt x="185" y="95"/>
                  </a:lnTo>
                  <a:lnTo>
                    <a:pt x="183" y="95"/>
                  </a:lnTo>
                  <a:lnTo>
                    <a:pt x="178" y="95"/>
                  </a:lnTo>
                  <a:close/>
                  <a:moveTo>
                    <a:pt x="834" y="7"/>
                  </a:moveTo>
                  <a:lnTo>
                    <a:pt x="181" y="7"/>
                  </a:lnTo>
                  <a:lnTo>
                    <a:pt x="210" y="11"/>
                  </a:lnTo>
                  <a:lnTo>
                    <a:pt x="237" y="24"/>
                  </a:lnTo>
                  <a:lnTo>
                    <a:pt x="259" y="43"/>
                  </a:lnTo>
                  <a:lnTo>
                    <a:pt x="275" y="68"/>
                  </a:lnTo>
                  <a:lnTo>
                    <a:pt x="279" y="78"/>
                  </a:lnTo>
                  <a:lnTo>
                    <a:pt x="282" y="88"/>
                  </a:lnTo>
                  <a:lnTo>
                    <a:pt x="284" y="99"/>
                  </a:lnTo>
                  <a:lnTo>
                    <a:pt x="284" y="109"/>
                  </a:lnTo>
                  <a:lnTo>
                    <a:pt x="590" y="109"/>
                  </a:lnTo>
                  <a:lnTo>
                    <a:pt x="598" y="72"/>
                  </a:lnTo>
                  <a:lnTo>
                    <a:pt x="619" y="39"/>
                  </a:lnTo>
                  <a:lnTo>
                    <a:pt x="651" y="16"/>
                  </a:lnTo>
                  <a:lnTo>
                    <a:pt x="688" y="8"/>
                  </a:lnTo>
                  <a:lnTo>
                    <a:pt x="834" y="8"/>
                  </a:lnTo>
                  <a:lnTo>
                    <a:pt x="834" y="7"/>
                  </a:lnTo>
                  <a:close/>
                  <a:moveTo>
                    <a:pt x="689" y="95"/>
                  </a:moveTo>
                  <a:lnTo>
                    <a:pt x="684" y="97"/>
                  </a:lnTo>
                  <a:lnTo>
                    <a:pt x="682" y="101"/>
                  </a:lnTo>
                  <a:lnTo>
                    <a:pt x="679" y="103"/>
                  </a:lnTo>
                  <a:lnTo>
                    <a:pt x="678" y="106"/>
                  </a:lnTo>
                  <a:lnTo>
                    <a:pt x="678" y="109"/>
                  </a:lnTo>
                  <a:lnTo>
                    <a:pt x="705" y="109"/>
                  </a:lnTo>
                  <a:lnTo>
                    <a:pt x="705" y="102"/>
                  </a:lnTo>
                  <a:lnTo>
                    <a:pt x="701" y="95"/>
                  </a:lnTo>
                  <a:lnTo>
                    <a:pt x="693" y="95"/>
                  </a:lnTo>
                  <a:lnTo>
                    <a:pt x="689" y="95"/>
                  </a:lnTo>
                  <a:close/>
                  <a:moveTo>
                    <a:pt x="183" y="95"/>
                  </a:moveTo>
                  <a:lnTo>
                    <a:pt x="183" y="95"/>
                  </a:lnTo>
                  <a:lnTo>
                    <a:pt x="185" y="95"/>
                  </a:lnTo>
                  <a:lnTo>
                    <a:pt x="183" y="95"/>
                  </a:lnTo>
                  <a:close/>
                </a:path>
              </a:pathLst>
            </a:custGeom>
            <a:solidFill>
              <a:srgbClr val="D3875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AU"/>
            </a:p>
          </p:txBody>
        </p:sp>
        <p:pic>
          <p:nvPicPr>
            <p:cNvPr id="25" name="Picture 24">
              <a:extLst>
                <a:ext uri="{FF2B5EF4-FFF2-40B4-BE49-F238E27FC236}">
                  <a16:creationId xmlns:a16="http://schemas.microsoft.com/office/drawing/2014/main" id="{0F0C7264-5BCC-44DA-A445-600AC57007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3" y="2922"/>
              <a:ext cx="161"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A1098774-12A8-4B39-9832-BD20C0FAC8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4" y="2922"/>
              <a:ext cx="161"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AutoShape 29">
              <a:extLst>
                <a:ext uri="{FF2B5EF4-FFF2-40B4-BE49-F238E27FC236}">
                  <a16:creationId xmlns:a16="http://schemas.microsoft.com/office/drawing/2014/main" id="{E8596E7A-B9FC-4356-96D6-A887C8A14E8F}"/>
                </a:ext>
              </a:extLst>
            </p:cNvPr>
            <p:cNvSpPr>
              <a:spLocks/>
            </p:cNvSpPr>
            <p:nvPr/>
          </p:nvSpPr>
          <p:spPr bwMode="auto">
            <a:xfrm>
              <a:off x="5916" y="5977"/>
              <a:ext cx="824" cy="372"/>
            </a:xfrm>
            <a:custGeom>
              <a:avLst/>
              <a:gdLst>
                <a:gd name="T0" fmla="+- 0 6020 5916"/>
                <a:gd name="T1" fmla="*/ T0 w 824"/>
                <a:gd name="T2" fmla="+- 0 6042 5978"/>
                <a:gd name="T3" fmla="*/ 6042 h 372"/>
                <a:gd name="T4" fmla="+- 0 5916 5916"/>
                <a:gd name="T5" fmla="*/ T4 w 824"/>
                <a:gd name="T6" fmla="+- 0 6110 5978"/>
                <a:gd name="T7" fmla="*/ 6110 h 372"/>
                <a:gd name="T8" fmla="+- 0 6071 5916"/>
                <a:gd name="T9" fmla="*/ T8 w 824"/>
                <a:gd name="T10" fmla="+- 0 6349 5978"/>
                <a:gd name="T11" fmla="*/ 6349 h 372"/>
                <a:gd name="T12" fmla="+- 0 6175 5916"/>
                <a:gd name="T13" fmla="*/ T12 w 824"/>
                <a:gd name="T14" fmla="+- 0 6281 5978"/>
                <a:gd name="T15" fmla="*/ 6281 h 372"/>
                <a:gd name="T16" fmla="+- 0 6150 5916"/>
                <a:gd name="T17" fmla="*/ T16 w 824"/>
                <a:gd name="T18" fmla="+- 0 6242 5978"/>
                <a:gd name="T19" fmla="*/ 6242 h 372"/>
                <a:gd name="T20" fmla="+- 0 6160 5916"/>
                <a:gd name="T21" fmla="*/ T20 w 824"/>
                <a:gd name="T22" fmla="+- 0 6236 5978"/>
                <a:gd name="T23" fmla="*/ 6236 h 372"/>
                <a:gd name="T24" fmla="+- 0 6171 5916"/>
                <a:gd name="T25" fmla="*/ T24 w 824"/>
                <a:gd name="T26" fmla="+- 0 6232 5978"/>
                <a:gd name="T27" fmla="*/ 6232 h 372"/>
                <a:gd name="T28" fmla="+- 0 6182 5916"/>
                <a:gd name="T29" fmla="*/ T28 w 824"/>
                <a:gd name="T30" fmla="+- 0 6230 5978"/>
                <a:gd name="T31" fmla="*/ 6230 h 372"/>
                <a:gd name="T32" fmla="+- 0 6541 5916"/>
                <a:gd name="T33" fmla="*/ T32 w 824"/>
                <a:gd name="T34" fmla="+- 0 6230 5978"/>
                <a:gd name="T35" fmla="*/ 6230 h 372"/>
                <a:gd name="T36" fmla="+- 0 6575 5916"/>
                <a:gd name="T37" fmla="*/ T36 w 824"/>
                <a:gd name="T38" fmla="+- 0 6211 5978"/>
                <a:gd name="T39" fmla="*/ 6211 h 372"/>
                <a:gd name="T40" fmla="+- 0 6606 5916"/>
                <a:gd name="T41" fmla="*/ T40 w 824"/>
                <a:gd name="T42" fmla="+- 0 6192 5978"/>
                <a:gd name="T43" fmla="*/ 6192 h 372"/>
                <a:gd name="T44" fmla="+- 0 6630 5916"/>
                <a:gd name="T45" fmla="*/ T44 w 824"/>
                <a:gd name="T46" fmla="+- 0 6172 5978"/>
                <a:gd name="T47" fmla="*/ 6172 h 372"/>
                <a:gd name="T48" fmla="+- 0 6670 5916"/>
                <a:gd name="T49" fmla="*/ T48 w 824"/>
                <a:gd name="T50" fmla="+- 0 6137 5978"/>
                <a:gd name="T51" fmla="*/ 6137 h 372"/>
                <a:gd name="T52" fmla="+- 0 6699 5916"/>
                <a:gd name="T53" fmla="*/ T52 w 824"/>
                <a:gd name="T54" fmla="+- 0 6109 5978"/>
                <a:gd name="T55" fmla="*/ 6109 h 372"/>
                <a:gd name="T56" fmla="+- 0 6503 5916"/>
                <a:gd name="T57" fmla="*/ T56 w 824"/>
                <a:gd name="T58" fmla="+- 0 6109 5978"/>
                <a:gd name="T59" fmla="*/ 6109 h 372"/>
                <a:gd name="T60" fmla="+- 0 6498 5916"/>
                <a:gd name="T61" fmla="*/ T60 w 824"/>
                <a:gd name="T62" fmla="+- 0 6096 5978"/>
                <a:gd name="T63" fmla="*/ 6096 h 372"/>
                <a:gd name="T64" fmla="+- 0 6491 5916"/>
                <a:gd name="T65" fmla="*/ T64 w 824"/>
                <a:gd name="T66" fmla="+- 0 6082 5978"/>
                <a:gd name="T67" fmla="*/ 6082 h 372"/>
                <a:gd name="T68" fmla="+- 0 6482 5916"/>
                <a:gd name="T69" fmla="*/ T68 w 824"/>
                <a:gd name="T70" fmla="+- 0 6072 5978"/>
                <a:gd name="T71" fmla="*/ 6072 h 372"/>
                <a:gd name="T72" fmla="+- 0 6039 5916"/>
                <a:gd name="T73" fmla="*/ T72 w 824"/>
                <a:gd name="T74" fmla="+- 0 6072 5978"/>
                <a:gd name="T75" fmla="*/ 6072 h 372"/>
                <a:gd name="T76" fmla="+- 0 6020 5916"/>
                <a:gd name="T77" fmla="*/ T76 w 824"/>
                <a:gd name="T78" fmla="+- 0 6042 5978"/>
                <a:gd name="T79" fmla="*/ 6042 h 372"/>
                <a:gd name="T80" fmla="+- 0 6541 5916"/>
                <a:gd name="T81" fmla="*/ T80 w 824"/>
                <a:gd name="T82" fmla="+- 0 6230 5978"/>
                <a:gd name="T83" fmla="*/ 6230 h 372"/>
                <a:gd name="T84" fmla="+- 0 6182 5916"/>
                <a:gd name="T85" fmla="*/ T84 w 824"/>
                <a:gd name="T86" fmla="+- 0 6230 5978"/>
                <a:gd name="T87" fmla="*/ 6230 h 372"/>
                <a:gd name="T88" fmla="+- 0 6195 5916"/>
                <a:gd name="T89" fmla="*/ T88 w 824"/>
                <a:gd name="T90" fmla="+- 0 6231 5978"/>
                <a:gd name="T91" fmla="*/ 6231 h 372"/>
                <a:gd name="T92" fmla="+- 0 6437 5916"/>
                <a:gd name="T93" fmla="*/ T92 w 824"/>
                <a:gd name="T94" fmla="+- 0 6282 5978"/>
                <a:gd name="T95" fmla="*/ 6282 h 372"/>
                <a:gd name="T96" fmla="+- 0 6470 5916"/>
                <a:gd name="T97" fmla="*/ T96 w 824"/>
                <a:gd name="T98" fmla="+- 0 6267 5978"/>
                <a:gd name="T99" fmla="*/ 6267 h 372"/>
                <a:gd name="T100" fmla="+- 0 6523 5916"/>
                <a:gd name="T101" fmla="*/ T100 w 824"/>
                <a:gd name="T102" fmla="+- 0 6239 5978"/>
                <a:gd name="T103" fmla="*/ 6239 h 372"/>
                <a:gd name="T104" fmla="+- 0 6541 5916"/>
                <a:gd name="T105" fmla="*/ T104 w 824"/>
                <a:gd name="T106" fmla="+- 0 6230 5978"/>
                <a:gd name="T107" fmla="*/ 6230 h 372"/>
                <a:gd name="T108" fmla="+- 0 6671 5916"/>
                <a:gd name="T109" fmla="*/ T108 w 824"/>
                <a:gd name="T110" fmla="+- 0 6036 5978"/>
                <a:gd name="T111" fmla="*/ 6036 h 372"/>
                <a:gd name="T112" fmla="+- 0 6646 5916"/>
                <a:gd name="T113" fmla="*/ T112 w 824"/>
                <a:gd name="T114" fmla="+- 0 6039 5978"/>
                <a:gd name="T115" fmla="*/ 6039 h 372"/>
                <a:gd name="T116" fmla="+- 0 6621 5916"/>
                <a:gd name="T117" fmla="*/ T116 w 824"/>
                <a:gd name="T118" fmla="+- 0 6048 5978"/>
                <a:gd name="T119" fmla="*/ 6048 h 372"/>
                <a:gd name="T120" fmla="+- 0 6598 5916"/>
                <a:gd name="T121" fmla="*/ T120 w 824"/>
                <a:gd name="T122" fmla="+- 0 6064 5978"/>
                <a:gd name="T123" fmla="*/ 6064 h 372"/>
                <a:gd name="T124" fmla="+- 0 6575 5916"/>
                <a:gd name="T125" fmla="*/ T124 w 824"/>
                <a:gd name="T126" fmla="+- 0 6087 5978"/>
                <a:gd name="T127" fmla="*/ 6087 h 372"/>
                <a:gd name="T128" fmla="+- 0 6503 5916"/>
                <a:gd name="T129" fmla="*/ T128 w 824"/>
                <a:gd name="T130" fmla="+- 0 6109 5978"/>
                <a:gd name="T131" fmla="*/ 6109 h 372"/>
                <a:gd name="T132" fmla="+- 0 6699 5916"/>
                <a:gd name="T133" fmla="*/ T132 w 824"/>
                <a:gd name="T134" fmla="+- 0 6109 5978"/>
                <a:gd name="T135" fmla="*/ 6109 h 372"/>
                <a:gd name="T136" fmla="+- 0 6710 5916"/>
                <a:gd name="T137" fmla="*/ T136 w 824"/>
                <a:gd name="T138" fmla="+- 0 6097 5978"/>
                <a:gd name="T139" fmla="*/ 6097 h 372"/>
                <a:gd name="T140" fmla="+- 0 6739 5916"/>
                <a:gd name="T141" fmla="*/ T140 w 824"/>
                <a:gd name="T142" fmla="+- 0 6064 5978"/>
                <a:gd name="T143" fmla="*/ 6064 h 372"/>
                <a:gd name="T144" fmla="+- 0 6731 5916"/>
                <a:gd name="T145" fmla="*/ T144 w 824"/>
                <a:gd name="T146" fmla="+- 0 6052 5978"/>
                <a:gd name="T147" fmla="*/ 6052 h 372"/>
                <a:gd name="T148" fmla="+- 0 6715 5916"/>
                <a:gd name="T149" fmla="*/ T148 w 824"/>
                <a:gd name="T150" fmla="+- 0 6043 5978"/>
                <a:gd name="T151" fmla="*/ 6043 h 372"/>
                <a:gd name="T152" fmla="+- 0 6695 5916"/>
                <a:gd name="T153" fmla="*/ T152 w 824"/>
                <a:gd name="T154" fmla="+- 0 6037 5978"/>
                <a:gd name="T155" fmla="*/ 6037 h 372"/>
                <a:gd name="T156" fmla="+- 0 6671 5916"/>
                <a:gd name="T157" fmla="*/ T156 w 824"/>
                <a:gd name="T158" fmla="+- 0 6036 5978"/>
                <a:gd name="T159" fmla="*/ 6036 h 372"/>
                <a:gd name="T160" fmla="+- 0 6210 5916"/>
                <a:gd name="T161" fmla="*/ T160 w 824"/>
                <a:gd name="T162" fmla="+- 0 5978 5978"/>
                <a:gd name="T163" fmla="*/ 5978 h 372"/>
                <a:gd name="T164" fmla="+- 0 6189 5916"/>
                <a:gd name="T165" fmla="*/ T164 w 824"/>
                <a:gd name="T166" fmla="+- 0 5980 5978"/>
                <a:gd name="T167" fmla="*/ 5980 h 372"/>
                <a:gd name="T168" fmla="+- 0 6167 5916"/>
                <a:gd name="T169" fmla="*/ T168 w 824"/>
                <a:gd name="T170" fmla="+- 0 5989 5978"/>
                <a:gd name="T171" fmla="*/ 5989 h 372"/>
                <a:gd name="T172" fmla="+- 0 6144 5916"/>
                <a:gd name="T173" fmla="*/ T172 w 824"/>
                <a:gd name="T174" fmla="+- 0 6003 5978"/>
                <a:gd name="T175" fmla="*/ 6003 h 372"/>
                <a:gd name="T176" fmla="+- 0 6039 5916"/>
                <a:gd name="T177" fmla="*/ T176 w 824"/>
                <a:gd name="T178" fmla="+- 0 6072 5978"/>
                <a:gd name="T179" fmla="*/ 6072 h 372"/>
                <a:gd name="T180" fmla="+- 0 6482 5916"/>
                <a:gd name="T181" fmla="*/ T180 w 824"/>
                <a:gd name="T182" fmla="+- 0 6072 5978"/>
                <a:gd name="T183" fmla="*/ 6072 h 372"/>
                <a:gd name="T184" fmla="+- 0 6481 5916"/>
                <a:gd name="T185" fmla="*/ T184 w 824"/>
                <a:gd name="T186" fmla="+- 0 6070 5978"/>
                <a:gd name="T187" fmla="*/ 6070 h 372"/>
                <a:gd name="T188" fmla="+- 0 6467 5916"/>
                <a:gd name="T189" fmla="*/ T188 w 824"/>
                <a:gd name="T190" fmla="+- 0 6064 5978"/>
                <a:gd name="T191" fmla="*/ 6064 h 372"/>
                <a:gd name="T192" fmla="+- 0 6449 5916"/>
                <a:gd name="T193" fmla="*/ T192 w 824"/>
                <a:gd name="T194" fmla="+- 0 6061 5978"/>
                <a:gd name="T195" fmla="*/ 6061 h 372"/>
                <a:gd name="T196" fmla="+- 0 6424 5916"/>
                <a:gd name="T197" fmla="*/ T196 w 824"/>
                <a:gd name="T198" fmla="+- 0 6058 5978"/>
                <a:gd name="T199" fmla="*/ 6058 h 372"/>
                <a:gd name="T200" fmla="+- 0 6393 5916"/>
                <a:gd name="T201" fmla="*/ T200 w 824"/>
                <a:gd name="T202" fmla="+- 0 6054 5978"/>
                <a:gd name="T203" fmla="*/ 6054 h 372"/>
                <a:gd name="T204" fmla="+- 0 6358 5916"/>
                <a:gd name="T205" fmla="*/ T204 w 824"/>
                <a:gd name="T206" fmla="+- 0 6048 5978"/>
                <a:gd name="T207" fmla="*/ 6048 h 372"/>
                <a:gd name="T208" fmla="+- 0 6345 5916"/>
                <a:gd name="T209" fmla="*/ T208 w 824"/>
                <a:gd name="T210" fmla="+- 0 6039 5978"/>
                <a:gd name="T211" fmla="*/ 6039 h 372"/>
                <a:gd name="T212" fmla="+- 0 6330 5916"/>
                <a:gd name="T213" fmla="*/ T212 w 824"/>
                <a:gd name="T214" fmla="+- 0 6022 5978"/>
                <a:gd name="T215" fmla="*/ 6022 h 372"/>
                <a:gd name="T216" fmla="+- 0 6313 5916"/>
                <a:gd name="T217" fmla="*/ T216 w 824"/>
                <a:gd name="T218" fmla="+- 0 6005 5978"/>
                <a:gd name="T219" fmla="*/ 6005 h 372"/>
                <a:gd name="T220" fmla="+- 0 6295 5916"/>
                <a:gd name="T221" fmla="*/ T220 w 824"/>
                <a:gd name="T222" fmla="+- 0 5995 5978"/>
                <a:gd name="T223" fmla="*/ 5995 h 372"/>
                <a:gd name="T224" fmla="+- 0 6210 5916"/>
                <a:gd name="T225" fmla="*/ T224 w 824"/>
                <a:gd name="T226" fmla="+- 0 5978 5978"/>
                <a:gd name="T227" fmla="*/ 5978 h 3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824" h="372">
                  <a:moveTo>
                    <a:pt x="104" y="64"/>
                  </a:moveTo>
                  <a:lnTo>
                    <a:pt x="0" y="132"/>
                  </a:lnTo>
                  <a:lnTo>
                    <a:pt x="155" y="371"/>
                  </a:lnTo>
                  <a:lnTo>
                    <a:pt x="259" y="303"/>
                  </a:lnTo>
                  <a:lnTo>
                    <a:pt x="234" y="264"/>
                  </a:lnTo>
                  <a:lnTo>
                    <a:pt x="244" y="258"/>
                  </a:lnTo>
                  <a:lnTo>
                    <a:pt x="255" y="254"/>
                  </a:lnTo>
                  <a:lnTo>
                    <a:pt x="266" y="252"/>
                  </a:lnTo>
                  <a:lnTo>
                    <a:pt x="625" y="252"/>
                  </a:lnTo>
                  <a:lnTo>
                    <a:pt x="659" y="233"/>
                  </a:lnTo>
                  <a:lnTo>
                    <a:pt x="690" y="214"/>
                  </a:lnTo>
                  <a:lnTo>
                    <a:pt x="714" y="194"/>
                  </a:lnTo>
                  <a:lnTo>
                    <a:pt x="754" y="159"/>
                  </a:lnTo>
                  <a:lnTo>
                    <a:pt x="783" y="131"/>
                  </a:lnTo>
                  <a:lnTo>
                    <a:pt x="587" y="131"/>
                  </a:lnTo>
                  <a:lnTo>
                    <a:pt x="582" y="118"/>
                  </a:lnTo>
                  <a:lnTo>
                    <a:pt x="575" y="104"/>
                  </a:lnTo>
                  <a:lnTo>
                    <a:pt x="566" y="94"/>
                  </a:lnTo>
                  <a:lnTo>
                    <a:pt x="123" y="94"/>
                  </a:lnTo>
                  <a:lnTo>
                    <a:pt x="104" y="64"/>
                  </a:lnTo>
                  <a:close/>
                  <a:moveTo>
                    <a:pt x="625" y="252"/>
                  </a:moveTo>
                  <a:lnTo>
                    <a:pt x="266" y="252"/>
                  </a:lnTo>
                  <a:lnTo>
                    <a:pt x="279" y="253"/>
                  </a:lnTo>
                  <a:lnTo>
                    <a:pt x="521" y="304"/>
                  </a:lnTo>
                  <a:lnTo>
                    <a:pt x="554" y="289"/>
                  </a:lnTo>
                  <a:lnTo>
                    <a:pt x="607" y="261"/>
                  </a:lnTo>
                  <a:lnTo>
                    <a:pt x="625" y="252"/>
                  </a:lnTo>
                  <a:close/>
                  <a:moveTo>
                    <a:pt x="755" y="58"/>
                  </a:moveTo>
                  <a:lnTo>
                    <a:pt x="730" y="61"/>
                  </a:lnTo>
                  <a:lnTo>
                    <a:pt x="705" y="70"/>
                  </a:lnTo>
                  <a:lnTo>
                    <a:pt x="682" y="86"/>
                  </a:lnTo>
                  <a:lnTo>
                    <a:pt x="659" y="109"/>
                  </a:lnTo>
                  <a:lnTo>
                    <a:pt x="587" y="131"/>
                  </a:lnTo>
                  <a:lnTo>
                    <a:pt x="783" y="131"/>
                  </a:lnTo>
                  <a:lnTo>
                    <a:pt x="794" y="119"/>
                  </a:lnTo>
                  <a:lnTo>
                    <a:pt x="823" y="86"/>
                  </a:lnTo>
                  <a:lnTo>
                    <a:pt x="815" y="74"/>
                  </a:lnTo>
                  <a:lnTo>
                    <a:pt x="799" y="65"/>
                  </a:lnTo>
                  <a:lnTo>
                    <a:pt x="779" y="59"/>
                  </a:lnTo>
                  <a:lnTo>
                    <a:pt x="755" y="58"/>
                  </a:lnTo>
                  <a:close/>
                  <a:moveTo>
                    <a:pt x="294" y="0"/>
                  </a:moveTo>
                  <a:lnTo>
                    <a:pt x="273" y="2"/>
                  </a:lnTo>
                  <a:lnTo>
                    <a:pt x="251" y="11"/>
                  </a:lnTo>
                  <a:lnTo>
                    <a:pt x="228" y="25"/>
                  </a:lnTo>
                  <a:lnTo>
                    <a:pt x="123" y="94"/>
                  </a:lnTo>
                  <a:lnTo>
                    <a:pt x="566" y="94"/>
                  </a:lnTo>
                  <a:lnTo>
                    <a:pt x="565" y="92"/>
                  </a:lnTo>
                  <a:lnTo>
                    <a:pt x="551" y="86"/>
                  </a:lnTo>
                  <a:lnTo>
                    <a:pt x="533" y="83"/>
                  </a:lnTo>
                  <a:lnTo>
                    <a:pt x="508" y="80"/>
                  </a:lnTo>
                  <a:lnTo>
                    <a:pt x="477" y="76"/>
                  </a:lnTo>
                  <a:lnTo>
                    <a:pt x="442" y="70"/>
                  </a:lnTo>
                  <a:lnTo>
                    <a:pt x="429" y="61"/>
                  </a:lnTo>
                  <a:lnTo>
                    <a:pt x="414" y="44"/>
                  </a:lnTo>
                  <a:lnTo>
                    <a:pt x="397" y="27"/>
                  </a:lnTo>
                  <a:lnTo>
                    <a:pt x="379" y="17"/>
                  </a:lnTo>
                  <a:lnTo>
                    <a:pt x="294" y="0"/>
                  </a:lnTo>
                  <a:close/>
                </a:path>
              </a:pathLst>
            </a:custGeom>
            <a:solidFill>
              <a:srgbClr val="D3875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AU"/>
            </a:p>
          </p:txBody>
        </p:sp>
        <p:sp>
          <p:nvSpPr>
            <p:cNvPr id="28" name="AutoShape 30">
              <a:extLst>
                <a:ext uri="{FF2B5EF4-FFF2-40B4-BE49-F238E27FC236}">
                  <a16:creationId xmlns:a16="http://schemas.microsoft.com/office/drawing/2014/main" id="{2DEBE33A-43ED-4C41-83E2-7F6DA6A0AD70}"/>
                </a:ext>
              </a:extLst>
            </p:cNvPr>
            <p:cNvSpPr>
              <a:spLocks/>
            </p:cNvSpPr>
            <p:nvPr/>
          </p:nvSpPr>
          <p:spPr bwMode="auto">
            <a:xfrm>
              <a:off x="6223" y="5548"/>
              <a:ext cx="474" cy="474"/>
            </a:xfrm>
            <a:custGeom>
              <a:avLst/>
              <a:gdLst>
                <a:gd name="T0" fmla="+- 0 6460 6223"/>
                <a:gd name="T1" fmla="*/ T0 w 474"/>
                <a:gd name="T2" fmla="+- 0 5548 5548"/>
                <a:gd name="T3" fmla="*/ 5548 h 474"/>
                <a:gd name="T4" fmla="+- 0 6385 6223"/>
                <a:gd name="T5" fmla="*/ T4 w 474"/>
                <a:gd name="T6" fmla="+- 0 5560 5548"/>
                <a:gd name="T7" fmla="*/ 5560 h 474"/>
                <a:gd name="T8" fmla="+- 0 6320 6223"/>
                <a:gd name="T9" fmla="*/ T8 w 474"/>
                <a:gd name="T10" fmla="+- 0 5594 5548"/>
                <a:gd name="T11" fmla="*/ 5594 h 474"/>
                <a:gd name="T12" fmla="+- 0 6269 6223"/>
                <a:gd name="T13" fmla="*/ T12 w 474"/>
                <a:gd name="T14" fmla="+- 0 5645 5548"/>
                <a:gd name="T15" fmla="*/ 5645 h 474"/>
                <a:gd name="T16" fmla="+- 0 6235 6223"/>
                <a:gd name="T17" fmla="*/ T16 w 474"/>
                <a:gd name="T18" fmla="+- 0 5710 5548"/>
                <a:gd name="T19" fmla="*/ 5710 h 474"/>
                <a:gd name="T20" fmla="+- 0 6223 6223"/>
                <a:gd name="T21" fmla="*/ T20 w 474"/>
                <a:gd name="T22" fmla="+- 0 5785 5548"/>
                <a:gd name="T23" fmla="*/ 5785 h 474"/>
                <a:gd name="T24" fmla="+- 0 6235 6223"/>
                <a:gd name="T25" fmla="*/ T24 w 474"/>
                <a:gd name="T26" fmla="+- 0 5860 5548"/>
                <a:gd name="T27" fmla="*/ 5860 h 474"/>
                <a:gd name="T28" fmla="+- 0 6269 6223"/>
                <a:gd name="T29" fmla="*/ T28 w 474"/>
                <a:gd name="T30" fmla="+- 0 5925 5548"/>
                <a:gd name="T31" fmla="*/ 5925 h 474"/>
                <a:gd name="T32" fmla="+- 0 6320 6223"/>
                <a:gd name="T33" fmla="*/ T32 w 474"/>
                <a:gd name="T34" fmla="+- 0 5976 5548"/>
                <a:gd name="T35" fmla="*/ 5976 h 474"/>
                <a:gd name="T36" fmla="+- 0 6385 6223"/>
                <a:gd name="T37" fmla="*/ T36 w 474"/>
                <a:gd name="T38" fmla="+- 0 6010 5548"/>
                <a:gd name="T39" fmla="*/ 6010 h 474"/>
                <a:gd name="T40" fmla="+- 0 6460 6223"/>
                <a:gd name="T41" fmla="*/ T40 w 474"/>
                <a:gd name="T42" fmla="+- 0 6022 5548"/>
                <a:gd name="T43" fmla="*/ 6022 h 474"/>
                <a:gd name="T44" fmla="+- 0 6535 6223"/>
                <a:gd name="T45" fmla="*/ T44 w 474"/>
                <a:gd name="T46" fmla="+- 0 6010 5548"/>
                <a:gd name="T47" fmla="*/ 6010 h 474"/>
                <a:gd name="T48" fmla="+- 0 6600 6223"/>
                <a:gd name="T49" fmla="*/ T48 w 474"/>
                <a:gd name="T50" fmla="+- 0 5976 5548"/>
                <a:gd name="T51" fmla="*/ 5976 h 474"/>
                <a:gd name="T52" fmla="+- 0 6632 6223"/>
                <a:gd name="T53" fmla="*/ T52 w 474"/>
                <a:gd name="T54" fmla="+- 0 5945 5548"/>
                <a:gd name="T55" fmla="*/ 5945 h 474"/>
                <a:gd name="T56" fmla="+- 0 6417 6223"/>
                <a:gd name="T57" fmla="*/ T56 w 474"/>
                <a:gd name="T58" fmla="+- 0 5945 5548"/>
                <a:gd name="T59" fmla="*/ 5945 h 474"/>
                <a:gd name="T60" fmla="+- 0 6409 6223"/>
                <a:gd name="T61" fmla="*/ T60 w 474"/>
                <a:gd name="T62" fmla="+- 0 5937 5548"/>
                <a:gd name="T63" fmla="*/ 5937 h 474"/>
                <a:gd name="T64" fmla="+- 0 6409 6223"/>
                <a:gd name="T65" fmla="*/ T64 w 474"/>
                <a:gd name="T66" fmla="+- 0 5836 5548"/>
                <a:gd name="T67" fmla="*/ 5836 h 474"/>
                <a:gd name="T68" fmla="+- 0 6308 6223"/>
                <a:gd name="T69" fmla="*/ T68 w 474"/>
                <a:gd name="T70" fmla="+- 0 5836 5548"/>
                <a:gd name="T71" fmla="*/ 5836 h 474"/>
                <a:gd name="T72" fmla="+- 0 6300 6223"/>
                <a:gd name="T73" fmla="*/ T72 w 474"/>
                <a:gd name="T74" fmla="+- 0 5828 5548"/>
                <a:gd name="T75" fmla="*/ 5828 h 474"/>
                <a:gd name="T76" fmla="+- 0 6300 6223"/>
                <a:gd name="T77" fmla="*/ T76 w 474"/>
                <a:gd name="T78" fmla="+- 0 5741 5548"/>
                <a:gd name="T79" fmla="*/ 5741 h 474"/>
                <a:gd name="T80" fmla="+- 0 6308 6223"/>
                <a:gd name="T81" fmla="*/ T80 w 474"/>
                <a:gd name="T82" fmla="+- 0 5734 5548"/>
                <a:gd name="T83" fmla="*/ 5734 h 474"/>
                <a:gd name="T84" fmla="+- 0 6409 6223"/>
                <a:gd name="T85" fmla="*/ T84 w 474"/>
                <a:gd name="T86" fmla="+- 0 5734 5548"/>
                <a:gd name="T87" fmla="*/ 5734 h 474"/>
                <a:gd name="T88" fmla="+- 0 6409 6223"/>
                <a:gd name="T89" fmla="*/ T88 w 474"/>
                <a:gd name="T90" fmla="+- 0 5633 5548"/>
                <a:gd name="T91" fmla="*/ 5633 h 474"/>
                <a:gd name="T92" fmla="+- 0 6417 6223"/>
                <a:gd name="T93" fmla="*/ T92 w 474"/>
                <a:gd name="T94" fmla="+- 0 5625 5548"/>
                <a:gd name="T95" fmla="*/ 5625 h 474"/>
                <a:gd name="T96" fmla="+- 0 6632 6223"/>
                <a:gd name="T97" fmla="*/ T96 w 474"/>
                <a:gd name="T98" fmla="+- 0 5625 5548"/>
                <a:gd name="T99" fmla="*/ 5625 h 474"/>
                <a:gd name="T100" fmla="+- 0 6600 6223"/>
                <a:gd name="T101" fmla="*/ T100 w 474"/>
                <a:gd name="T102" fmla="+- 0 5594 5548"/>
                <a:gd name="T103" fmla="*/ 5594 h 474"/>
                <a:gd name="T104" fmla="+- 0 6535 6223"/>
                <a:gd name="T105" fmla="*/ T104 w 474"/>
                <a:gd name="T106" fmla="+- 0 5560 5548"/>
                <a:gd name="T107" fmla="*/ 5560 h 474"/>
                <a:gd name="T108" fmla="+- 0 6460 6223"/>
                <a:gd name="T109" fmla="*/ T108 w 474"/>
                <a:gd name="T110" fmla="+- 0 5548 5548"/>
                <a:gd name="T111" fmla="*/ 5548 h 474"/>
                <a:gd name="T112" fmla="+- 0 6632 6223"/>
                <a:gd name="T113" fmla="*/ T112 w 474"/>
                <a:gd name="T114" fmla="+- 0 5625 5548"/>
                <a:gd name="T115" fmla="*/ 5625 h 474"/>
                <a:gd name="T116" fmla="+- 0 6504 6223"/>
                <a:gd name="T117" fmla="*/ T116 w 474"/>
                <a:gd name="T118" fmla="+- 0 5625 5548"/>
                <a:gd name="T119" fmla="*/ 5625 h 474"/>
                <a:gd name="T120" fmla="+- 0 6511 6223"/>
                <a:gd name="T121" fmla="*/ T120 w 474"/>
                <a:gd name="T122" fmla="+- 0 5633 5548"/>
                <a:gd name="T123" fmla="*/ 5633 h 474"/>
                <a:gd name="T124" fmla="+- 0 6511 6223"/>
                <a:gd name="T125" fmla="*/ T124 w 474"/>
                <a:gd name="T126" fmla="+- 0 5734 5548"/>
                <a:gd name="T127" fmla="*/ 5734 h 474"/>
                <a:gd name="T128" fmla="+- 0 6613 6223"/>
                <a:gd name="T129" fmla="*/ T128 w 474"/>
                <a:gd name="T130" fmla="+- 0 5734 5548"/>
                <a:gd name="T131" fmla="*/ 5734 h 474"/>
                <a:gd name="T132" fmla="+- 0 6620 6223"/>
                <a:gd name="T133" fmla="*/ T132 w 474"/>
                <a:gd name="T134" fmla="+- 0 5741 5548"/>
                <a:gd name="T135" fmla="*/ 5741 h 474"/>
                <a:gd name="T136" fmla="+- 0 6620 6223"/>
                <a:gd name="T137" fmla="*/ T136 w 474"/>
                <a:gd name="T138" fmla="+- 0 5828 5548"/>
                <a:gd name="T139" fmla="*/ 5828 h 474"/>
                <a:gd name="T140" fmla="+- 0 6613 6223"/>
                <a:gd name="T141" fmla="*/ T140 w 474"/>
                <a:gd name="T142" fmla="+- 0 5836 5548"/>
                <a:gd name="T143" fmla="*/ 5836 h 474"/>
                <a:gd name="T144" fmla="+- 0 6511 6223"/>
                <a:gd name="T145" fmla="*/ T144 w 474"/>
                <a:gd name="T146" fmla="+- 0 5836 5548"/>
                <a:gd name="T147" fmla="*/ 5836 h 474"/>
                <a:gd name="T148" fmla="+- 0 6511 6223"/>
                <a:gd name="T149" fmla="*/ T148 w 474"/>
                <a:gd name="T150" fmla="+- 0 5937 5548"/>
                <a:gd name="T151" fmla="*/ 5937 h 474"/>
                <a:gd name="T152" fmla="+- 0 6504 6223"/>
                <a:gd name="T153" fmla="*/ T152 w 474"/>
                <a:gd name="T154" fmla="+- 0 5945 5548"/>
                <a:gd name="T155" fmla="*/ 5945 h 474"/>
                <a:gd name="T156" fmla="+- 0 6632 6223"/>
                <a:gd name="T157" fmla="*/ T156 w 474"/>
                <a:gd name="T158" fmla="+- 0 5945 5548"/>
                <a:gd name="T159" fmla="*/ 5945 h 474"/>
                <a:gd name="T160" fmla="+- 0 6652 6223"/>
                <a:gd name="T161" fmla="*/ T160 w 474"/>
                <a:gd name="T162" fmla="+- 0 5925 5548"/>
                <a:gd name="T163" fmla="*/ 5925 h 474"/>
                <a:gd name="T164" fmla="+- 0 6685 6223"/>
                <a:gd name="T165" fmla="*/ T164 w 474"/>
                <a:gd name="T166" fmla="+- 0 5860 5548"/>
                <a:gd name="T167" fmla="*/ 5860 h 474"/>
                <a:gd name="T168" fmla="+- 0 6697 6223"/>
                <a:gd name="T169" fmla="*/ T168 w 474"/>
                <a:gd name="T170" fmla="+- 0 5785 5548"/>
                <a:gd name="T171" fmla="*/ 5785 h 474"/>
                <a:gd name="T172" fmla="+- 0 6685 6223"/>
                <a:gd name="T173" fmla="*/ T172 w 474"/>
                <a:gd name="T174" fmla="+- 0 5710 5548"/>
                <a:gd name="T175" fmla="*/ 5710 h 474"/>
                <a:gd name="T176" fmla="+- 0 6652 6223"/>
                <a:gd name="T177" fmla="*/ T176 w 474"/>
                <a:gd name="T178" fmla="+- 0 5645 5548"/>
                <a:gd name="T179" fmla="*/ 5645 h 474"/>
                <a:gd name="T180" fmla="+- 0 6632 6223"/>
                <a:gd name="T181" fmla="*/ T180 w 474"/>
                <a:gd name="T182" fmla="+- 0 5625 5548"/>
                <a:gd name="T183" fmla="*/ 5625 h 47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474" h="474">
                  <a:moveTo>
                    <a:pt x="237" y="0"/>
                  </a:moveTo>
                  <a:lnTo>
                    <a:pt x="162" y="12"/>
                  </a:lnTo>
                  <a:lnTo>
                    <a:pt x="97" y="46"/>
                  </a:lnTo>
                  <a:lnTo>
                    <a:pt x="46" y="97"/>
                  </a:lnTo>
                  <a:lnTo>
                    <a:pt x="12" y="162"/>
                  </a:lnTo>
                  <a:lnTo>
                    <a:pt x="0" y="237"/>
                  </a:lnTo>
                  <a:lnTo>
                    <a:pt x="12" y="312"/>
                  </a:lnTo>
                  <a:lnTo>
                    <a:pt x="46" y="377"/>
                  </a:lnTo>
                  <a:lnTo>
                    <a:pt x="97" y="428"/>
                  </a:lnTo>
                  <a:lnTo>
                    <a:pt x="162" y="462"/>
                  </a:lnTo>
                  <a:lnTo>
                    <a:pt x="237" y="474"/>
                  </a:lnTo>
                  <a:lnTo>
                    <a:pt x="312" y="462"/>
                  </a:lnTo>
                  <a:lnTo>
                    <a:pt x="377" y="428"/>
                  </a:lnTo>
                  <a:lnTo>
                    <a:pt x="409" y="397"/>
                  </a:lnTo>
                  <a:lnTo>
                    <a:pt x="194" y="397"/>
                  </a:lnTo>
                  <a:lnTo>
                    <a:pt x="186" y="389"/>
                  </a:lnTo>
                  <a:lnTo>
                    <a:pt x="186" y="288"/>
                  </a:lnTo>
                  <a:lnTo>
                    <a:pt x="85" y="288"/>
                  </a:lnTo>
                  <a:lnTo>
                    <a:pt x="77" y="280"/>
                  </a:lnTo>
                  <a:lnTo>
                    <a:pt x="77" y="193"/>
                  </a:lnTo>
                  <a:lnTo>
                    <a:pt x="85" y="186"/>
                  </a:lnTo>
                  <a:lnTo>
                    <a:pt x="186" y="186"/>
                  </a:lnTo>
                  <a:lnTo>
                    <a:pt x="186" y="85"/>
                  </a:lnTo>
                  <a:lnTo>
                    <a:pt x="194" y="77"/>
                  </a:lnTo>
                  <a:lnTo>
                    <a:pt x="409" y="77"/>
                  </a:lnTo>
                  <a:lnTo>
                    <a:pt x="377" y="46"/>
                  </a:lnTo>
                  <a:lnTo>
                    <a:pt x="312" y="12"/>
                  </a:lnTo>
                  <a:lnTo>
                    <a:pt x="237" y="0"/>
                  </a:lnTo>
                  <a:close/>
                  <a:moveTo>
                    <a:pt x="409" y="77"/>
                  </a:moveTo>
                  <a:lnTo>
                    <a:pt x="281" y="77"/>
                  </a:lnTo>
                  <a:lnTo>
                    <a:pt x="288" y="85"/>
                  </a:lnTo>
                  <a:lnTo>
                    <a:pt x="288" y="186"/>
                  </a:lnTo>
                  <a:lnTo>
                    <a:pt x="390" y="186"/>
                  </a:lnTo>
                  <a:lnTo>
                    <a:pt x="397" y="193"/>
                  </a:lnTo>
                  <a:lnTo>
                    <a:pt x="397" y="280"/>
                  </a:lnTo>
                  <a:lnTo>
                    <a:pt x="390" y="288"/>
                  </a:lnTo>
                  <a:lnTo>
                    <a:pt x="288" y="288"/>
                  </a:lnTo>
                  <a:lnTo>
                    <a:pt x="288" y="389"/>
                  </a:lnTo>
                  <a:lnTo>
                    <a:pt x="281" y="397"/>
                  </a:lnTo>
                  <a:lnTo>
                    <a:pt x="409" y="397"/>
                  </a:lnTo>
                  <a:lnTo>
                    <a:pt x="429" y="377"/>
                  </a:lnTo>
                  <a:lnTo>
                    <a:pt x="462" y="312"/>
                  </a:lnTo>
                  <a:lnTo>
                    <a:pt x="474" y="237"/>
                  </a:lnTo>
                  <a:lnTo>
                    <a:pt x="462" y="162"/>
                  </a:lnTo>
                  <a:lnTo>
                    <a:pt x="429" y="97"/>
                  </a:lnTo>
                  <a:lnTo>
                    <a:pt x="409" y="77"/>
                  </a:lnTo>
                  <a:close/>
                </a:path>
              </a:pathLst>
            </a:custGeom>
            <a:solidFill>
              <a:srgbClr val="DEA68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AU"/>
            </a:p>
          </p:txBody>
        </p:sp>
        <p:sp>
          <p:nvSpPr>
            <p:cNvPr id="29" name="AutoShape 31">
              <a:extLst>
                <a:ext uri="{FF2B5EF4-FFF2-40B4-BE49-F238E27FC236}">
                  <a16:creationId xmlns:a16="http://schemas.microsoft.com/office/drawing/2014/main" id="{CF5C3501-21DA-4C22-8AC4-C1B17E189BEA}"/>
                </a:ext>
              </a:extLst>
            </p:cNvPr>
            <p:cNvSpPr>
              <a:spLocks/>
            </p:cNvSpPr>
            <p:nvPr/>
          </p:nvSpPr>
          <p:spPr bwMode="auto">
            <a:xfrm>
              <a:off x="5923" y="3977"/>
              <a:ext cx="478" cy="706"/>
            </a:xfrm>
            <a:custGeom>
              <a:avLst/>
              <a:gdLst>
                <a:gd name="T0" fmla="+- 0 6262 5923"/>
                <a:gd name="T1" fmla="*/ T0 w 478"/>
                <a:gd name="T2" fmla="+- 0 4619 3978"/>
                <a:gd name="T3" fmla="*/ 4619 h 706"/>
                <a:gd name="T4" fmla="+- 0 6062 5923"/>
                <a:gd name="T5" fmla="*/ T4 w 478"/>
                <a:gd name="T6" fmla="+- 0 4619 3978"/>
                <a:gd name="T7" fmla="*/ 4619 h 706"/>
                <a:gd name="T8" fmla="+- 0 6049 5923"/>
                <a:gd name="T9" fmla="*/ T8 w 478"/>
                <a:gd name="T10" fmla="+- 0 4621 3978"/>
                <a:gd name="T11" fmla="*/ 4621 h 706"/>
                <a:gd name="T12" fmla="+- 0 6039 5923"/>
                <a:gd name="T13" fmla="*/ T12 w 478"/>
                <a:gd name="T14" fmla="+- 0 4628 3978"/>
                <a:gd name="T15" fmla="*/ 4628 h 706"/>
                <a:gd name="T16" fmla="+- 0 6032 5923"/>
                <a:gd name="T17" fmla="*/ T16 w 478"/>
                <a:gd name="T18" fmla="+- 0 4638 3978"/>
                <a:gd name="T19" fmla="*/ 4638 h 706"/>
                <a:gd name="T20" fmla="+- 0 6030 5923"/>
                <a:gd name="T21" fmla="*/ T20 w 478"/>
                <a:gd name="T22" fmla="+- 0 4651 3978"/>
                <a:gd name="T23" fmla="*/ 4651 h 706"/>
                <a:gd name="T24" fmla="+- 0 6032 5923"/>
                <a:gd name="T25" fmla="*/ T24 w 478"/>
                <a:gd name="T26" fmla="+- 0 4663 3978"/>
                <a:gd name="T27" fmla="*/ 4663 h 706"/>
                <a:gd name="T28" fmla="+- 0 6039 5923"/>
                <a:gd name="T29" fmla="*/ T28 w 478"/>
                <a:gd name="T30" fmla="+- 0 4674 3978"/>
                <a:gd name="T31" fmla="*/ 4674 h 706"/>
                <a:gd name="T32" fmla="+- 0 6049 5923"/>
                <a:gd name="T33" fmla="*/ T32 w 478"/>
                <a:gd name="T34" fmla="+- 0 4680 3978"/>
                <a:gd name="T35" fmla="*/ 4680 h 706"/>
                <a:gd name="T36" fmla="+- 0 6062 5923"/>
                <a:gd name="T37" fmla="*/ T36 w 478"/>
                <a:gd name="T38" fmla="+- 0 4683 3978"/>
                <a:gd name="T39" fmla="*/ 4683 h 706"/>
                <a:gd name="T40" fmla="+- 0 6262 5923"/>
                <a:gd name="T41" fmla="*/ T40 w 478"/>
                <a:gd name="T42" fmla="+- 0 4683 3978"/>
                <a:gd name="T43" fmla="*/ 4683 h 706"/>
                <a:gd name="T44" fmla="+- 0 6275 5923"/>
                <a:gd name="T45" fmla="*/ T44 w 478"/>
                <a:gd name="T46" fmla="+- 0 4680 3978"/>
                <a:gd name="T47" fmla="*/ 4680 h 706"/>
                <a:gd name="T48" fmla="+- 0 6285 5923"/>
                <a:gd name="T49" fmla="*/ T48 w 478"/>
                <a:gd name="T50" fmla="+- 0 4674 3978"/>
                <a:gd name="T51" fmla="*/ 4674 h 706"/>
                <a:gd name="T52" fmla="+- 0 6292 5923"/>
                <a:gd name="T53" fmla="*/ T52 w 478"/>
                <a:gd name="T54" fmla="+- 0 4663 3978"/>
                <a:gd name="T55" fmla="*/ 4663 h 706"/>
                <a:gd name="T56" fmla="+- 0 6294 5923"/>
                <a:gd name="T57" fmla="*/ T56 w 478"/>
                <a:gd name="T58" fmla="+- 0 4651 3978"/>
                <a:gd name="T59" fmla="*/ 4651 h 706"/>
                <a:gd name="T60" fmla="+- 0 6292 5923"/>
                <a:gd name="T61" fmla="*/ T60 w 478"/>
                <a:gd name="T62" fmla="+- 0 4638 3978"/>
                <a:gd name="T63" fmla="*/ 4638 h 706"/>
                <a:gd name="T64" fmla="+- 0 6285 5923"/>
                <a:gd name="T65" fmla="*/ T64 w 478"/>
                <a:gd name="T66" fmla="+- 0 4628 3978"/>
                <a:gd name="T67" fmla="*/ 4628 h 706"/>
                <a:gd name="T68" fmla="+- 0 6275 5923"/>
                <a:gd name="T69" fmla="*/ T68 w 478"/>
                <a:gd name="T70" fmla="+- 0 4621 3978"/>
                <a:gd name="T71" fmla="*/ 4621 h 706"/>
                <a:gd name="T72" fmla="+- 0 6262 5923"/>
                <a:gd name="T73" fmla="*/ T72 w 478"/>
                <a:gd name="T74" fmla="+- 0 4619 3978"/>
                <a:gd name="T75" fmla="*/ 4619 h 706"/>
                <a:gd name="T76" fmla="+- 0 6194 5923"/>
                <a:gd name="T77" fmla="*/ T76 w 478"/>
                <a:gd name="T78" fmla="+- 0 4475 3978"/>
                <a:gd name="T79" fmla="*/ 4475 h 706"/>
                <a:gd name="T80" fmla="+- 0 6130 5923"/>
                <a:gd name="T81" fmla="*/ T80 w 478"/>
                <a:gd name="T82" fmla="+- 0 4475 3978"/>
                <a:gd name="T83" fmla="*/ 4475 h 706"/>
                <a:gd name="T84" fmla="+- 0 6130 5923"/>
                <a:gd name="T85" fmla="*/ T84 w 478"/>
                <a:gd name="T86" fmla="+- 0 4619 3978"/>
                <a:gd name="T87" fmla="*/ 4619 h 706"/>
                <a:gd name="T88" fmla="+- 0 6194 5923"/>
                <a:gd name="T89" fmla="*/ T88 w 478"/>
                <a:gd name="T90" fmla="+- 0 4619 3978"/>
                <a:gd name="T91" fmla="*/ 4619 h 706"/>
                <a:gd name="T92" fmla="+- 0 6194 5923"/>
                <a:gd name="T93" fmla="*/ T92 w 478"/>
                <a:gd name="T94" fmla="+- 0 4475 3978"/>
                <a:gd name="T95" fmla="*/ 4475 h 706"/>
                <a:gd name="T96" fmla="+- 0 6401 5923"/>
                <a:gd name="T97" fmla="*/ T96 w 478"/>
                <a:gd name="T98" fmla="+- 0 3978 3978"/>
                <a:gd name="T99" fmla="*/ 3978 h 706"/>
                <a:gd name="T100" fmla="+- 0 5923 5923"/>
                <a:gd name="T101" fmla="*/ T100 w 478"/>
                <a:gd name="T102" fmla="+- 0 3978 3978"/>
                <a:gd name="T103" fmla="*/ 3978 h 706"/>
                <a:gd name="T104" fmla="+- 0 5923 5923"/>
                <a:gd name="T105" fmla="*/ T104 w 478"/>
                <a:gd name="T106" fmla="+- 0 4475 3978"/>
                <a:gd name="T107" fmla="*/ 4475 h 706"/>
                <a:gd name="T108" fmla="+- 0 6401 5923"/>
                <a:gd name="T109" fmla="*/ T108 w 478"/>
                <a:gd name="T110" fmla="+- 0 4475 3978"/>
                <a:gd name="T111" fmla="*/ 4475 h 706"/>
                <a:gd name="T112" fmla="+- 0 6401 5923"/>
                <a:gd name="T113" fmla="*/ T112 w 478"/>
                <a:gd name="T114" fmla="+- 0 4274 3978"/>
                <a:gd name="T115" fmla="*/ 4274 h 706"/>
                <a:gd name="T116" fmla="+- 0 6338 5923"/>
                <a:gd name="T117" fmla="*/ T116 w 478"/>
                <a:gd name="T118" fmla="+- 0 4263 3978"/>
                <a:gd name="T119" fmla="*/ 4263 h 706"/>
                <a:gd name="T120" fmla="+- 0 6325 5923"/>
                <a:gd name="T121" fmla="*/ T120 w 478"/>
                <a:gd name="T122" fmla="+- 0 4233 3978"/>
                <a:gd name="T123" fmla="*/ 4233 h 706"/>
                <a:gd name="T124" fmla="+- 0 6319 5923"/>
                <a:gd name="T125" fmla="*/ T124 w 478"/>
                <a:gd name="T126" fmla="+- 0 4217 3978"/>
                <a:gd name="T127" fmla="*/ 4217 h 706"/>
                <a:gd name="T128" fmla="+- 0 6319 5923"/>
                <a:gd name="T129" fmla="*/ T128 w 478"/>
                <a:gd name="T130" fmla="+- 0 4207 3978"/>
                <a:gd name="T131" fmla="*/ 4207 h 706"/>
                <a:gd name="T132" fmla="+- 0 6324 5923"/>
                <a:gd name="T133" fmla="*/ T132 w 478"/>
                <a:gd name="T134" fmla="+- 0 4198 3978"/>
                <a:gd name="T135" fmla="*/ 4198 h 706"/>
                <a:gd name="T136" fmla="+- 0 6334 5923"/>
                <a:gd name="T137" fmla="*/ T136 w 478"/>
                <a:gd name="T138" fmla="+- 0 4184 3978"/>
                <a:gd name="T139" fmla="*/ 4184 h 706"/>
                <a:gd name="T140" fmla="+- 0 6343 5923"/>
                <a:gd name="T141" fmla="*/ T140 w 478"/>
                <a:gd name="T142" fmla="+- 0 4163 3978"/>
                <a:gd name="T143" fmla="*/ 4163 h 706"/>
                <a:gd name="T144" fmla="+- 0 6401 5923"/>
                <a:gd name="T145" fmla="*/ T144 w 478"/>
                <a:gd name="T146" fmla="+- 0 4163 3978"/>
                <a:gd name="T147" fmla="*/ 4163 h 706"/>
                <a:gd name="T148" fmla="+- 0 6401 5923"/>
                <a:gd name="T149" fmla="*/ T148 w 478"/>
                <a:gd name="T150" fmla="+- 0 3978 3978"/>
                <a:gd name="T151" fmla="*/ 3978 h 706"/>
                <a:gd name="T152" fmla="+- 0 6401 5923"/>
                <a:gd name="T153" fmla="*/ T152 w 478"/>
                <a:gd name="T154" fmla="+- 0 4163 3978"/>
                <a:gd name="T155" fmla="*/ 4163 h 706"/>
                <a:gd name="T156" fmla="+- 0 6343 5923"/>
                <a:gd name="T157" fmla="*/ T156 w 478"/>
                <a:gd name="T158" fmla="+- 0 4163 3978"/>
                <a:gd name="T159" fmla="*/ 4163 h 706"/>
                <a:gd name="T160" fmla="+- 0 6401 5923"/>
                <a:gd name="T161" fmla="*/ T160 w 478"/>
                <a:gd name="T162" fmla="+- 0 4164 3978"/>
                <a:gd name="T163" fmla="*/ 4164 h 706"/>
                <a:gd name="T164" fmla="+- 0 6401 5923"/>
                <a:gd name="T165" fmla="*/ T164 w 478"/>
                <a:gd name="T166" fmla="+- 0 4163 3978"/>
                <a:gd name="T167" fmla="*/ 4163 h 7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Lst>
              <a:rect l="0" t="0" r="r" b="b"/>
              <a:pathLst>
                <a:path w="478" h="706">
                  <a:moveTo>
                    <a:pt x="339" y="641"/>
                  </a:moveTo>
                  <a:lnTo>
                    <a:pt x="139" y="641"/>
                  </a:lnTo>
                  <a:lnTo>
                    <a:pt x="126" y="643"/>
                  </a:lnTo>
                  <a:lnTo>
                    <a:pt x="116" y="650"/>
                  </a:lnTo>
                  <a:lnTo>
                    <a:pt x="109" y="660"/>
                  </a:lnTo>
                  <a:lnTo>
                    <a:pt x="107" y="673"/>
                  </a:lnTo>
                  <a:lnTo>
                    <a:pt x="109" y="685"/>
                  </a:lnTo>
                  <a:lnTo>
                    <a:pt x="116" y="696"/>
                  </a:lnTo>
                  <a:lnTo>
                    <a:pt x="126" y="702"/>
                  </a:lnTo>
                  <a:lnTo>
                    <a:pt x="139" y="705"/>
                  </a:lnTo>
                  <a:lnTo>
                    <a:pt x="339" y="705"/>
                  </a:lnTo>
                  <a:lnTo>
                    <a:pt x="352" y="702"/>
                  </a:lnTo>
                  <a:lnTo>
                    <a:pt x="362" y="696"/>
                  </a:lnTo>
                  <a:lnTo>
                    <a:pt x="369" y="685"/>
                  </a:lnTo>
                  <a:lnTo>
                    <a:pt x="371" y="673"/>
                  </a:lnTo>
                  <a:lnTo>
                    <a:pt x="369" y="660"/>
                  </a:lnTo>
                  <a:lnTo>
                    <a:pt x="362" y="650"/>
                  </a:lnTo>
                  <a:lnTo>
                    <a:pt x="352" y="643"/>
                  </a:lnTo>
                  <a:lnTo>
                    <a:pt x="339" y="641"/>
                  </a:lnTo>
                  <a:close/>
                  <a:moveTo>
                    <a:pt x="271" y="497"/>
                  </a:moveTo>
                  <a:lnTo>
                    <a:pt x="207" y="497"/>
                  </a:lnTo>
                  <a:lnTo>
                    <a:pt x="207" y="641"/>
                  </a:lnTo>
                  <a:lnTo>
                    <a:pt x="271" y="641"/>
                  </a:lnTo>
                  <a:lnTo>
                    <a:pt x="271" y="497"/>
                  </a:lnTo>
                  <a:close/>
                  <a:moveTo>
                    <a:pt x="478" y="0"/>
                  </a:moveTo>
                  <a:lnTo>
                    <a:pt x="0" y="0"/>
                  </a:lnTo>
                  <a:lnTo>
                    <a:pt x="0" y="497"/>
                  </a:lnTo>
                  <a:lnTo>
                    <a:pt x="478" y="497"/>
                  </a:lnTo>
                  <a:lnTo>
                    <a:pt x="478" y="296"/>
                  </a:lnTo>
                  <a:lnTo>
                    <a:pt x="415" y="285"/>
                  </a:lnTo>
                  <a:lnTo>
                    <a:pt x="402" y="255"/>
                  </a:lnTo>
                  <a:lnTo>
                    <a:pt x="396" y="239"/>
                  </a:lnTo>
                  <a:lnTo>
                    <a:pt x="396" y="229"/>
                  </a:lnTo>
                  <a:lnTo>
                    <a:pt x="401" y="220"/>
                  </a:lnTo>
                  <a:lnTo>
                    <a:pt x="411" y="206"/>
                  </a:lnTo>
                  <a:lnTo>
                    <a:pt x="420" y="185"/>
                  </a:lnTo>
                  <a:lnTo>
                    <a:pt x="478" y="185"/>
                  </a:lnTo>
                  <a:lnTo>
                    <a:pt x="478" y="0"/>
                  </a:lnTo>
                  <a:close/>
                  <a:moveTo>
                    <a:pt x="478" y="185"/>
                  </a:moveTo>
                  <a:lnTo>
                    <a:pt x="420" y="185"/>
                  </a:lnTo>
                  <a:lnTo>
                    <a:pt x="478" y="186"/>
                  </a:lnTo>
                  <a:lnTo>
                    <a:pt x="478" y="185"/>
                  </a:lnTo>
                  <a:close/>
                </a:path>
              </a:pathLst>
            </a:custGeom>
            <a:solidFill>
              <a:srgbClr val="D3875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AU"/>
            </a:p>
          </p:txBody>
        </p:sp>
        <p:pic>
          <p:nvPicPr>
            <p:cNvPr id="30" name="Picture 29">
              <a:extLst>
                <a:ext uri="{FF2B5EF4-FFF2-40B4-BE49-F238E27FC236}">
                  <a16:creationId xmlns:a16="http://schemas.microsoft.com/office/drawing/2014/main" id="{973A7BFC-54E0-44A8-8075-7F2010C431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2" y="4015"/>
              <a:ext cx="160"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AutoShape 33">
              <a:extLst>
                <a:ext uri="{FF2B5EF4-FFF2-40B4-BE49-F238E27FC236}">
                  <a16:creationId xmlns:a16="http://schemas.microsoft.com/office/drawing/2014/main" id="{0FD1A788-B7E0-4638-9F71-FC5C3379BCC0}"/>
                </a:ext>
              </a:extLst>
            </p:cNvPr>
            <p:cNvSpPr>
              <a:spLocks/>
            </p:cNvSpPr>
            <p:nvPr/>
          </p:nvSpPr>
          <p:spPr bwMode="auto">
            <a:xfrm>
              <a:off x="6347" y="4185"/>
              <a:ext cx="465" cy="501"/>
            </a:xfrm>
            <a:custGeom>
              <a:avLst/>
              <a:gdLst>
                <a:gd name="T0" fmla="+- 0 6368 6347"/>
                <a:gd name="T1" fmla="*/ T0 w 465"/>
                <a:gd name="T2" fmla="+- 0 4187 4186"/>
                <a:gd name="T3" fmla="*/ 4187 h 501"/>
                <a:gd name="T4" fmla="+- 0 6360 6347"/>
                <a:gd name="T5" fmla="*/ T4 w 465"/>
                <a:gd name="T6" fmla="+- 0 4193 4186"/>
                <a:gd name="T7" fmla="*/ 4193 h 501"/>
                <a:gd name="T8" fmla="+- 0 6352 6347"/>
                <a:gd name="T9" fmla="*/ T8 w 465"/>
                <a:gd name="T10" fmla="+- 0 4205 4186"/>
                <a:gd name="T11" fmla="*/ 4205 h 501"/>
                <a:gd name="T12" fmla="+- 0 6348 6347"/>
                <a:gd name="T13" fmla="*/ T12 w 465"/>
                <a:gd name="T14" fmla="+- 0 4213 4186"/>
                <a:gd name="T15" fmla="*/ 4213 h 501"/>
                <a:gd name="T16" fmla="+- 0 6347 6347"/>
                <a:gd name="T17" fmla="*/ T16 w 465"/>
                <a:gd name="T18" fmla="+- 0 4220 4186"/>
                <a:gd name="T19" fmla="*/ 4220 h 501"/>
                <a:gd name="T20" fmla="+- 0 6352 6347"/>
                <a:gd name="T21" fmla="*/ T20 w 465"/>
                <a:gd name="T22" fmla="+- 0 4229 4186"/>
                <a:gd name="T23" fmla="*/ 4229 h 501"/>
                <a:gd name="T24" fmla="+- 0 6364 6347"/>
                <a:gd name="T25" fmla="*/ T24 w 465"/>
                <a:gd name="T26" fmla="+- 0 4246 4186"/>
                <a:gd name="T27" fmla="*/ 4246 h 501"/>
                <a:gd name="T28" fmla="+- 0 6527 6347"/>
                <a:gd name="T29" fmla="*/ T28 w 465"/>
                <a:gd name="T30" fmla="+- 0 4277 4186"/>
                <a:gd name="T31" fmla="*/ 4277 h 501"/>
                <a:gd name="T32" fmla="+- 0 6525 6347"/>
                <a:gd name="T33" fmla="*/ T32 w 465"/>
                <a:gd name="T34" fmla="+- 0 4290 4186"/>
                <a:gd name="T35" fmla="*/ 4290 h 501"/>
                <a:gd name="T36" fmla="+- 0 6522 6347"/>
                <a:gd name="T37" fmla="*/ T36 w 465"/>
                <a:gd name="T38" fmla="+- 0 4290 4186"/>
                <a:gd name="T39" fmla="*/ 4290 h 501"/>
                <a:gd name="T40" fmla="+- 0 6475 6347"/>
                <a:gd name="T41" fmla="*/ T40 w 465"/>
                <a:gd name="T42" fmla="+- 0 4686 4186"/>
                <a:gd name="T43" fmla="*/ 4686 h 501"/>
                <a:gd name="T44" fmla="+- 0 6555 6347"/>
                <a:gd name="T45" fmla="*/ T44 w 465"/>
                <a:gd name="T46" fmla="+- 0 4686 4186"/>
                <a:gd name="T47" fmla="*/ 4686 h 501"/>
                <a:gd name="T48" fmla="+- 0 6590 6347"/>
                <a:gd name="T49" fmla="*/ T48 w 465"/>
                <a:gd name="T50" fmla="+- 0 4488 4186"/>
                <a:gd name="T51" fmla="*/ 4488 h 501"/>
                <a:gd name="T52" fmla="+- 0 6618 6347"/>
                <a:gd name="T53" fmla="*/ T52 w 465"/>
                <a:gd name="T54" fmla="+- 0 4487 4186"/>
                <a:gd name="T55" fmla="*/ 4487 h 501"/>
                <a:gd name="T56" fmla="+- 0 6716 6347"/>
                <a:gd name="T57" fmla="*/ T56 w 465"/>
                <a:gd name="T58" fmla="+- 0 4487 4186"/>
                <a:gd name="T59" fmla="*/ 4487 h 501"/>
                <a:gd name="T60" fmla="+- 0 6706 6347"/>
                <a:gd name="T61" fmla="*/ T60 w 465"/>
                <a:gd name="T62" fmla="+- 0 4300 4186"/>
                <a:gd name="T63" fmla="*/ 4300 h 501"/>
                <a:gd name="T64" fmla="+- 0 6791 6347"/>
                <a:gd name="T65" fmla="*/ T64 w 465"/>
                <a:gd name="T66" fmla="+- 0 4300 4186"/>
                <a:gd name="T67" fmla="*/ 4300 h 501"/>
                <a:gd name="T68" fmla="+- 0 6788 6347"/>
                <a:gd name="T69" fmla="*/ T68 w 465"/>
                <a:gd name="T70" fmla="+- 0 4291 4186"/>
                <a:gd name="T71" fmla="*/ 4291 h 501"/>
                <a:gd name="T72" fmla="+- 0 6787 6347"/>
                <a:gd name="T73" fmla="*/ T72 w 465"/>
                <a:gd name="T74" fmla="+- 0 4290 4186"/>
                <a:gd name="T75" fmla="*/ 4290 h 501"/>
                <a:gd name="T76" fmla="+- 0 6525 6347"/>
                <a:gd name="T77" fmla="*/ T76 w 465"/>
                <a:gd name="T78" fmla="+- 0 4290 4186"/>
                <a:gd name="T79" fmla="*/ 4290 h 501"/>
                <a:gd name="T80" fmla="+- 0 6523 6347"/>
                <a:gd name="T81" fmla="*/ T80 w 465"/>
                <a:gd name="T82" fmla="+- 0 4281 4186"/>
                <a:gd name="T83" fmla="*/ 4281 h 501"/>
                <a:gd name="T84" fmla="+- 0 6784 6347"/>
                <a:gd name="T85" fmla="*/ T84 w 465"/>
                <a:gd name="T86" fmla="+- 0 4281 4186"/>
                <a:gd name="T87" fmla="*/ 4281 h 501"/>
                <a:gd name="T88" fmla="+- 0 6776 6347"/>
                <a:gd name="T89" fmla="*/ T88 w 465"/>
                <a:gd name="T90" fmla="+- 0 4261 4186"/>
                <a:gd name="T91" fmla="*/ 4261 h 501"/>
                <a:gd name="T92" fmla="+- 0 6765 6347"/>
                <a:gd name="T93" fmla="*/ T92 w 465"/>
                <a:gd name="T94" fmla="+- 0 4233 4186"/>
                <a:gd name="T95" fmla="*/ 4233 h 501"/>
                <a:gd name="T96" fmla="+- 0 6758 6347"/>
                <a:gd name="T97" fmla="*/ T96 w 465"/>
                <a:gd name="T98" fmla="+- 0 4220 4186"/>
                <a:gd name="T99" fmla="*/ 4220 h 501"/>
                <a:gd name="T100" fmla="+- 0 6750 6347"/>
                <a:gd name="T101" fmla="*/ T100 w 465"/>
                <a:gd name="T102" fmla="+- 0 4216 4186"/>
                <a:gd name="T103" fmla="*/ 4216 h 501"/>
                <a:gd name="T104" fmla="+- 0 6742 6347"/>
                <a:gd name="T105" fmla="*/ T104 w 465"/>
                <a:gd name="T106" fmla="+- 0 4212 4186"/>
                <a:gd name="T107" fmla="*/ 4212 h 501"/>
                <a:gd name="T108" fmla="+- 0 6618 6347"/>
                <a:gd name="T109" fmla="*/ T108 w 465"/>
                <a:gd name="T110" fmla="+- 0 4212 4186"/>
                <a:gd name="T111" fmla="*/ 4212 h 501"/>
                <a:gd name="T112" fmla="+- 0 6596 6347"/>
                <a:gd name="T113" fmla="*/ T112 w 465"/>
                <a:gd name="T114" fmla="+- 0 4210 4186"/>
                <a:gd name="T115" fmla="*/ 4210 h 501"/>
                <a:gd name="T116" fmla="+- 0 6575 6347"/>
                <a:gd name="T117" fmla="*/ T116 w 465"/>
                <a:gd name="T118" fmla="+- 0 4203 4186"/>
                <a:gd name="T119" fmla="*/ 4203 h 501"/>
                <a:gd name="T120" fmla="+- 0 6557 6347"/>
                <a:gd name="T121" fmla="*/ T120 w 465"/>
                <a:gd name="T122" fmla="+- 0 4195 4186"/>
                <a:gd name="T123" fmla="*/ 4195 h 501"/>
                <a:gd name="T124" fmla="+- 0 6547 6347"/>
                <a:gd name="T125" fmla="*/ T124 w 465"/>
                <a:gd name="T126" fmla="+- 0 4189 4186"/>
                <a:gd name="T127" fmla="*/ 4189 h 501"/>
                <a:gd name="T128" fmla="+- 0 6543 6347"/>
                <a:gd name="T129" fmla="*/ T128 w 465"/>
                <a:gd name="T130" fmla="+- 0 4189 4186"/>
                <a:gd name="T131" fmla="*/ 4189 h 501"/>
                <a:gd name="T132" fmla="+- 0 6368 6347"/>
                <a:gd name="T133" fmla="*/ T132 w 465"/>
                <a:gd name="T134" fmla="+- 0 4187 4186"/>
                <a:gd name="T135" fmla="*/ 4187 h 501"/>
                <a:gd name="T136" fmla="+- 0 6716 6347"/>
                <a:gd name="T137" fmla="*/ T136 w 465"/>
                <a:gd name="T138" fmla="+- 0 4487 4186"/>
                <a:gd name="T139" fmla="*/ 4487 h 501"/>
                <a:gd name="T140" fmla="+- 0 6618 6347"/>
                <a:gd name="T141" fmla="*/ T140 w 465"/>
                <a:gd name="T142" fmla="+- 0 4487 4186"/>
                <a:gd name="T143" fmla="*/ 4487 h 501"/>
                <a:gd name="T144" fmla="+- 0 6654 6347"/>
                <a:gd name="T145" fmla="*/ T144 w 465"/>
                <a:gd name="T146" fmla="+- 0 4685 4186"/>
                <a:gd name="T147" fmla="*/ 4685 h 501"/>
                <a:gd name="T148" fmla="+- 0 6725 6347"/>
                <a:gd name="T149" fmla="*/ T148 w 465"/>
                <a:gd name="T150" fmla="+- 0 4686 4186"/>
                <a:gd name="T151" fmla="*/ 4686 h 501"/>
                <a:gd name="T152" fmla="+- 0 6716 6347"/>
                <a:gd name="T153" fmla="*/ T152 w 465"/>
                <a:gd name="T154" fmla="+- 0 4487 4186"/>
                <a:gd name="T155" fmla="*/ 4487 h 501"/>
                <a:gd name="T156" fmla="+- 0 6791 6347"/>
                <a:gd name="T157" fmla="*/ T156 w 465"/>
                <a:gd name="T158" fmla="+- 0 4300 4186"/>
                <a:gd name="T159" fmla="*/ 4300 h 501"/>
                <a:gd name="T160" fmla="+- 0 6706 6347"/>
                <a:gd name="T161" fmla="*/ T160 w 465"/>
                <a:gd name="T162" fmla="+- 0 4300 4186"/>
                <a:gd name="T163" fmla="*/ 4300 h 501"/>
                <a:gd name="T164" fmla="+- 0 6738 6347"/>
                <a:gd name="T165" fmla="*/ T164 w 465"/>
                <a:gd name="T166" fmla="+- 0 4344 4186"/>
                <a:gd name="T167" fmla="*/ 4344 h 501"/>
                <a:gd name="T168" fmla="+- 0 6751 6347"/>
                <a:gd name="T169" fmla="*/ T168 w 465"/>
                <a:gd name="T170" fmla="+- 0 4437 4186"/>
                <a:gd name="T171" fmla="*/ 4437 h 501"/>
                <a:gd name="T172" fmla="+- 0 6812 6347"/>
                <a:gd name="T173" fmla="*/ T172 w 465"/>
                <a:gd name="T174" fmla="+- 0 4430 4186"/>
                <a:gd name="T175" fmla="*/ 4430 h 501"/>
                <a:gd name="T176" fmla="+- 0 6812 6347"/>
                <a:gd name="T177" fmla="*/ T176 w 465"/>
                <a:gd name="T178" fmla="+- 0 4393 4186"/>
                <a:gd name="T179" fmla="*/ 4393 h 501"/>
                <a:gd name="T180" fmla="+- 0 6807 6347"/>
                <a:gd name="T181" fmla="*/ T180 w 465"/>
                <a:gd name="T182" fmla="+- 0 4358 4186"/>
                <a:gd name="T183" fmla="*/ 4358 h 501"/>
                <a:gd name="T184" fmla="+- 0 6800 6347"/>
                <a:gd name="T185" fmla="*/ T184 w 465"/>
                <a:gd name="T186" fmla="+- 0 4329 4186"/>
                <a:gd name="T187" fmla="*/ 4329 h 501"/>
                <a:gd name="T188" fmla="+- 0 6795 6347"/>
                <a:gd name="T189" fmla="*/ T188 w 465"/>
                <a:gd name="T190" fmla="+- 0 4311 4186"/>
                <a:gd name="T191" fmla="*/ 4311 h 501"/>
                <a:gd name="T192" fmla="+- 0 6791 6347"/>
                <a:gd name="T193" fmla="*/ T192 w 465"/>
                <a:gd name="T194" fmla="+- 0 4300 4186"/>
                <a:gd name="T195" fmla="*/ 4300 h 501"/>
                <a:gd name="T196" fmla="+- 0 6683 6347"/>
                <a:gd name="T197" fmla="*/ T196 w 465"/>
                <a:gd name="T198" fmla="+- 0 4186 4186"/>
                <a:gd name="T199" fmla="*/ 4186 h 501"/>
                <a:gd name="T200" fmla="+- 0 6677 6347"/>
                <a:gd name="T201" fmla="*/ T200 w 465"/>
                <a:gd name="T202" fmla="+- 0 4190 4186"/>
                <a:gd name="T203" fmla="*/ 4190 h 501"/>
                <a:gd name="T204" fmla="+- 0 6660 6347"/>
                <a:gd name="T205" fmla="*/ T204 w 465"/>
                <a:gd name="T206" fmla="+- 0 4198 4186"/>
                <a:gd name="T207" fmla="*/ 4198 h 501"/>
                <a:gd name="T208" fmla="+- 0 6639 6347"/>
                <a:gd name="T209" fmla="*/ T208 w 465"/>
                <a:gd name="T210" fmla="+- 0 4207 4186"/>
                <a:gd name="T211" fmla="*/ 4207 h 501"/>
                <a:gd name="T212" fmla="+- 0 6618 6347"/>
                <a:gd name="T213" fmla="*/ T212 w 465"/>
                <a:gd name="T214" fmla="+- 0 4212 4186"/>
                <a:gd name="T215" fmla="*/ 4212 h 501"/>
                <a:gd name="T216" fmla="+- 0 6742 6347"/>
                <a:gd name="T217" fmla="*/ T216 w 465"/>
                <a:gd name="T218" fmla="+- 0 4212 4186"/>
                <a:gd name="T219" fmla="*/ 4212 h 501"/>
                <a:gd name="T220" fmla="+- 0 6739 6347"/>
                <a:gd name="T221" fmla="*/ T220 w 465"/>
                <a:gd name="T222" fmla="+- 0 4211 4186"/>
                <a:gd name="T223" fmla="*/ 4211 h 501"/>
                <a:gd name="T224" fmla="+- 0 6683 6347"/>
                <a:gd name="T225" fmla="*/ T224 w 465"/>
                <a:gd name="T226" fmla="+- 0 4186 4186"/>
                <a:gd name="T227" fmla="*/ 4186 h 50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465" h="501">
                  <a:moveTo>
                    <a:pt x="21" y="1"/>
                  </a:moveTo>
                  <a:lnTo>
                    <a:pt x="13" y="7"/>
                  </a:lnTo>
                  <a:lnTo>
                    <a:pt x="5" y="19"/>
                  </a:lnTo>
                  <a:lnTo>
                    <a:pt x="1" y="27"/>
                  </a:lnTo>
                  <a:lnTo>
                    <a:pt x="0" y="34"/>
                  </a:lnTo>
                  <a:lnTo>
                    <a:pt x="5" y="43"/>
                  </a:lnTo>
                  <a:lnTo>
                    <a:pt x="17" y="60"/>
                  </a:lnTo>
                  <a:lnTo>
                    <a:pt x="180" y="91"/>
                  </a:lnTo>
                  <a:lnTo>
                    <a:pt x="178" y="104"/>
                  </a:lnTo>
                  <a:lnTo>
                    <a:pt x="175" y="104"/>
                  </a:lnTo>
                  <a:lnTo>
                    <a:pt x="128" y="500"/>
                  </a:lnTo>
                  <a:lnTo>
                    <a:pt x="208" y="500"/>
                  </a:lnTo>
                  <a:lnTo>
                    <a:pt x="243" y="302"/>
                  </a:lnTo>
                  <a:lnTo>
                    <a:pt x="271" y="301"/>
                  </a:lnTo>
                  <a:lnTo>
                    <a:pt x="369" y="301"/>
                  </a:lnTo>
                  <a:lnTo>
                    <a:pt x="359" y="114"/>
                  </a:lnTo>
                  <a:lnTo>
                    <a:pt x="444" y="114"/>
                  </a:lnTo>
                  <a:lnTo>
                    <a:pt x="441" y="105"/>
                  </a:lnTo>
                  <a:lnTo>
                    <a:pt x="440" y="104"/>
                  </a:lnTo>
                  <a:lnTo>
                    <a:pt x="178" y="104"/>
                  </a:lnTo>
                  <a:lnTo>
                    <a:pt x="176" y="95"/>
                  </a:lnTo>
                  <a:lnTo>
                    <a:pt x="437" y="95"/>
                  </a:lnTo>
                  <a:lnTo>
                    <a:pt x="429" y="75"/>
                  </a:lnTo>
                  <a:lnTo>
                    <a:pt x="418" y="47"/>
                  </a:lnTo>
                  <a:lnTo>
                    <a:pt x="411" y="34"/>
                  </a:lnTo>
                  <a:lnTo>
                    <a:pt x="403" y="30"/>
                  </a:lnTo>
                  <a:lnTo>
                    <a:pt x="395" y="26"/>
                  </a:lnTo>
                  <a:lnTo>
                    <a:pt x="271" y="26"/>
                  </a:lnTo>
                  <a:lnTo>
                    <a:pt x="249" y="24"/>
                  </a:lnTo>
                  <a:lnTo>
                    <a:pt x="228" y="17"/>
                  </a:lnTo>
                  <a:lnTo>
                    <a:pt x="210" y="9"/>
                  </a:lnTo>
                  <a:lnTo>
                    <a:pt x="200" y="3"/>
                  </a:lnTo>
                  <a:lnTo>
                    <a:pt x="196" y="3"/>
                  </a:lnTo>
                  <a:lnTo>
                    <a:pt x="21" y="1"/>
                  </a:lnTo>
                  <a:close/>
                  <a:moveTo>
                    <a:pt x="369" y="301"/>
                  </a:moveTo>
                  <a:lnTo>
                    <a:pt x="271" y="301"/>
                  </a:lnTo>
                  <a:lnTo>
                    <a:pt x="307" y="499"/>
                  </a:lnTo>
                  <a:lnTo>
                    <a:pt x="378" y="500"/>
                  </a:lnTo>
                  <a:lnTo>
                    <a:pt x="369" y="301"/>
                  </a:lnTo>
                  <a:close/>
                  <a:moveTo>
                    <a:pt x="444" y="114"/>
                  </a:moveTo>
                  <a:lnTo>
                    <a:pt x="359" y="114"/>
                  </a:lnTo>
                  <a:lnTo>
                    <a:pt x="391" y="158"/>
                  </a:lnTo>
                  <a:lnTo>
                    <a:pt x="404" y="251"/>
                  </a:lnTo>
                  <a:lnTo>
                    <a:pt x="465" y="244"/>
                  </a:lnTo>
                  <a:lnTo>
                    <a:pt x="465" y="207"/>
                  </a:lnTo>
                  <a:lnTo>
                    <a:pt x="460" y="172"/>
                  </a:lnTo>
                  <a:lnTo>
                    <a:pt x="453" y="143"/>
                  </a:lnTo>
                  <a:lnTo>
                    <a:pt x="448" y="125"/>
                  </a:lnTo>
                  <a:lnTo>
                    <a:pt x="444" y="114"/>
                  </a:lnTo>
                  <a:close/>
                  <a:moveTo>
                    <a:pt x="336" y="0"/>
                  </a:moveTo>
                  <a:lnTo>
                    <a:pt x="330" y="4"/>
                  </a:lnTo>
                  <a:lnTo>
                    <a:pt x="313" y="12"/>
                  </a:lnTo>
                  <a:lnTo>
                    <a:pt x="292" y="21"/>
                  </a:lnTo>
                  <a:lnTo>
                    <a:pt x="271" y="26"/>
                  </a:lnTo>
                  <a:lnTo>
                    <a:pt x="395" y="26"/>
                  </a:lnTo>
                  <a:lnTo>
                    <a:pt x="392" y="25"/>
                  </a:lnTo>
                  <a:lnTo>
                    <a:pt x="336" y="0"/>
                  </a:lnTo>
                  <a:close/>
                </a:path>
              </a:pathLst>
            </a:custGeom>
            <a:solidFill>
              <a:srgbClr val="D3875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AU"/>
            </a:p>
          </p:txBody>
        </p:sp>
        <p:sp>
          <p:nvSpPr>
            <p:cNvPr id="32" name="Freeform 34">
              <a:extLst>
                <a:ext uri="{FF2B5EF4-FFF2-40B4-BE49-F238E27FC236}">
                  <a16:creationId xmlns:a16="http://schemas.microsoft.com/office/drawing/2014/main" id="{7977822C-1042-40D7-9FCF-CAA954161EB3}"/>
                </a:ext>
              </a:extLst>
            </p:cNvPr>
            <p:cNvSpPr>
              <a:spLocks/>
            </p:cNvSpPr>
            <p:nvPr/>
          </p:nvSpPr>
          <p:spPr bwMode="auto">
            <a:xfrm>
              <a:off x="2437" y="4016"/>
              <a:ext cx="513" cy="655"/>
            </a:xfrm>
            <a:custGeom>
              <a:avLst/>
              <a:gdLst>
                <a:gd name="T0" fmla="+- 0 2529 2437"/>
                <a:gd name="T1" fmla="*/ T0 w 513"/>
                <a:gd name="T2" fmla="+- 0 4017 4017"/>
                <a:gd name="T3" fmla="*/ 4017 h 655"/>
                <a:gd name="T4" fmla="+- 0 2491 2437"/>
                <a:gd name="T5" fmla="*/ T4 w 513"/>
                <a:gd name="T6" fmla="+- 0 4070 4017"/>
                <a:gd name="T7" fmla="*/ 4070 h 655"/>
                <a:gd name="T8" fmla="+- 0 2507 2437"/>
                <a:gd name="T9" fmla="*/ T8 w 513"/>
                <a:gd name="T10" fmla="+- 0 4090 4017"/>
                <a:gd name="T11" fmla="*/ 4090 h 655"/>
                <a:gd name="T12" fmla="+- 0 2496 2437"/>
                <a:gd name="T13" fmla="*/ T12 w 513"/>
                <a:gd name="T14" fmla="+- 0 4095 4017"/>
                <a:gd name="T15" fmla="*/ 4095 h 655"/>
                <a:gd name="T16" fmla="+- 0 2457 2437"/>
                <a:gd name="T17" fmla="*/ T16 w 513"/>
                <a:gd name="T18" fmla="+- 0 4110 4017"/>
                <a:gd name="T19" fmla="*/ 4110 h 655"/>
                <a:gd name="T20" fmla="+- 0 2441 2437"/>
                <a:gd name="T21" fmla="*/ T20 w 513"/>
                <a:gd name="T22" fmla="+- 0 4148 4017"/>
                <a:gd name="T23" fmla="*/ 4148 h 655"/>
                <a:gd name="T24" fmla="+- 0 2452 2437"/>
                <a:gd name="T25" fmla="*/ T24 w 513"/>
                <a:gd name="T26" fmla="+- 0 4179 4017"/>
                <a:gd name="T27" fmla="*/ 4179 h 655"/>
                <a:gd name="T28" fmla="+- 0 2478 2437"/>
                <a:gd name="T29" fmla="*/ T28 w 513"/>
                <a:gd name="T30" fmla="+- 0 4199 4017"/>
                <a:gd name="T31" fmla="*/ 4199 h 655"/>
                <a:gd name="T32" fmla="+- 0 2449 2437"/>
                <a:gd name="T33" fmla="*/ T32 w 513"/>
                <a:gd name="T34" fmla="+- 0 4217 4017"/>
                <a:gd name="T35" fmla="*/ 4217 h 655"/>
                <a:gd name="T36" fmla="+- 0 2437 2437"/>
                <a:gd name="T37" fmla="*/ T36 w 513"/>
                <a:gd name="T38" fmla="+- 0 4250 4017"/>
                <a:gd name="T39" fmla="*/ 4250 h 655"/>
                <a:gd name="T40" fmla="+- 0 2450 2437"/>
                <a:gd name="T41" fmla="*/ T40 w 513"/>
                <a:gd name="T42" fmla="+- 0 4285 4017"/>
                <a:gd name="T43" fmla="*/ 4285 h 655"/>
                <a:gd name="T44" fmla="+- 0 2483 2437"/>
                <a:gd name="T45" fmla="*/ T44 w 513"/>
                <a:gd name="T46" fmla="+- 0 4303 4017"/>
                <a:gd name="T47" fmla="*/ 4303 h 655"/>
                <a:gd name="T48" fmla="+- 0 2453 2437"/>
                <a:gd name="T49" fmla="*/ T48 w 513"/>
                <a:gd name="T50" fmla="+- 0 4323 4017"/>
                <a:gd name="T51" fmla="*/ 4323 h 655"/>
                <a:gd name="T52" fmla="+- 0 2442 2437"/>
                <a:gd name="T53" fmla="*/ T52 w 513"/>
                <a:gd name="T54" fmla="+- 0 4357 4017"/>
                <a:gd name="T55" fmla="*/ 4357 h 655"/>
                <a:gd name="T56" fmla="+- 0 2459 2437"/>
                <a:gd name="T57" fmla="*/ T56 w 513"/>
                <a:gd name="T58" fmla="+- 0 4397 4017"/>
                <a:gd name="T59" fmla="*/ 4397 h 655"/>
                <a:gd name="T60" fmla="+- 0 2500 2437"/>
                <a:gd name="T61" fmla="*/ T60 w 513"/>
                <a:gd name="T62" fmla="+- 0 4413 4017"/>
                <a:gd name="T63" fmla="*/ 4413 h 655"/>
                <a:gd name="T64" fmla="+- 0 2677 2437"/>
                <a:gd name="T65" fmla="*/ T64 w 513"/>
                <a:gd name="T66" fmla="+- 0 4415 4017"/>
                <a:gd name="T67" fmla="*/ 4415 h 655"/>
                <a:gd name="T68" fmla="+- 0 2678 2437"/>
                <a:gd name="T69" fmla="*/ T68 w 513"/>
                <a:gd name="T70" fmla="+- 0 4429 4017"/>
                <a:gd name="T71" fmla="*/ 4429 h 655"/>
                <a:gd name="T72" fmla="+- 0 2673 2437"/>
                <a:gd name="T73" fmla="*/ T72 w 513"/>
                <a:gd name="T74" fmla="+- 0 4447 4017"/>
                <a:gd name="T75" fmla="*/ 4447 h 655"/>
                <a:gd name="T76" fmla="+- 0 2663 2437"/>
                <a:gd name="T77" fmla="*/ T76 w 513"/>
                <a:gd name="T78" fmla="+- 0 4477 4017"/>
                <a:gd name="T79" fmla="*/ 4477 h 655"/>
                <a:gd name="T80" fmla="+- 0 2637 2437"/>
                <a:gd name="T81" fmla="*/ T80 w 513"/>
                <a:gd name="T82" fmla="+- 0 4570 4017"/>
                <a:gd name="T83" fmla="*/ 4570 h 655"/>
                <a:gd name="T84" fmla="+- 0 2659 2437"/>
                <a:gd name="T85" fmla="*/ T84 w 513"/>
                <a:gd name="T86" fmla="+- 0 4653 4017"/>
                <a:gd name="T87" fmla="*/ 4653 h 655"/>
                <a:gd name="T88" fmla="+- 0 2678 2437"/>
                <a:gd name="T89" fmla="*/ T88 w 513"/>
                <a:gd name="T90" fmla="+- 0 4666 4017"/>
                <a:gd name="T91" fmla="*/ 4666 h 655"/>
                <a:gd name="T92" fmla="+- 0 2698 2437"/>
                <a:gd name="T93" fmla="*/ T92 w 513"/>
                <a:gd name="T94" fmla="+- 0 4671 4017"/>
                <a:gd name="T95" fmla="*/ 4671 h 655"/>
                <a:gd name="T96" fmla="+- 0 2733 2437"/>
                <a:gd name="T97" fmla="*/ T96 w 513"/>
                <a:gd name="T98" fmla="+- 0 4603 4017"/>
                <a:gd name="T99" fmla="*/ 4603 h 655"/>
                <a:gd name="T100" fmla="+- 0 2749 2437"/>
                <a:gd name="T101" fmla="*/ T100 w 513"/>
                <a:gd name="T102" fmla="+- 0 4544 4017"/>
                <a:gd name="T103" fmla="*/ 4544 h 655"/>
                <a:gd name="T104" fmla="+- 0 2777 2437"/>
                <a:gd name="T105" fmla="*/ T104 w 513"/>
                <a:gd name="T106" fmla="+- 0 4505 4017"/>
                <a:gd name="T107" fmla="*/ 4505 h 655"/>
                <a:gd name="T108" fmla="+- 0 2829 2437"/>
                <a:gd name="T109" fmla="*/ T108 w 513"/>
                <a:gd name="T110" fmla="+- 0 4436 4017"/>
                <a:gd name="T111" fmla="*/ 4436 h 655"/>
                <a:gd name="T112" fmla="+- 0 2872 2437"/>
                <a:gd name="T113" fmla="*/ T112 w 513"/>
                <a:gd name="T114" fmla="+- 0 4371 4017"/>
                <a:gd name="T115" fmla="*/ 4371 h 655"/>
                <a:gd name="T116" fmla="+- 0 2908 2437"/>
                <a:gd name="T117" fmla="*/ T116 w 513"/>
                <a:gd name="T118" fmla="+- 0 4343 4017"/>
                <a:gd name="T119" fmla="*/ 4343 h 655"/>
                <a:gd name="T120" fmla="+- 0 2950 2437"/>
                <a:gd name="T121" fmla="*/ T120 w 513"/>
                <a:gd name="T122" fmla="+- 0 4330 4017"/>
                <a:gd name="T123" fmla="*/ 4330 h 655"/>
                <a:gd name="T124" fmla="+- 0 2949 2437"/>
                <a:gd name="T125" fmla="*/ T124 w 513"/>
                <a:gd name="T126" fmla="+- 0 4052 4017"/>
                <a:gd name="T127" fmla="*/ 4052 h 655"/>
                <a:gd name="T128" fmla="+- 0 2948 2437"/>
                <a:gd name="T129" fmla="*/ T128 w 513"/>
                <a:gd name="T130" fmla="+- 0 4047 4017"/>
                <a:gd name="T131" fmla="*/ 4047 h 655"/>
                <a:gd name="T132" fmla="+- 0 2937 2437"/>
                <a:gd name="T133" fmla="*/ T132 w 513"/>
                <a:gd name="T134" fmla="+- 0 4044 4017"/>
                <a:gd name="T135" fmla="*/ 4044 h 655"/>
                <a:gd name="T136" fmla="+- 0 2872 2437"/>
                <a:gd name="T137" fmla="*/ T136 w 513"/>
                <a:gd name="T138" fmla="+- 0 4034 4017"/>
                <a:gd name="T139" fmla="*/ 4034 h 655"/>
                <a:gd name="T140" fmla="+- 0 2704 2437"/>
                <a:gd name="T141" fmla="*/ T140 w 513"/>
                <a:gd name="T142" fmla="+- 0 4018 4017"/>
                <a:gd name="T143" fmla="*/ 4018 h 65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Lst>
              <a:rect l="0" t="0" r="r" b="b"/>
              <a:pathLst>
                <a:path w="513" h="655">
                  <a:moveTo>
                    <a:pt x="181" y="0"/>
                  </a:moveTo>
                  <a:lnTo>
                    <a:pt x="92" y="0"/>
                  </a:lnTo>
                  <a:lnTo>
                    <a:pt x="52" y="40"/>
                  </a:lnTo>
                  <a:lnTo>
                    <a:pt x="54" y="53"/>
                  </a:lnTo>
                  <a:lnTo>
                    <a:pt x="60" y="64"/>
                  </a:lnTo>
                  <a:lnTo>
                    <a:pt x="70" y="73"/>
                  </a:lnTo>
                  <a:lnTo>
                    <a:pt x="83" y="78"/>
                  </a:lnTo>
                  <a:lnTo>
                    <a:pt x="59" y="78"/>
                  </a:lnTo>
                  <a:lnTo>
                    <a:pt x="38" y="82"/>
                  </a:lnTo>
                  <a:lnTo>
                    <a:pt x="20" y="93"/>
                  </a:lnTo>
                  <a:lnTo>
                    <a:pt x="8" y="110"/>
                  </a:lnTo>
                  <a:lnTo>
                    <a:pt x="4" y="131"/>
                  </a:lnTo>
                  <a:lnTo>
                    <a:pt x="7" y="148"/>
                  </a:lnTo>
                  <a:lnTo>
                    <a:pt x="15" y="162"/>
                  </a:lnTo>
                  <a:lnTo>
                    <a:pt x="26" y="174"/>
                  </a:lnTo>
                  <a:lnTo>
                    <a:pt x="41" y="182"/>
                  </a:lnTo>
                  <a:lnTo>
                    <a:pt x="25" y="189"/>
                  </a:lnTo>
                  <a:lnTo>
                    <a:pt x="12" y="200"/>
                  </a:lnTo>
                  <a:lnTo>
                    <a:pt x="3" y="215"/>
                  </a:lnTo>
                  <a:lnTo>
                    <a:pt x="0" y="233"/>
                  </a:lnTo>
                  <a:lnTo>
                    <a:pt x="4" y="252"/>
                  </a:lnTo>
                  <a:lnTo>
                    <a:pt x="13" y="268"/>
                  </a:lnTo>
                  <a:lnTo>
                    <a:pt x="28" y="279"/>
                  </a:lnTo>
                  <a:lnTo>
                    <a:pt x="46" y="286"/>
                  </a:lnTo>
                  <a:lnTo>
                    <a:pt x="29" y="294"/>
                  </a:lnTo>
                  <a:lnTo>
                    <a:pt x="16" y="306"/>
                  </a:lnTo>
                  <a:lnTo>
                    <a:pt x="8" y="321"/>
                  </a:lnTo>
                  <a:lnTo>
                    <a:pt x="5" y="340"/>
                  </a:lnTo>
                  <a:lnTo>
                    <a:pt x="9" y="362"/>
                  </a:lnTo>
                  <a:lnTo>
                    <a:pt x="22" y="380"/>
                  </a:lnTo>
                  <a:lnTo>
                    <a:pt x="40" y="392"/>
                  </a:lnTo>
                  <a:lnTo>
                    <a:pt x="63" y="396"/>
                  </a:lnTo>
                  <a:lnTo>
                    <a:pt x="219" y="396"/>
                  </a:lnTo>
                  <a:lnTo>
                    <a:pt x="240" y="398"/>
                  </a:lnTo>
                  <a:lnTo>
                    <a:pt x="241" y="402"/>
                  </a:lnTo>
                  <a:lnTo>
                    <a:pt x="241" y="412"/>
                  </a:lnTo>
                  <a:lnTo>
                    <a:pt x="240" y="419"/>
                  </a:lnTo>
                  <a:lnTo>
                    <a:pt x="236" y="430"/>
                  </a:lnTo>
                  <a:lnTo>
                    <a:pt x="232" y="444"/>
                  </a:lnTo>
                  <a:lnTo>
                    <a:pt x="226" y="460"/>
                  </a:lnTo>
                  <a:lnTo>
                    <a:pt x="211" y="505"/>
                  </a:lnTo>
                  <a:lnTo>
                    <a:pt x="200" y="553"/>
                  </a:lnTo>
                  <a:lnTo>
                    <a:pt x="202" y="599"/>
                  </a:lnTo>
                  <a:lnTo>
                    <a:pt x="222" y="636"/>
                  </a:lnTo>
                  <a:lnTo>
                    <a:pt x="231" y="643"/>
                  </a:lnTo>
                  <a:lnTo>
                    <a:pt x="241" y="649"/>
                  </a:lnTo>
                  <a:lnTo>
                    <a:pt x="251" y="653"/>
                  </a:lnTo>
                  <a:lnTo>
                    <a:pt x="261" y="654"/>
                  </a:lnTo>
                  <a:lnTo>
                    <a:pt x="265" y="654"/>
                  </a:lnTo>
                  <a:lnTo>
                    <a:pt x="296" y="586"/>
                  </a:lnTo>
                  <a:lnTo>
                    <a:pt x="304" y="551"/>
                  </a:lnTo>
                  <a:lnTo>
                    <a:pt x="312" y="527"/>
                  </a:lnTo>
                  <a:lnTo>
                    <a:pt x="323" y="508"/>
                  </a:lnTo>
                  <a:lnTo>
                    <a:pt x="340" y="488"/>
                  </a:lnTo>
                  <a:lnTo>
                    <a:pt x="371" y="450"/>
                  </a:lnTo>
                  <a:lnTo>
                    <a:pt x="392" y="419"/>
                  </a:lnTo>
                  <a:lnTo>
                    <a:pt x="410" y="389"/>
                  </a:lnTo>
                  <a:lnTo>
                    <a:pt x="435" y="354"/>
                  </a:lnTo>
                  <a:lnTo>
                    <a:pt x="452" y="338"/>
                  </a:lnTo>
                  <a:lnTo>
                    <a:pt x="471" y="326"/>
                  </a:lnTo>
                  <a:lnTo>
                    <a:pt x="491" y="318"/>
                  </a:lnTo>
                  <a:lnTo>
                    <a:pt x="513" y="313"/>
                  </a:lnTo>
                  <a:lnTo>
                    <a:pt x="512" y="252"/>
                  </a:lnTo>
                  <a:lnTo>
                    <a:pt x="512" y="35"/>
                  </a:lnTo>
                  <a:lnTo>
                    <a:pt x="511" y="32"/>
                  </a:lnTo>
                  <a:lnTo>
                    <a:pt x="511" y="30"/>
                  </a:lnTo>
                  <a:lnTo>
                    <a:pt x="511" y="27"/>
                  </a:lnTo>
                  <a:lnTo>
                    <a:pt x="500" y="27"/>
                  </a:lnTo>
                  <a:lnTo>
                    <a:pt x="490" y="26"/>
                  </a:lnTo>
                  <a:lnTo>
                    <a:pt x="435" y="17"/>
                  </a:lnTo>
                  <a:lnTo>
                    <a:pt x="351" y="5"/>
                  </a:lnTo>
                  <a:lnTo>
                    <a:pt x="267" y="1"/>
                  </a:lnTo>
                  <a:lnTo>
                    <a:pt x="181" y="0"/>
                  </a:lnTo>
                  <a:close/>
                </a:path>
              </a:pathLst>
            </a:custGeom>
            <a:solidFill>
              <a:srgbClr val="48586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AU"/>
            </a:p>
          </p:txBody>
        </p:sp>
        <p:pic>
          <p:nvPicPr>
            <p:cNvPr id="33" name="Picture 32">
              <a:extLst>
                <a:ext uri="{FF2B5EF4-FFF2-40B4-BE49-F238E27FC236}">
                  <a16:creationId xmlns:a16="http://schemas.microsoft.com/office/drawing/2014/main" id="{A5C8B0B3-1C8C-471C-B53A-D333390462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7" y="4013"/>
              <a:ext cx="1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AutoShape 36">
              <a:extLst>
                <a:ext uri="{FF2B5EF4-FFF2-40B4-BE49-F238E27FC236}">
                  <a16:creationId xmlns:a16="http://schemas.microsoft.com/office/drawing/2014/main" id="{BFF46BB1-F515-40A2-9375-DEFE6B7E8F97}"/>
                </a:ext>
              </a:extLst>
            </p:cNvPr>
            <p:cNvSpPr>
              <a:spLocks/>
            </p:cNvSpPr>
            <p:nvPr/>
          </p:nvSpPr>
          <p:spPr bwMode="auto">
            <a:xfrm>
              <a:off x="2765" y="697"/>
              <a:ext cx="595" cy="605"/>
            </a:xfrm>
            <a:custGeom>
              <a:avLst/>
              <a:gdLst>
                <a:gd name="T0" fmla="+- 0 3058 2766"/>
                <a:gd name="T1" fmla="*/ T0 w 595"/>
                <a:gd name="T2" fmla="+- 0 697 697"/>
                <a:gd name="T3" fmla="*/ 697 h 605"/>
                <a:gd name="T4" fmla="+- 0 2977 2766"/>
                <a:gd name="T5" fmla="*/ T4 w 595"/>
                <a:gd name="T6" fmla="+- 0 708 697"/>
                <a:gd name="T7" fmla="*/ 708 h 605"/>
                <a:gd name="T8" fmla="+- 0 2905 2766"/>
                <a:gd name="T9" fmla="*/ T8 w 595"/>
                <a:gd name="T10" fmla="+- 0 739 697"/>
                <a:gd name="T11" fmla="*/ 739 h 605"/>
                <a:gd name="T12" fmla="+- 0 2843 2766"/>
                <a:gd name="T13" fmla="*/ T12 w 595"/>
                <a:gd name="T14" fmla="+- 0 787 697"/>
                <a:gd name="T15" fmla="*/ 787 h 605"/>
                <a:gd name="T16" fmla="+- 0 2796 2766"/>
                <a:gd name="T17" fmla="*/ T16 w 595"/>
                <a:gd name="T18" fmla="+- 0 849 697"/>
                <a:gd name="T19" fmla="*/ 849 h 605"/>
                <a:gd name="T20" fmla="+- 0 2766 2766"/>
                <a:gd name="T21" fmla="*/ T20 w 595"/>
                <a:gd name="T22" fmla="+- 0 922 697"/>
                <a:gd name="T23" fmla="*/ 922 h 605"/>
                <a:gd name="T24" fmla="+- 0 2841 2766"/>
                <a:gd name="T25" fmla="*/ T24 w 595"/>
                <a:gd name="T26" fmla="+- 0 997 697"/>
                <a:gd name="T27" fmla="*/ 997 h 605"/>
                <a:gd name="T28" fmla="+- 0 2851 2766"/>
                <a:gd name="T29" fmla="*/ T28 w 595"/>
                <a:gd name="T30" fmla="+- 0 1012 697"/>
                <a:gd name="T31" fmla="*/ 1012 h 605"/>
                <a:gd name="T32" fmla="+- 0 2854 2766"/>
                <a:gd name="T33" fmla="*/ T32 w 595"/>
                <a:gd name="T34" fmla="+- 0 1029 697"/>
                <a:gd name="T35" fmla="*/ 1029 h 605"/>
                <a:gd name="T36" fmla="+- 0 2851 2766"/>
                <a:gd name="T37" fmla="*/ T36 w 595"/>
                <a:gd name="T38" fmla="+- 0 1045 697"/>
                <a:gd name="T39" fmla="*/ 1045 h 605"/>
                <a:gd name="T40" fmla="+- 0 2841 2766"/>
                <a:gd name="T41" fmla="*/ T40 w 595"/>
                <a:gd name="T42" fmla="+- 0 1060 697"/>
                <a:gd name="T43" fmla="*/ 1060 h 605"/>
                <a:gd name="T44" fmla="+- 0 2781 2766"/>
                <a:gd name="T45" fmla="*/ T44 w 595"/>
                <a:gd name="T46" fmla="+- 0 1120 697"/>
                <a:gd name="T47" fmla="*/ 1120 h 605"/>
                <a:gd name="T48" fmla="+- 0 2816 2766"/>
                <a:gd name="T49" fmla="*/ T48 w 595"/>
                <a:gd name="T50" fmla="+- 0 1180 697"/>
                <a:gd name="T51" fmla="*/ 1180 h 605"/>
                <a:gd name="T52" fmla="+- 0 2863 2766"/>
                <a:gd name="T53" fmla="*/ T52 w 595"/>
                <a:gd name="T54" fmla="+- 0 1230 697"/>
                <a:gd name="T55" fmla="*/ 1230 h 605"/>
                <a:gd name="T56" fmla="+- 0 2920 2766"/>
                <a:gd name="T57" fmla="*/ T56 w 595"/>
                <a:gd name="T58" fmla="+- 0 1268 697"/>
                <a:gd name="T59" fmla="*/ 1268 h 605"/>
                <a:gd name="T60" fmla="+- 0 2986 2766"/>
                <a:gd name="T61" fmla="*/ T60 w 595"/>
                <a:gd name="T62" fmla="+- 0 1293 697"/>
                <a:gd name="T63" fmla="*/ 1293 h 605"/>
                <a:gd name="T64" fmla="+- 0 3058 2766"/>
                <a:gd name="T65" fmla="*/ T64 w 595"/>
                <a:gd name="T66" fmla="+- 0 1302 697"/>
                <a:gd name="T67" fmla="*/ 1302 h 605"/>
                <a:gd name="T68" fmla="+- 0 3127 2766"/>
                <a:gd name="T69" fmla="*/ T68 w 595"/>
                <a:gd name="T70" fmla="+- 0 1294 697"/>
                <a:gd name="T71" fmla="*/ 1294 h 605"/>
                <a:gd name="T72" fmla="+- 0 3191 2766"/>
                <a:gd name="T73" fmla="*/ T72 w 595"/>
                <a:gd name="T74" fmla="+- 0 1271 697"/>
                <a:gd name="T75" fmla="*/ 1271 h 605"/>
                <a:gd name="T76" fmla="+- 0 3247 2766"/>
                <a:gd name="T77" fmla="*/ T76 w 595"/>
                <a:gd name="T78" fmla="+- 0 1235 697"/>
                <a:gd name="T79" fmla="*/ 1235 h 605"/>
                <a:gd name="T80" fmla="+- 0 3280 2766"/>
                <a:gd name="T81" fmla="*/ T80 w 595"/>
                <a:gd name="T82" fmla="+- 0 1202 697"/>
                <a:gd name="T83" fmla="*/ 1202 h 605"/>
                <a:gd name="T84" fmla="+- 0 2999 2766"/>
                <a:gd name="T85" fmla="*/ T84 w 595"/>
                <a:gd name="T86" fmla="+- 0 1202 697"/>
                <a:gd name="T87" fmla="*/ 1202 h 605"/>
                <a:gd name="T88" fmla="+- 0 2999 2766"/>
                <a:gd name="T89" fmla="*/ T88 w 595"/>
                <a:gd name="T90" fmla="+- 0 956 697"/>
                <a:gd name="T91" fmla="*/ 956 h 605"/>
                <a:gd name="T92" fmla="+- 0 3355 2766"/>
                <a:gd name="T93" fmla="*/ T92 w 595"/>
                <a:gd name="T94" fmla="+- 0 956 697"/>
                <a:gd name="T95" fmla="*/ 956 h 605"/>
                <a:gd name="T96" fmla="+- 0 3352 2766"/>
                <a:gd name="T97" fmla="*/ T96 w 595"/>
                <a:gd name="T98" fmla="+- 0 930 697"/>
                <a:gd name="T99" fmla="*/ 930 h 605"/>
                <a:gd name="T100" fmla="+- 0 3347 2766"/>
                <a:gd name="T101" fmla="*/ T100 w 595"/>
                <a:gd name="T102" fmla="+- 0 915 697"/>
                <a:gd name="T103" fmla="*/ 915 h 605"/>
                <a:gd name="T104" fmla="+- 0 3058 2766"/>
                <a:gd name="T105" fmla="*/ T104 w 595"/>
                <a:gd name="T106" fmla="+- 0 915 697"/>
                <a:gd name="T107" fmla="*/ 915 h 605"/>
                <a:gd name="T108" fmla="+- 0 3035 2766"/>
                <a:gd name="T109" fmla="*/ T108 w 595"/>
                <a:gd name="T110" fmla="+- 0 911 697"/>
                <a:gd name="T111" fmla="*/ 911 h 605"/>
                <a:gd name="T112" fmla="+- 0 3016 2766"/>
                <a:gd name="T113" fmla="*/ T112 w 595"/>
                <a:gd name="T114" fmla="+- 0 898 697"/>
                <a:gd name="T115" fmla="*/ 898 h 605"/>
                <a:gd name="T116" fmla="+- 0 3003 2766"/>
                <a:gd name="T117" fmla="*/ T116 w 595"/>
                <a:gd name="T118" fmla="+- 0 879 697"/>
                <a:gd name="T119" fmla="*/ 879 h 605"/>
                <a:gd name="T120" fmla="+- 0 2999 2766"/>
                <a:gd name="T121" fmla="*/ T120 w 595"/>
                <a:gd name="T122" fmla="+- 0 856 697"/>
                <a:gd name="T123" fmla="*/ 856 h 605"/>
                <a:gd name="T124" fmla="+- 0 3003 2766"/>
                <a:gd name="T125" fmla="*/ T124 w 595"/>
                <a:gd name="T126" fmla="+- 0 833 697"/>
                <a:gd name="T127" fmla="*/ 833 h 605"/>
                <a:gd name="T128" fmla="+- 0 3016 2766"/>
                <a:gd name="T129" fmla="*/ T128 w 595"/>
                <a:gd name="T130" fmla="+- 0 814 697"/>
                <a:gd name="T131" fmla="*/ 814 h 605"/>
                <a:gd name="T132" fmla="+- 0 3035 2766"/>
                <a:gd name="T133" fmla="*/ T132 w 595"/>
                <a:gd name="T134" fmla="+- 0 801 697"/>
                <a:gd name="T135" fmla="*/ 801 h 605"/>
                <a:gd name="T136" fmla="+- 0 3058 2766"/>
                <a:gd name="T137" fmla="*/ T136 w 595"/>
                <a:gd name="T138" fmla="+- 0 797 697"/>
                <a:gd name="T139" fmla="*/ 797 h 605"/>
                <a:gd name="T140" fmla="+- 0 3280 2766"/>
                <a:gd name="T141" fmla="*/ T140 w 595"/>
                <a:gd name="T142" fmla="+- 0 797 697"/>
                <a:gd name="T143" fmla="*/ 797 h 605"/>
                <a:gd name="T144" fmla="+- 0 3247 2766"/>
                <a:gd name="T145" fmla="*/ T144 w 595"/>
                <a:gd name="T146" fmla="+- 0 764 697"/>
                <a:gd name="T147" fmla="*/ 764 h 605"/>
                <a:gd name="T148" fmla="+- 0 3191 2766"/>
                <a:gd name="T149" fmla="*/ T148 w 595"/>
                <a:gd name="T150" fmla="+- 0 728 697"/>
                <a:gd name="T151" fmla="*/ 728 h 605"/>
                <a:gd name="T152" fmla="+- 0 3127 2766"/>
                <a:gd name="T153" fmla="*/ T152 w 595"/>
                <a:gd name="T154" fmla="+- 0 705 697"/>
                <a:gd name="T155" fmla="*/ 705 h 605"/>
                <a:gd name="T156" fmla="+- 0 3058 2766"/>
                <a:gd name="T157" fmla="*/ T156 w 595"/>
                <a:gd name="T158" fmla="+- 0 697 697"/>
                <a:gd name="T159" fmla="*/ 697 h 605"/>
                <a:gd name="T160" fmla="+- 0 3355 2766"/>
                <a:gd name="T161" fmla="*/ T160 w 595"/>
                <a:gd name="T162" fmla="+- 0 956 697"/>
                <a:gd name="T163" fmla="*/ 956 h 605"/>
                <a:gd name="T164" fmla="+- 0 3117 2766"/>
                <a:gd name="T165" fmla="*/ T164 w 595"/>
                <a:gd name="T166" fmla="+- 0 956 697"/>
                <a:gd name="T167" fmla="*/ 956 h 605"/>
                <a:gd name="T168" fmla="+- 0 3117 2766"/>
                <a:gd name="T169" fmla="*/ T168 w 595"/>
                <a:gd name="T170" fmla="+- 0 1202 697"/>
                <a:gd name="T171" fmla="*/ 1202 h 605"/>
                <a:gd name="T172" fmla="+- 0 3280 2766"/>
                <a:gd name="T173" fmla="*/ T172 w 595"/>
                <a:gd name="T174" fmla="+- 0 1202 697"/>
                <a:gd name="T175" fmla="*/ 1202 h 605"/>
                <a:gd name="T176" fmla="+- 0 3294 2766"/>
                <a:gd name="T177" fmla="*/ T176 w 595"/>
                <a:gd name="T178" fmla="+- 0 1188 697"/>
                <a:gd name="T179" fmla="*/ 1188 h 605"/>
                <a:gd name="T180" fmla="+- 0 3329 2766"/>
                <a:gd name="T181" fmla="*/ T180 w 595"/>
                <a:gd name="T182" fmla="+- 0 1132 697"/>
                <a:gd name="T183" fmla="*/ 1132 h 605"/>
                <a:gd name="T184" fmla="+- 0 3352 2766"/>
                <a:gd name="T185" fmla="*/ T184 w 595"/>
                <a:gd name="T186" fmla="+- 0 1069 697"/>
                <a:gd name="T187" fmla="*/ 1069 h 605"/>
                <a:gd name="T188" fmla="+- 0 3360 2766"/>
                <a:gd name="T189" fmla="*/ T188 w 595"/>
                <a:gd name="T190" fmla="+- 0 999 697"/>
                <a:gd name="T191" fmla="*/ 999 h 605"/>
                <a:gd name="T192" fmla="+- 0 3355 2766"/>
                <a:gd name="T193" fmla="*/ T192 w 595"/>
                <a:gd name="T194" fmla="+- 0 956 697"/>
                <a:gd name="T195" fmla="*/ 956 h 605"/>
                <a:gd name="T196" fmla="+- 0 3280 2766"/>
                <a:gd name="T197" fmla="*/ T196 w 595"/>
                <a:gd name="T198" fmla="+- 0 797 697"/>
                <a:gd name="T199" fmla="*/ 797 h 605"/>
                <a:gd name="T200" fmla="+- 0 3058 2766"/>
                <a:gd name="T201" fmla="*/ T200 w 595"/>
                <a:gd name="T202" fmla="+- 0 797 697"/>
                <a:gd name="T203" fmla="*/ 797 h 605"/>
                <a:gd name="T204" fmla="+- 0 3081 2766"/>
                <a:gd name="T205" fmla="*/ T204 w 595"/>
                <a:gd name="T206" fmla="+- 0 801 697"/>
                <a:gd name="T207" fmla="*/ 801 h 605"/>
                <a:gd name="T208" fmla="+- 0 3100 2766"/>
                <a:gd name="T209" fmla="*/ T208 w 595"/>
                <a:gd name="T210" fmla="+- 0 814 697"/>
                <a:gd name="T211" fmla="*/ 814 h 605"/>
                <a:gd name="T212" fmla="+- 0 3113 2766"/>
                <a:gd name="T213" fmla="*/ T212 w 595"/>
                <a:gd name="T214" fmla="+- 0 833 697"/>
                <a:gd name="T215" fmla="*/ 833 h 605"/>
                <a:gd name="T216" fmla="+- 0 3117 2766"/>
                <a:gd name="T217" fmla="*/ T216 w 595"/>
                <a:gd name="T218" fmla="+- 0 856 697"/>
                <a:gd name="T219" fmla="*/ 856 h 605"/>
                <a:gd name="T220" fmla="+- 0 3113 2766"/>
                <a:gd name="T221" fmla="*/ T220 w 595"/>
                <a:gd name="T222" fmla="+- 0 879 697"/>
                <a:gd name="T223" fmla="*/ 879 h 605"/>
                <a:gd name="T224" fmla="+- 0 3100 2766"/>
                <a:gd name="T225" fmla="*/ T224 w 595"/>
                <a:gd name="T226" fmla="+- 0 898 697"/>
                <a:gd name="T227" fmla="*/ 898 h 605"/>
                <a:gd name="T228" fmla="+- 0 3081 2766"/>
                <a:gd name="T229" fmla="*/ T228 w 595"/>
                <a:gd name="T230" fmla="+- 0 911 697"/>
                <a:gd name="T231" fmla="*/ 911 h 605"/>
                <a:gd name="T232" fmla="+- 0 3058 2766"/>
                <a:gd name="T233" fmla="*/ T232 w 595"/>
                <a:gd name="T234" fmla="+- 0 915 697"/>
                <a:gd name="T235" fmla="*/ 915 h 605"/>
                <a:gd name="T236" fmla="+- 0 3347 2766"/>
                <a:gd name="T237" fmla="*/ T236 w 595"/>
                <a:gd name="T238" fmla="+- 0 915 697"/>
                <a:gd name="T239" fmla="*/ 915 h 605"/>
                <a:gd name="T240" fmla="+- 0 3329 2766"/>
                <a:gd name="T241" fmla="*/ T240 w 595"/>
                <a:gd name="T242" fmla="+- 0 867 697"/>
                <a:gd name="T243" fmla="*/ 867 h 605"/>
                <a:gd name="T244" fmla="+- 0 3294 2766"/>
                <a:gd name="T245" fmla="*/ T244 w 595"/>
                <a:gd name="T246" fmla="+- 0 810 697"/>
                <a:gd name="T247" fmla="*/ 810 h 605"/>
                <a:gd name="T248" fmla="+- 0 3280 2766"/>
                <a:gd name="T249" fmla="*/ T248 w 595"/>
                <a:gd name="T250" fmla="+- 0 797 697"/>
                <a:gd name="T251" fmla="*/ 797 h 60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 ang="0">
                  <a:pos x="T249" y="T251"/>
                </a:cxn>
              </a:cxnLst>
              <a:rect l="0" t="0" r="r" b="b"/>
              <a:pathLst>
                <a:path w="595" h="605">
                  <a:moveTo>
                    <a:pt x="292" y="0"/>
                  </a:moveTo>
                  <a:lnTo>
                    <a:pt x="211" y="11"/>
                  </a:lnTo>
                  <a:lnTo>
                    <a:pt x="139" y="42"/>
                  </a:lnTo>
                  <a:lnTo>
                    <a:pt x="77" y="90"/>
                  </a:lnTo>
                  <a:lnTo>
                    <a:pt x="30" y="152"/>
                  </a:lnTo>
                  <a:lnTo>
                    <a:pt x="0" y="225"/>
                  </a:lnTo>
                  <a:lnTo>
                    <a:pt x="75" y="300"/>
                  </a:lnTo>
                  <a:lnTo>
                    <a:pt x="85" y="315"/>
                  </a:lnTo>
                  <a:lnTo>
                    <a:pt x="88" y="332"/>
                  </a:lnTo>
                  <a:lnTo>
                    <a:pt x="85" y="348"/>
                  </a:lnTo>
                  <a:lnTo>
                    <a:pt x="75" y="363"/>
                  </a:lnTo>
                  <a:lnTo>
                    <a:pt x="15" y="423"/>
                  </a:lnTo>
                  <a:lnTo>
                    <a:pt x="50" y="483"/>
                  </a:lnTo>
                  <a:lnTo>
                    <a:pt x="97" y="533"/>
                  </a:lnTo>
                  <a:lnTo>
                    <a:pt x="154" y="571"/>
                  </a:lnTo>
                  <a:lnTo>
                    <a:pt x="220" y="596"/>
                  </a:lnTo>
                  <a:lnTo>
                    <a:pt x="292" y="605"/>
                  </a:lnTo>
                  <a:lnTo>
                    <a:pt x="361" y="597"/>
                  </a:lnTo>
                  <a:lnTo>
                    <a:pt x="425" y="574"/>
                  </a:lnTo>
                  <a:lnTo>
                    <a:pt x="481" y="538"/>
                  </a:lnTo>
                  <a:lnTo>
                    <a:pt x="514" y="505"/>
                  </a:lnTo>
                  <a:lnTo>
                    <a:pt x="233" y="505"/>
                  </a:lnTo>
                  <a:lnTo>
                    <a:pt x="233" y="259"/>
                  </a:lnTo>
                  <a:lnTo>
                    <a:pt x="589" y="259"/>
                  </a:lnTo>
                  <a:lnTo>
                    <a:pt x="586" y="233"/>
                  </a:lnTo>
                  <a:lnTo>
                    <a:pt x="581" y="218"/>
                  </a:lnTo>
                  <a:lnTo>
                    <a:pt x="292" y="218"/>
                  </a:lnTo>
                  <a:lnTo>
                    <a:pt x="269" y="214"/>
                  </a:lnTo>
                  <a:lnTo>
                    <a:pt x="250" y="201"/>
                  </a:lnTo>
                  <a:lnTo>
                    <a:pt x="237" y="182"/>
                  </a:lnTo>
                  <a:lnTo>
                    <a:pt x="233" y="159"/>
                  </a:lnTo>
                  <a:lnTo>
                    <a:pt x="237" y="136"/>
                  </a:lnTo>
                  <a:lnTo>
                    <a:pt x="250" y="117"/>
                  </a:lnTo>
                  <a:lnTo>
                    <a:pt x="269" y="104"/>
                  </a:lnTo>
                  <a:lnTo>
                    <a:pt x="292" y="100"/>
                  </a:lnTo>
                  <a:lnTo>
                    <a:pt x="514" y="100"/>
                  </a:lnTo>
                  <a:lnTo>
                    <a:pt x="481" y="67"/>
                  </a:lnTo>
                  <a:lnTo>
                    <a:pt x="425" y="31"/>
                  </a:lnTo>
                  <a:lnTo>
                    <a:pt x="361" y="8"/>
                  </a:lnTo>
                  <a:lnTo>
                    <a:pt x="292" y="0"/>
                  </a:lnTo>
                  <a:close/>
                  <a:moveTo>
                    <a:pt x="589" y="259"/>
                  </a:moveTo>
                  <a:lnTo>
                    <a:pt x="351" y="259"/>
                  </a:lnTo>
                  <a:lnTo>
                    <a:pt x="351" y="505"/>
                  </a:lnTo>
                  <a:lnTo>
                    <a:pt x="514" y="505"/>
                  </a:lnTo>
                  <a:lnTo>
                    <a:pt x="528" y="491"/>
                  </a:lnTo>
                  <a:lnTo>
                    <a:pt x="563" y="435"/>
                  </a:lnTo>
                  <a:lnTo>
                    <a:pt x="586" y="372"/>
                  </a:lnTo>
                  <a:lnTo>
                    <a:pt x="594" y="302"/>
                  </a:lnTo>
                  <a:lnTo>
                    <a:pt x="589" y="259"/>
                  </a:lnTo>
                  <a:close/>
                  <a:moveTo>
                    <a:pt x="514" y="100"/>
                  </a:moveTo>
                  <a:lnTo>
                    <a:pt x="292" y="100"/>
                  </a:lnTo>
                  <a:lnTo>
                    <a:pt x="315" y="104"/>
                  </a:lnTo>
                  <a:lnTo>
                    <a:pt x="334" y="117"/>
                  </a:lnTo>
                  <a:lnTo>
                    <a:pt x="347" y="136"/>
                  </a:lnTo>
                  <a:lnTo>
                    <a:pt x="351" y="159"/>
                  </a:lnTo>
                  <a:lnTo>
                    <a:pt x="347" y="182"/>
                  </a:lnTo>
                  <a:lnTo>
                    <a:pt x="334" y="201"/>
                  </a:lnTo>
                  <a:lnTo>
                    <a:pt x="315" y="214"/>
                  </a:lnTo>
                  <a:lnTo>
                    <a:pt x="292" y="218"/>
                  </a:lnTo>
                  <a:lnTo>
                    <a:pt x="581" y="218"/>
                  </a:lnTo>
                  <a:lnTo>
                    <a:pt x="563" y="170"/>
                  </a:lnTo>
                  <a:lnTo>
                    <a:pt x="528" y="113"/>
                  </a:lnTo>
                  <a:lnTo>
                    <a:pt x="514" y="100"/>
                  </a:lnTo>
                  <a:close/>
                </a:path>
              </a:pathLst>
            </a:custGeom>
            <a:solidFill>
              <a:srgbClr val="48586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AU"/>
            </a:p>
          </p:txBody>
        </p:sp>
        <p:sp>
          <p:nvSpPr>
            <p:cNvPr id="35" name="AutoShape 37">
              <a:extLst>
                <a:ext uri="{FF2B5EF4-FFF2-40B4-BE49-F238E27FC236}">
                  <a16:creationId xmlns:a16="http://schemas.microsoft.com/office/drawing/2014/main" id="{22C7BF2D-9E0E-4C70-8963-5ADE51822D83}"/>
                </a:ext>
              </a:extLst>
            </p:cNvPr>
            <p:cNvSpPr>
              <a:spLocks/>
            </p:cNvSpPr>
            <p:nvPr/>
          </p:nvSpPr>
          <p:spPr bwMode="auto">
            <a:xfrm>
              <a:off x="2362" y="826"/>
              <a:ext cx="419" cy="404"/>
            </a:xfrm>
            <a:custGeom>
              <a:avLst/>
              <a:gdLst>
                <a:gd name="T0" fmla="+- 0 2765 2362"/>
                <a:gd name="T1" fmla="*/ T0 w 419"/>
                <a:gd name="T2" fmla="+- 0 1073 826"/>
                <a:gd name="T3" fmla="*/ 1073 h 404"/>
                <a:gd name="T4" fmla="+- 0 2704 2362"/>
                <a:gd name="T5" fmla="*/ T4 w 419"/>
                <a:gd name="T6" fmla="+- 0 1073 826"/>
                <a:gd name="T7" fmla="*/ 1073 h 404"/>
                <a:gd name="T8" fmla="+- 0 2622 2362"/>
                <a:gd name="T9" fmla="*/ T8 w 419"/>
                <a:gd name="T10" fmla="+- 0 1154 826"/>
                <a:gd name="T11" fmla="*/ 1154 h 404"/>
                <a:gd name="T12" fmla="+- 0 2613 2362"/>
                <a:gd name="T13" fmla="*/ T12 w 419"/>
                <a:gd name="T14" fmla="+- 0 1169 826"/>
                <a:gd name="T15" fmla="*/ 1169 h 404"/>
                <a:gd name="T16" fmla="+- 0 2609 2362"/>
                <a:gd name="T17" fmla="*/ T16 w 419"/>
                <a:gd name="T18" fmla="+- 0 1186 826"/>
                <a:gd name="T19" fmla="*/ 1186 h 404"/>
                <a:gd name="T20" fmla="+- 0 2613 2362"/>
                <a:gd name="T21" fmla="*/ T20 w 419"/>
                <a:gd name="T22" fmla="+- 0 1202 826"/>
                <a:gd name="T23" fmla="*/ 1202 h 404"/>
                <a:gd name="T24" fmla="+- 0 2622 2362"/>
                <a:gd name="T25" fmla="*/ T24 w 419"/>
                <a:gd name="T26" fmla="+- 0 1217 826"/>
                <a:gd name="T27" fmla="*/ 1217 h 404"/>
                <a:gd name="T28" fmla="+- 0 2637 2362"/>
                <a:gd name="T29" fmla="*/ T28 w 419"/>
                <a:gd name="T30" fmla="+- 0 1226 826"/>
                <a:gd name="T31" fmla="*/ 1226 h 404"/>
                <a:gd name="T32" fmla="+- 0 2653 2362"/>
                <a:gd name="T33" fmla="*/ T32 w 419"/>
                <a:gd name="T34" fmla="+- 0 1230 826"/>
                <a:gd name="T35" fmla="*/ 1230 h 404"/>
                <a:gd name="T36" fmla="+- 0 2670 2362"/>
                <a:gd name="T37" fmla="*/ T36 w 419"/>
                <a:gd name="T38" fmla="+- 0 1226 826"/>
                <a:gd name="T39" fmla="*/ 1226 h 404"/>
                <a:gd name="T40" fmla="+- 0 2685 2362"/>
                <a:gd name="T41" fmla="*/ T40 w 419"/>
                <a:gd name="T42" fmla="+- 0 1217 826"/>
                <a:gd name="T43" fmla="*/ 1217 h 404"/>
                <a:gd name="T44" fmla="+- 0 2781 2362"/>
                <a:gd name="T45" fmla="*/ T44 w 419"/>
                <a:gd name="T46" fmla="+- 0 1120 826"/>
                <a:gd name="T47" fmla="*/ 1120 h 404"/>
                <a:gd name="T48" fmla="+- 0 2770 2362"/>
                <a:gd name="T49" fmla="*/ T48 w 419"/>
                <a:gd name="T50" fmla="+- 0 1092 826"/>
                <a:gd name="T51" fmla="*/ 1092 h 404"/>
                <a:gd name="T52" fmla="+- 0 2765 2362"/>
                <a:gd name="T53" fmla="*/ T52 w 419"/>
                <a:gd name="T54" fmla="+- 0 1073 826"/>
                <a:gd name="T55" fmla="*/ 1073 h 404"/>
                <a:gd name="T56" fmla="+- 0 2652 2362"/>
                <a:gd name="T57" fmla="*/ T56 w 419"/>
                <a:gd name="T58" fmla="+- 0 826 826"/>
                <a:gd name="T59" fmla="*/ 826 h 404"/>
                <a:gd name="T60" fmla="+- 0 2635 2362"/>
                <a:gd name="T61" fmla="*/ T60 w 419"/>
                <a:gd name="T62" fmla="+- 0 830 826"/>
                <a:gd name="T63" fmla="*/ 830 h 404"/>
                <a:gd name="T64" fmla="+- 0 2621 2362"/>
                <a:gd name="T65" fmla="*/ T64 w 419"/>
                <a:gd name="T66" fmla="+- 0 839 826"/>
                <a:gd name="T67" fmla="*/ 839 h 404"/>
                <a:gd name="T68" fmla="+- 0 2611 2362"/>
                <a:gd name="T69" fmla="*/ T68 w 419"/>
                <a:gd name="T70" fmla="+- 0 854 826"/>
                <a:gd name="T71" fmla="*/ 854 h 404"/>
                <a:gd name="T72" fmla="+- 0 2608 2362"/>
                <a:gd name="T73" fmla="*/ T72 w 419"/>
                <a:gd name="T74" fmla="+- 0 870 826"/>
                <a:gd name="T75" fmla="*/ 870 h 404"/>
                <a:gd name="T76" fmla="+- 0 2611 2362"/>
                <a:gd name="T77" fmla="*/ T76 w 419"/>
                <a:gd name="T78" fmla="+- 0 887 826"/>
                <a:gd name="T79" fmla="*/ 887 h 404"/>
                <a:gd name="T80" fmla="+- 0 2621 2362"/>
                <a:gd name="T81" fmla="*/ T80 w 419"/>
                <a:gd name="T82" fmla="+- 0 902 826"/>
                <a:gd name="T83" fmla="*/ 902 h 404"/>
                <a:gd name="T84" fmla="+- 0 2704 2362"/>
                <a:gd name="T85" fmla="*/ T84 w 419"/>
                <a:gd name="T86" fmla="+- 0 985 826"/>
                <a:gd name="T87" fmla="*/ 985 h 404"/>
                <a:gd name="T88" fmla="+- 0 2455 2362"/>
                <a:gd name="T89" fmla="*/ T88 w 419"/>
                <a:gd name="T90" fmla="+- 0 985 826"/>
                <a:gd name="T91" fmla="*/ 985 h 404"/>
                <a:gd name="T92" fmla="+- 0 2406 2362"/>
                <a:gd name="T93" fmla="*/ T92 w 419"/>
                <a:gd name="T94" fmla="+- 0 985 826"/>
                <a:gd name="T95" fmla="*/ 985 h 404"/>
                <a:gd name="T96" fmla="+- 0 2389 2362"/>
                <a:gd name="T97" fmla="*/ T96 w 419"/>
                <a:gd name="T98" fmla="+- 0 988 826"/>
                <a:gd name="T99" fmla="*/ 988 h 404"/>
                <a:gd name="T100" fmla="+- 0 2375 2362"/>
                <a:gd name="T101" fmla="*/ T100 w 419"/>
                <a:gd name="T102" fmla="+- 0 998 826"/>
                <a:gd name="T103" fmla="*/ 998 h 404"/>
                <a:gd name="T104" fmla="+- 0 2366 2362"/>
                <a:gd name="T105" fmla="*/ T104 w 419"/>
                <a:gd name="T106" fmla="+- 0 1012 826"/>
                <a:gd name="T107" fmla="*/ 1012 h 404"/>
                <a:gd name="T108" fmla="+- 0 2362 2362"/>
                <a:gd name="T109" fmla="*/ T108 w 419"/>
                <a:gd name="T110" fmla="+- 0 1029 826"/>
                <a:gd name="T111" fmla="*/ 1029 h 404"/>
                <a:gd name="T112" fmla="+- 0 2366 2362"/>
                <a:gd name="T113" fmla="*/ T112 w 419"/>
                <a:gd name="T114" fmla="+- 0 1046 826"/>
                <a:gd name="T115" fmla="*/ 1046 h 404"/>
                <a:gd name="T116" fmla="+- 0 2375 2362"/>
                <a:gd name="T117" fmla="*/ T116 w 419"/>
                <a:gd name="T118" fmla="+- 0 1060 826"/>
                <a:gd name="T119" fmla="*/ 1060 h 404"/>
                <a:gd name="T120" fmla="+- 0 2389 2362"/>
                <a:gd name="T121" fmla="*/ T120 w 419"/>
                <a:gd name="T122" fmla="+- 0 1069 826"/>
                <a:gd name="T123" fmla="*/ 1069 h 404"/>
                <a:gd name="T124" fmla="+- 0 2406 2362"/>
                <a:gd name="T125" fmla="*/ T124 w 419"/>
                <a:gd name="T126" fmla="+- 0 1073 826"/>
                <a:gd name="T127" fmla="*/ 1073 h 404"/>
                <a:gd name="T128" fmla="+- 0 2765 2362"/>
                <a:gd name="T129" fmla="*/ T128 w 419"/>
                <a:gd name="T130" fmla="+- 0 1073 826"/>
                <a:gd name="T131" fmla="*/ 1073 h 404"/>
                <a:gd name="T132" fmla="+- 0 2762 2362"/>
                <a:gd name="T133" fmla="*/ T132 w 419"/>
                <a:gd name="T134" fmla="+- 0 1062 826"/>
                <a:gd name="T135" fmla="*/ 1062 h 404"/>
                <a:gd name="T136" fmla="+- 0 2758 2362"/>
                <a:gd name="T137" fmla="*/ T136 w 419"/>
                <a:gd name="T138" fmla="+- 0 1031 826"/>
                <a:gd name="T139" fmla="*/ 1031 h 404"/>
                <a:gd name="T140" fmla="+- 0 2756 2362"/>
                <a:gd name="T141" fmla="*/ T140 w 419"/>
                <a:gd name="T142" fmla="+- 0 999 826"/>
                <a:gd name="T143" fmla="*/ 999 h 404"/>
                <a:gd name="T144" fmla="+- 0 2756 2362"/>
                <a:gd name="T145" fmla="*/ T144 w 419"/>
                <a:gd name="T146" fmla="+- 0 985 826"/>
                <a:gd name="T147" fmla="*/ 985 h 404"/>
                <a:gd name="T148" fmla="+- 0 2455 2362"/>
                <a:gd name="T149" fmla="*/ T148 w 419"/>
                <a:gd name="T150" fmla="+- 0 985 826"/>
                <a:gd name="T151" fmla="*/ 985 h 404"/>
                <a:gd name="T152" fmla="+- 0 2756 2362"/>
                <a:gd name="T153" fmla="*/ T152 w 419"/>
                <a:gd name="T154" fmla="+- 0 985 826"/>
                <a:gd name="T155" fmla="*/ 985 h 404"/>
                <a:gd name="T156" fmla="+- 0 2757 2362"/>
                <a:gd name="T157" fmla="*/ T156 w 419"/>
                <a:gd name="T158" fmla="+- 0 980 826"/>
                <a:gd name="T159" fmla="*/ 980 h 404"/>
                <a:gd name="T160" fmla="+- 0 2758 2362"/>
                <a:gd name="T161" fmla="*/ T160 w 419"/>
                <a:gd name="T162" fmla="+- 0 960 826"/>
                <a:gd name="T163" fmla="*/ 960 h 404"/>
                <a:gd name="T164" fmla="+- 0 2762 2362"/>
                <a:gd name="T165" fmla="*/ T164 w 419"/>
                <a:gd name="T166" fmla="+- 0 941 826"/>
                <a:gd name="T167" fmla="*/ 941 h 404"/>
                <a:gd name="T168" fmla="+- 0 2766 2362"/>
                <a:gd name="T169" fmla="*/ T168 w 419"/>
                <a:gd name="T170" fmla="+- 0 922 826"/>
                <a:gd name="T171" fmla="*/ 922 h 404"/>
                <a:gd name="T172" fmla="+- 0 2683 2362"/>
                <a:gd name="T173" fmla="*/ T172 w 419"/>
                <a:gd name="T174" fmla="+- 0 839 826"/>
                <a:gd name="T175" fmla="*/ 839 h 404"/>
                <a:gd name="T176" fmla="+- 0 2669 2362"/>
                <a:gd name="T177" fmla="*/ T176 w 419"/>
                <a:gd name="T178" fmla="+- 0 830 826"/>
                <a:gd name="T179" fmla="*/ 830 h 404"/>
                <a:gd name="T180" fmla="+- 0 2652 2362"/>
                <a:gd name="T181" fmla="*/ T180 w 419"/>
                <a:gd name="T182" fmla="+- 0 826 826"/>
                <a:gd name="T183" fmla="*/ 826 h 40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419" h="404">
                  <a:moveTo>
                    <a:pt x="403" y="247"/>
                  </a:moveTo>
                  <a:lnTo>
                    <a:pt x="342" y="247"/>
                  </a:lnTo>
                  <a:lnTo>
                    <a:pt x="260" y="328"/>
                  </a:lnTo>
                  <a:lnTo>
                    <a:pt x="251" y="343"/>
                  </a:lnTo>
                  <a:lnTo>
                    <a:pt x="247" y="360"/>
                  </a:lnTo>
                  <a:lnTo>
                    <a:pt x="251" y="376"/>
                  </a:lnTo>
                  <a:lnTo>
                    <a:pt x="260" y="391"/>
                  </a:lnTo>
                  <a:lnTo>
                    <a:pt x="275" y="400"/>
                  </a:lnTo>
                  <a:lnTo>
                    <a:pt x="291" y="404"/>
                  </a:lnTo>
                  <a:lnTo>
                    <a:pt x="308" y="400"/>
                  </a:lnTo>
                  <a:lnTo>
                    <a:pt x="323" y="391"/>
                  </a:lnTo>
                  <a:lnTo>
                    <a:pt x="419" y="294"/>
                  </a:lnTo>
                  <a:lnTo>
                    <a:pt x="408" y="266"/>
                  </a:lnTo>
                  <a:lnTo>
                    <a:pt x="403" y="247"/>
                  </a:lnTo>
                  <a:close/>
                  <a:moveTo>
                    <a:pt x="290" y="0"/>
                  </a:moveTo>
                  <a:lnTo>
                    <a:pt x="273" y="4"/>
                  </a:lnTo>
                  <a:lnTo>
                    <a:pt x="259" y="13"/>
                  </a:lnTo>
                  <a:lnTo>
                    <a:pt x="249" y="28"/>
                  </a:lnTo>
                  <a:lnTo>
                    <a:pt x="246" y="44"/>
                  </a:lnTo>
                  <a:lnTo>
                    <a:pt x="249" y="61"/>
                  </a:lnTo>
                  <a:lnTo>
                    <a:pt x="259" y="76"/>
                  </a:lnTo>
                  <a:lnTo>
                    <a:pt x="342" y="159"/>
                  </a:lnTo>
                  <a:lnTo>
                    <a:pt x="93" y="159"/>
                  </a:lnTo>
                  <a:lnTo>
                    <a:pt x="44" y="159"/>
                  </a:lnTo>
                  <a:lnTo>
                    <a:pt x="27" y="162"/>
                  </a:lnTo>
                  <a:lnTo>
                    <a:pt x="13" y="172"/>
                  </a:lnTo>
                  <a:lnTo>
                    <a:pt x="4" y="186"/>
                  </a:lnTo>
                  <a:lnTo>
                    <a:pt x="0" y="203"/>
                  </a:lnTo>
                  <a:lnTo>
                    <a:pt x="4" y="220"/>
                  </a:lnTo>
                  <a:lnTo>
                    <a:pt x="13" y="234"/>
                  </a:lnTo>
                  <a:lnTo>
                    <a:pt x="27" y="243"/>
                  </a:lnTo>
                  <a:lnTo>
                    <a:pt x="44" y="247"/>
                  </a:lnTo>
                  <a:lnTo>
                    <a:pt x="403" y="247"/>
                  </a:lnTo>
                  <a:lnTo>
                    <a:pt x="400" y="236"/>
                  </a:lnTo>
                  <a:lnTo>
                    <a:pt x="396" y="205"/>
                  </a:lnTo>
                  <a:lnTo>
                    <a:pt x="394" y="173"/>
                  </a:lnTo>
                  <a:lnTo>
                    <a:pt x="394" y="159"/>
                  </a:lnTo>
                  <a:lnTo>
                    <a:pt x="93" y="159"/>
                  </a:lnTo>
                  <a:lnTo>
                    <a:pt x="394" y="159"/>
                  </a:lnTo>
                  <a:lnTo>
                    <a:pt x="395" y="154"/>
                  </a:lnTo>
                  <a:lnTo>
                    <a:pt x="396" y="134"/>
                  </a:lnTo>
                  <a:lnTo>
                    <a:pt x="400" y="115"/>
                  </a:lnTo>
                  <a:lnTo>
                    <a:pt x="404" y="96"/>
                  </a:lnTo>
                  <a:lnTo>
                    <a:pt x="321" y="13"/>
                  </a:lnTo>
                  <a:lnTo>
                    <a:pt x="307" y="4"/>
                  </a:lnTo>
                  <a:lnTo>
                    <a:pt x="290" y="0"/>
                  </a:lnTo>
                  <a:close/>
                </a:path>
              </a:pathLst>
            </a:custGeom>
            <a:solidFill>
              <a:srgbClr val="48586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AU"/>
            </a:p>
          </p:txBody>
        </p:sp>
        <p:sp>
          <p:nvSpPr>
            <p:cNvPr id="36" name="AutoShape 38">
              <a:extLst>
                <a:ext uri="{FF2B5EF4-FFF2-40B4-BE49-F238E27FC236}">
                  <a16:creationId xmlns:a16="http://schemas.microsoft.com/office/drawing/2014/main" id="{ED9FC195-CB21-4687-A718-B54A036A7E40}"/>
                </a:ext>
              </a:extLst>
            </p:cNvPr>
            <p:cNvSpPr>
              <a:spLocks/>
            </p:cNvSpPr>
            <p:nvPr/>
          </p:nvSpPr>
          <p:spPr bwMode="auto">
            <a:xfrm>
              <a:off x="5880" y="507"/>
              <a:ext cx="525" cy="467"/>
            </a:xfrm>
            <a:custGeom>
              <a:avLst/>
              <a:gdLst>
                <a:gd name="T0" fmla="+- 0 6165 5880"/>
                <a:gd name="T1" fmla="*/ T0 w 525"/>
                <a:gd name="T2" fmla="+- 0 507 507"/>
                <a:gd name="T3" fmla="*/ 507 h 467"/>
                <a:gd name="T4" fmla="+- 0 6090 5880"/>
                <a:gd name="T5" fmla="*/ T4 w 525"/>
                <a:gd name="T6" fmla="+- 0 518 507"/>
                <a:gd name="T7" fmla="*/ 518 h 467"/>
                <a:gd name="T8" fmla="+- 0 6024 5880"/>
                <a:gd name="T9" fmla="*/ T8 w 525"/>
                <a:gd name="T10" fmla="+- 0 550 507"/>
                <a:gd name="T11" fmla="*/ 550 h 467"/>
                <a:gd name="T12" fmla="+- 0 5973 5880"/>
                <a:gd name="T13" fmla="*/ T12 w 525"/>
                <a:gd name="T14" fmla="+- 0 597 507"/>
                <a:gd name="T15" fmla="*/ 597 h 467"/>
                <a:gd name="T16" fmla="+- 0 5939 5880"/>
                <a:gd name="T17" fmla="*/ T16 w 525"/>
                <a:gd name="T18" fmla="+- 0 657 507"/>
                <a:gd name="T19" fmla="*/ 657 h 467"/>
                <a:gd name="T20" fmla="+- 0 5927 5880"/>
                <a:gd name="T21" fmla="*/ T20 w 525"/>
                <a:gd name="T22" fmla="+- 0 727 507"/>
                <a:gd name="T23" fmla="*/ 727 h 467"/>
                <a:gd name="T24" fmla="+- 0 5930 5880"/>
                <a:gd name="T25" fmla="*/ T24 w 525"/>
                <a:gd name="T26" fmla="+- 0 764 507"/>
                <a:gd name="T27" fmla="*/ 764 h 467"/>
                <a:gd name="T28" fmla="+- 0 5940 5880"/>
                <a:gd name="T29" fmla="*/ T28 w 525"/>
                <a:gd name="T30" fmla="+- 0 799 507"/>
                <a:gd name="T31" fmla="*/ 799 h 467"/>
                <a:gd name="T32" fmla="+- 0 5956 5880"/>
                <a:gd name="T33" fmla="*/ T32 w 525"/>
                <a:gd name="T34" fmla="+- 0 832 507"/>
                <a:gd name="T35" fmla="*/ 832 h 467"/>
                <a:gd name="T36" fmla="+- 0 5978 5880"/>
                <a:gd name="T37" fmla="*/ T36 w 525"/>
                <a:gd name="T38" fmla="+- 0 862 507"/>
                <a:gd name="T39" fmla="*/ 862 h 467"/>
                <a:gd name="T40" fmla="+- 0 5880 5880"/>
                <a:gd name="T41" fmla="*/ T40 w 525"/>
                <a:gd name="T42" fmla="+- 0 974 507"/>
                <a:gd name="T43" fmla="*/ 974 h 467"/>
                <a:gd name="T44" fmla="+- 0 6059 5880"/>
                <a:gd name="T45" fmla="*/ T44 w 525"/>
                <a:gd name="T46" fmla="+- 0 923 507"/>
                <a:gd name="T47" fmla="*/ 923 h 467"/>
                <a:gd name="T48" fmla="+- 0 6266 5880"/>
                <a:gd name="T49" fmla="*/ T48 w 525"/>
                <a:gd name="T50" fmla="+- 0 923 507"/>
                <a:gd name="T51" fmla="*/ 923 h 467"/>
                <a:gd name="T52" fmla="+- 0 6306 5880"/>
                <a:gd name="T53" fmla="*/ T52 w 525"/>
                <a:gd name="T54" fmla="+- 0 904 507"/>
                <a:gd name="T55" fmla="*/ 904 h 467"/>
                <a:gd name="T56" fmla="+- 0 6354 5880"/>
                <a:gd name="T57" fmla="*/ T56 w 525"/>
                <a:gd name="T58" fmla="+- 0 859 507"/>
                <a:gd name="T59" fmla="*/ 859 h 467"/>
                <a:gd name="T60" fmla="+- 0 6124 5880"/>
                <a:gd name="T61" fmla="*/ T60 w 525"/>
                <a:gd name="T62" fmla="+- 0 859 507"/>
                <a:gd name="T63" fmla="*/ 859 h 467"/>
                <a:gd name="T64" fmla="+- 0 6124 5880"/>
                <a:gd name="T65" fmla="*/ T64 w 525"/>
                <a:gd name="T66" fmla="+- 0 694 507"/>
                <a:gd name="T67" fmla="*/ 694 h 467"/>
                <a:gd name="T68" fmla="+- 0 6398 5880"/>
                <a:gd name="T69" fmla="*/ T68 w 525"/>
                <a:gd name="T70" fmla="+- 0 694 507"/>
                <a:gd name="T71" fmla="*/ 694 h 467"/>
                <a:gd name="T72" fmla="+- 0 6394 5880"/>
                <a:gd name="T73" fmla="*/ T72 w 525"/>
                <a:gd name="T74" fmla="+- 0 667 507"/>
                <a:gd name="T75" fmla="*/ 667 h 467"/>
                <a:gd name="T76" fmla="+- 0 6164 5880"/>
                <a:gd name="T77" fmla="*/ T76 w 525"/>
                <a:gd name="T78" fmla="+- 0 667 507"/>
                <a:gd name="T79" fmla="*/ 667 h 467"/>
                <a:gd name="T80" fmla="+- 0 6148 5880"/>
                <a:gd name="T81" fmla="*/ T80 w 525"/>
                <a:gd name="T82" fmla="+- 0 663 507"/>
                <a:gd name="T83" fmla="*/ 663 h 467"/>
                <a:gd name="T84" fmla="+- 0 6135 5880"/>
                <a:gd name="T85" fmla="*/ T84 w 525"/>
                <a:gd name="T86" fmla="+- 0 655 507"/>
                <a:gd name="T87" fmla="*/ 655 h 467"/>
                <a:gd name="T88" fmla="+- 0 6127 5880"/>
                <a:gd name="T89" fmla="*/ T88 w 525"/>
                <a:gd name="T90" fmla="+- 0 642 507"/>
                <a:gd name="T91" fmla="*/ 642 h 467"/>
                <a:gd name="T92" fmla="+- 0 6124 5880"/>
                <a:gd name="T93" fmla="*/ T92 w 525"/>
                <a:gd name="T94" fmla="+- 0 627 507"/>
                <a:gd name="T95" fmla="*/ 627 h 467"/>
                <a:gd name="T96" fmla="+- 0 6127 5880"/>
                <a:gd name="T97" fmla="*/ T96 w 525"/>
                <a:gd name="T98" fmla="+- 0 611 507"/>
                <a:gd name="T99" fmla="*/ 611 h 467"/>
                <a:gd name="T100" fmla="+- 0 6135 5880"/>
                <a:gd name="T101" fmla="*/ T100 w 525"/>
                <a:gd name="T102" fmla="+- 0 598 507"/>
                <a:gd name="T103" fmla="*/ 598 h 467"/>
                <a:gd name="T104" fmla="+- 0 6148 5880"/>
                <a:gd name="T105" fmla="*/ T104 w 525"/>
                <a:gd name="T106" fmla="+- 0 590 507"/>
                <a:gd name="T107" fmla="*/ 590 h 467"/>
                <a:gd name="T108" fmla="+- 0 6164 5880"/>
                <a:gd name="T109" fmla="*/ T108 w 525"/>
                <a:gd name="T110" fmla="+- 0 587 507"/>
                <a:gd name="T111" fmla="*/ 587 h 467"/>
                <a:gd name="T112" fmla="+- 0 6347 5880"/>
                <a:gd name="T113" fmla="*/ T112 w 525"/>
                <a:gd name="T114" fmla="+- 0 587 507"/>
                <a:gd name="T115" fmla="*/ 587 h 467"/>
                <a:gd name="T116" fmla="+- 0 6306 5880"/>
                <a:gd name="T117" fmla="*/ T116 w 525"/>
                <a:gd name="T118" fmla="+- 0 550 507"/>
                <a:gd name="T119" fmla="*/ 550 h 467"/>
                <a:gd name="T120" fmla="+- 0 6241 5880"/>
                <a:gd name="T121" fmla="*/ T120 w 525"/>
                <a:gd name="T122" fmla="+- 0 518 507"/>
                <a:gd name="T123" fmla="*/ 518 h 467"/>
                <a:gd name="T124" fmla="+- 0 6165 5880"/>
                <a:gd name="T125" fmla="*/ T124 w 525"/>
                <a:gd name="T126" fmla="+- 0 507 507"/>
                <a:gd name="T127" fmla="*/ 507 h 467"/>
                <a:gd name="T128" fmla="+- 0 6266 5880"/>
                <a:gd name="T129" fmla="*/ T128 w 525"/>
                <a:gd name="T130" fmla="+- 0 923 507"/>
                <a:gd name="T131" fmla="*/ 923 h 467"/>
                <a:gd name="T132" fmla="+- 0 6059 5880"/>
                <a:gd name="T133" fmla="*/ T132 w 525"/>
                <a:gd name="T134" fmla="+- 0 923 507"/>
                <a:gd name="T135" fmla="*/ 923 h 467"/>
                <a:gd name="T136" fmla="+- 0 6084 5880"/>
                <a:gd name="T137" fmla="*/ T136 w 525"/>
                <a:gd name="T138" fmla="+- 0 933 507"/>
                <a:gd name="T139" fmla="*/ 933 h 467"/>
                <a:gd name="T140" fmla="+- 0 6110 5880"/>
                <a:gd name="T141" fmla="*/ T140 w 525"/>
                <a:gd name="T142" fmla="+- 0 940 507"/>
                <a:gd name="T143" fmla="*/ 940 h 467"/>
                <a:gd name="T144" fmla="+- 0 6137 5880"/>
                <a:gd name="T145" fmla="*/ T144 w 525"/>
                <a:gd name="T146" fmla="+- 0 944 507"/>
                <a:gd name="T147" fmla="*/ 944 h 467"/>
                <a:gd name="T148" fmla="+- 0 6165 5880"/>
                <a:gd name="T149" fmla="*/ T148 w 525"/>
                <a:gd name="T150" fmla="+- 0 946 507"/>
                <a:gd name="T151" fmla="*/ 946 h 467"/>
                <a:gd name="T152" fmla="+- 0 6241 5880"/>
                <a:gd name="T153" fmla="*/ T152 w 525"/>
                <a:gd name="T154" fmla="+- 0 935 507"/>
                <a:gd name="T155" fmla="*/ 935 h 467"/>
                <a:gd name="T156" fmla="+- 0 6266 5880"/>
                <a:gd name="T157" fmla="*/ T156 w 525"/>
                <a:gd name="T158" fmla="+- 0 923 507"/>
                <a:gd name="T159" fmla="*/ 923 h 467"/>
                <a:gd name="T160" fmla="+- 0 6398 5880"/>
                <a:gd name="T161" fmla="*/ T160 w 525"/>
                <a:gd name="T162" fmla="+- 0 694 507"/>
                <a:gd name="T163" fmla="*/ 694 h 467"/>
                <a:gd name="T164" fmla="+- 0 6204 5880"/>
                <a:gd name="T165" fmla="*/ T164 w 525"/>
                <a:gd name="T166" fmla="+- 0 694 507"/>
                <a:gd name="T167" fmla="*/ 694 h 467"/>
                <a:gd name="T168" fmla="+- 0 6204 5880"/>
                <a:gd name="T169" fmla="*/ T168 w 525"/>
                <a:gd name="T170" fmla="+- 0 859 507"/>
                <a:gd name="T171" fmla="*/ 859 h 467"/>
                <a:gd name="T172" fmla="+- 0 6354 5880"/>
                <a:gd name="T173" fmla="*/ T172 w 525"/>
                <a:gd name="T174" fmla="+- 0 859 507"/>
                <a:gd name="T175" fmla="*/ 859 h 467"/>
                <a:gd name="T176" fmla="+- 0 6358 5880"/>
                <a:gd name="T177" fmla="*/ T176 w 525"/>
                <a:gd name="T178" fmla="+- 0 856 507"/>
                <a:gd name="T179" fmla="*/ 856 h 467"/>
                <a:gd name="T180" fmla="+- 0 6392 5880"/>
                <a:gd name="T181" fmla="*/ T180 w 525"/>
                <a:gd name="T182" fmla="+- 0 796 507"/>
                <a:gd name="T183" fmla="*/ 796 h 467"/>
                <a:gd name="T184" fmla="+- 0 6404 5880"/>
                <a:gd name="T185" fmla="*/ T184 w 525"/>
                <a:gd name="T186" fmla="+- 0 727 507"/>
                <a:gd name="T187" fmla="*/ 727 h 467"/>
                <a:gd name="T188" fmla="+- 0 6398 5880"/>
                <a:gd name="T189" fmla="*/ T188 w 525"/>
                <a:gd name="T190" fmla="+- 0 694 507"/>
                <a:gd name="T191" fmla="*/ 694 h 467"/>
                <a:gd name="T192" fmla="+- 0 6347 5880"/>
                <a:gd name="T193" fmla="*/ T192 w 525"/>
                <a:gd name="T194" fmla="+- 0 587 507"/>
                <a:gd name="T195" fmla="*/ 587 h 467"/>
                <a:gd name="T196" fmla="+- 0 6164 5880"/>
                <a:gd name="T197" fmla="*/ T196 w 525"/>
                <a:gd name="T198" fmla="+- 0 587 507"/>
                <a:gd name="T199" fmla="*/ 587 h 467"/>
                <a:gd name="T200" fmla="+- 0 6179 5880"/>
                <a:gd name="T201" fmla="*/ T200 w 525"/>
                <a:gd name="T202" fmla="+- 0 590 507"/>
                <a:gd name="T203" fmla="*/ 590 h 467"/>
                <a:gd name="T204" fmla="+- 0 6192 5880"/>
                <a:gd name="T205" fmla="*/ T204 w 525"/>
                <a:gd name="T206" fmla="+- 0 598 507"/>
                <a:gd name="T207" fmla="*/ 598 h 467"/>
                <a:gd name="T208" fmla="+- 0 6201 5880"/>
                <a:gd name="T209" fmla="*/ T208 w 525"/>
                <a:gd name="T210" fmla="+- 0 611 507"/>
                <a:gd name="T211" fmla="*/ 611 h 467"/>
                <a:gd name="T212" fmla="+- 0 6204 5880"/>
                <a:gd name="T213" fmla="*/ T212 w 525"/>
                <a:gd name="T214" fmla="+- 0 627 507"/>
                <a:gd name="T215" fmla="*/ 627 h 467"/>
                <a:gd name="T216" fmla="+- 0 6201 5880"/>
                <a:gd name="T217" fmla="*/ T216 w 525"/>
                <a:gd name="T218" fmla="+- 0 642 507"/>
                <a:gd name="T219" fmla="*/ 642 h 467"/>
                <a:gd name="T220" fmla="+- 0 6192 5880"/>
                <a:gd name="T221" fmla="*/ T220 w 525"/>
                <a:gd name="T222" fmla="+- 0 655 507"/>
                <a:gd name="T223" fmla="*/ 655 h 467"/>
                <a:gd name="T224" fmla="+- 0 6179 5880"/>
                <a:gd name="T225" fmla="*/ T224 w 525"/>
                <a:gd name="T226" fmla="+- 0 663 507"/>
                <a:gd name="T227" fmla="*/ 663 h 467"/>
                <a:gd name="T228" fmla="+- 0 6164 5880"/>
                <a:gd name="T229" fmla="*/ T228 w 525"/>
                <a:gd name="T230" fmla="+- 0 667 507"/>
                <a:gd name="T231" fmla="*/ 667 h 467"/>
                <a:gd name="T232" fmla="+- 0 6394 5880"/>
                <a:gd name="T233" fmla="*/ T232 w 525"/>
                <a:gd name="T234" fmla="+- 0 667 507"/>
                <a:gd name="T235" fmla="*/ 667 h 467"/>
                <a:gd name="T236" fmla="+- 0 6392 5880"/>
                <a:gd name="T237" fmla="*/ T236 w 525"/>
                <a:gd name="T238" fmla="+- 0 657 507"/>
                <a:gd name="T239" fmla="*/ 657 h 467"/>
                <a:gd name="T240" fmla="+- 0 6358 5880"/>
                <a:gd name="T241" fmla="*/ T240 w 525"/>
                <a:gd name="T242" fmla="+- 0 597 507"/>
                <a:gd name="T243" fmla="*/ 597 h 467"/>
                <a:gd name="T244" fmla="+- 0 6347 5880"/>
                <a:gd name="T245" fmla="*/ T244 w 525"/>
                <a:gd name="T246" fmla="+- 0 587 507"/>
                <a:gd name="T247" fmla="*/ 587 h 46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525" h="467">
                  <a:moveTo>
                    <a:pt x="285" y="0"/>
                  </a:moveTo>
                  <a:lnTo>
                    <a:pt x="210" y="11"/>
                  </a:lnTo>
                  <a:lnTo>
                    <a:pt x="144" y="43"/>
                  </a:lnTo>
                  <a:lnTo>
                    <a:pt x="93" y="90"/>
                  </a:lnTo>
                  <a:lnTo>
                    <a:pt x="59" y="150"/>
                  </a:lnTo>
                  <a:lnTo>
                    <a:pt x="47" y="220"/>
                  </a:lnTo>
                  <a:lnTo>
                    <a:pt x="50" y="257"/>
                  </a:lnTo>
                  <a:lnTo>
                    <a:pt x="60" y="292"/>
                  </a:lnTo>
                  <a:lnTo>
                    <a:pt x="76" y="325"/>
                  </a:lnTo>
                  <a:lnTo>
                    <a:pt x="98" y="355"/>
                  </a:lnTo>
                  <a:lnTo>
                    <a:pt x="0" y="467"/>
                  </a:lnTo>
                  <a:lnTo>
                    <a:pt x="179" y="416"/>
                  </a:lnTo>
                  <a:lnTo>
                    <a:pt x="386" y="416"/>
                  </a:lnTo>
                  <a:lnTo>
                    <a:pt x="426" y="397"/>
                  </a:lnTo>
                  <a:lnTo>
                    <a:pt x="474" y="352"/>
                  </a:lnTo>
                  <a:lnTo>
                    <a:pt x="244" y="352"/>
                  </a:lnTo>
                  <a:lnTo>
                    <a:pt x="244" y="187"/>
                  </a:lnTo>
                  <a:lnTo>
                    <a:pt x="518" y="187"/>
                  </a:lnTo>
                  <a:lnTo>
                    <a:pt x="514" y="160"/>
                  </a:lnTo>
                  <a:lnTo>
                    <a:pt x="284" y="160"/>
                  </a:lnTo>
                  <a:lnTo>
                    <a:pt x="268" y="156"/>
                  </a:lnTo>
                  <a:lnTo>
                    <a:pt x="255" y="148"/>
                  </a:lnTo>
                  <a:lnTo>
                    <a:pt x="247" y="135"/>
                  </a:lnTo>
                  <a:lnTo>
                    <a:pt x="244" y="120"/>
                  </a:lnTo>
                  <a:lnTo>
                    <a:pt x="247" y="104"/>
                  </a:lnTo>
                  <a:lnTo>
                    <a:pt x="255" y="91"/>
                  </a:lnTo>
                  <a:lnTo>
                    <a:pt x="268" y="83"/>
                  </a:lnTo>
                  <a:lnTo>
                    <a:pt x="284" y="80"/>
                  </a:lnTo>
                  <a:lnTo>
                    <a:pt x="467" y="80"/>
                  </a:lnTo>
                  <a:lnTo>
                    <a:pt x="426" y="43"/>
                  </a:lnTo>
                  <a:lnTo>
                    <a:pt x="361" y="11"/>
                  </a:lnTo>
                  <a:lnTo>
                    <a:pt x="285" y="0"/>
                  </a:lnTo>
                  <a:close/>
                  <a:moveTo>
                    <a:pt x="386" y="416"/>
                  </a:moveTo>
                  <a:lnTo>
                    <a:pt x="179" y="416"/>
                  </a:lnTo>
                  <a:lnTo>
                    <a:pt x="204" y="426"/>
                  </a:lnTo>
                  <a:lnTo>
                    <a:pt x="230" y="433"/>
                  </a:lnTo>
                  <a:lnTo>
                    <a:pt x="257" y="437"/>
                  </a:lnTo>
                  <a:lnTo>
                    <a:pt x="285" y="439"/>
                  </a:lnTo>
                  <a:lnTo>
                    <a:pt x="361" y="428"/>
                  </a:lnTo>
                  <a:lnTo>
                    <a:pt x="386" y="416"/>
                  </a:lnTo>
                  <a:close/>
                  <a:moveTo>
                    <a:pt x="518" y="187"/>
                  </a:moveTo>
                  <a:lnTo>
                    <a:pt x="324" y="187"/>
                  </a:lnTo>
                  <a:lnTo>
                    <a:pt x="324" y="352"/>
                  </a:lnTo>
                  <a:lnTo>
                    <a:pt x="474" y="352"/>
                  </a:lnTo>
                  <a:lnTo>
                    <a:pt x="478" y="349"/>
                  </a:lnTo>
                  <a:lnTo>
                    <a:pt x="512" y="289"/>
                  </a:lnTo>
                  <a:lnTo>
                    <a:pt x="524" y="220"/>
                  </a:lnTo>
                  <a:lnTo>
                    <a:pt x="518" y="187"/>
                  </a:lnTo>
                  <a:close/>
                  <a:moveTo>
                    <a:pt x="467" y="80"/>
                  </a:moveTo>
                  <a:lnTo>
                    <a:pt x="284" y="80"/>
                  </a:lnTo>
                  <a:lnTo>
                    <a:pt x="299" y="83"/>
                  </a:lnTo>
                  <a:lnTo>
                    <a:pt x="312" y="91"/>
                  </a:lnTo>
                  <a:lnTo>
                    <a:pt x="321" y="104"/>
                  </a:lnTo>
                  <a:lnTo>
                    <a:pt x="324" y="120"/>
                  </a:lnTo>
                  <a:lnTo>
                    <a:pt x="321" y="135"/>
                  </a:lnTo>
                  <a:lnTo>
                    <a:pt x="312" y="148"/>
                  </a:lnTo>
                  <a:lnTo>
                    <a:pt x="299" y="156"/>
                  </a:lnTo>
                  <a:lnTo>
                    <a:pt x="284" y="160"/>
                  </a:lnTo>
                  <a:lnTo>
                    <a:pt x="514" y="160"/>
                  </a:lnTo>
                  <a:lnTo>
                    <a:pt x="512" y="150"/>
                  </a:lnTo>
                  <a:lnTo>
                    <a:pt x="478" y="90"/>
                  </a:lnTo>
                  <a:lnTo>
                    <a:pt x="467" y="80"/>
                  </a:lnTo>
                  <a:close/>
                </a:path>
              </a:pathLst>
            </a:custGeom>
            <a:solidFill>
              <a:srgbClr val="D3875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AU"/>
            </a:p>
          </p:txBody>
        </p:sp>
        <p:sp>
          <p:nvSpPr>
            <p:cNvPr id="37" name="AutoShape 39">
              <a:extLst>
                <a:ext uri="{FF2B5EF4-FFF2-40B4-BE49-F238E27FC236}">
                  <a16:creationId xmlns:a16="http://schemas.microsoft.com/office/drawing/2014/main" id="{76C07A75-2AC2-499E-89FE-3BED726175D0}"/>
                </a:ext>
              </a:extLst>
            </p:cNvPr>
            <p:cNvSpPr>
              <a:spLocks/>
            </p:cNvSpPr>
            <p:nvPr/>
          </p:nvSpPr>
          <p:spPr bwMode="auto">
            <a:xfrm>
              <a:off x="5896" y="1085"/>
              <a:ext cx="460" cy="656"/>
            </a:xfrm>
            <a:custGeom>
              <a:avLst/>
              <a:gdLst>
                <a:gd name="T0" fmla="+- 0 6214 5896"/>
                <a:gd name="T1" fmla="*/ T0 w 460"/>
                <a:gd name="T2" fmla="+- 0 1085 1085"/>
                <a:gd name="T3" fmla="*/ 1085 h 656"/>
                <a:gd name="T4" fmla="+- 0 5896 5896"/>
                <a:gd name="T5" fmla="*/ T4 w 460"/>
                <a:gd name="T6" fmla="+- 0 1085 1085"/>
                <a:gd name="T7" fmla="*/ 1085 h 656"/>
                <a:gd name="T8" fmla="+- 0 5896 5896"/>
                <a:gd name="T9" fmla="*/ T8 w 460"/>
                <a:gd name="T10" fmla="+- 0 1741 1085"/>
                <a:gd name="T11" fmla="*/ 1741 h 656"/>
                <a:gd name="T12" fmla="+- 0 6356 5896"/>
                <a:gd name="T13" fmla="*/ T12 w 460"/>
                <a:gd name="T14" fmla="+- 0 1741 1085"/>
                <a:gd name="T15" fmla="*/ 1741 h 656"/>
                <a:gd name="T16" fmla="+- 0 6356 5896"/>
                <a:gd name="T17" fmla="*/ T16 w 460"/>
                <a:gd name="T18" fmla="+- 0 1701 1085"/>
                <a:gd name="T19" fmla="*/ 1701 h 656"/>
                <a:gd name="T20" fmla="+- 0 5935 5896"/>
                <a:gd name="T21" fmla="*/ T20 w 460"/>
                <a:gd name="T22" fmla="+- 0 1701 1085"/>
                <a:gd name="T23" fmla="*/ 1701 h 656"/>
                <a:gd name="T24" fmla="+- 0 5935 5896"/>
                <a:gd name="T25" fmla="*/ T24 w 460"/>
                <a:gd name="T26" fmla="+- 0 1125 1085"/>
                <a:gd name="T27" fmla="*/ 1125 h 656"/>
                <a:gd name="T28" fmla="+- 0 6284 5896"/>
                <a:gd name="T29" fmla="*/ T28 w 460"/>
                <a:gd name="T30" fmla="+- 0 1125 1085"/>
                <a:gd name="T31" fmla="*/ 1125 h 656"/>
                <a:gd name="T32" fmla="+- 0 6268 5896"/>
                <a:gd name="T33" fmla="*/ T32 w 460"/>
                <a:gd name="T34" fmla="+- 0 1109 1085"/>
                <a:gd name="T35" fmla="*/ 1109 h 656"/>
                <a:gd name="T36" fmla="+- 0 6256 5896"/>
                <a:gd name="T37" fmla="*/ T36 w 460"/>
                <a:gd name="T38" fmla="+- 0 1098 1085"/>
                <a:gd name="T39" fmla="*/ 1098 h 656"/>
                <a:gd name="T40" fmla="+- 0 6243 5896"/>
                <a:gd name="T41" fmla="*/ T40 w 460"/>
                <a:gd name="T42" fmla="+- 0 1091 1085"/>
                <a:gd name="T43" fmla="*/ 1091 h 656"/>
                <a:gd name="T44" fmla="+- 0 6229 5896"/>
                <a:gd name="T45" fmla="*/ T44 w 460"/>
                <a:gd name="T46" fmla="+- 0 1087 1085"/>
                <a:gd name="T47" fmla="*/ 1087 h 656"/>
                <a:gd name="T48" fmla="+- 0 6214 5896"/>
                <a:gd name="T49" fmla="*/ T48 w 460"/>
                <a:gd name="T50" fmla="+- 0 1085 1085"/>
                <a:gd name="T51" fmla="*/ 1085 h 656"/>
                <a:gd name="T52" fmla="+- 0 6284 5896"/>
                <a:gd name="T53" fmla="*/ T52 w 460"/>
                <a:gd name="T54" fmla="+- 0 1125 1085"/>
                <a:gd name="T55" fmla="*/ 1125 h 656"/>
                <a:gd name="T56" fmla="+- 0 6198 5896"/>
                <a:gd name="T57" fmla="*/ T56 w 460"/>
                <a:gd name="T58" fmla="+- 0 1125 1085"/>
                <a:gd name="T59" fmla="*/ 1125 h 656"/>
                <a:gd name="T60" fmla="+- 0 6207 5896"/>
                <a:gd name="T61" fmla="*/ T60 w 460"/>
                <a:gd name="T62" fmla="+- 0 1134 1085"/>
                <a:gd name="T63" fmla="*/ 1134 h 656"/>
                <a:gd name="T64" fmla="+- 0 6207 5896"/>
                <a:gd name="T65" fmla="*/ T64 w 460"/>
                <a:gd name="T66" fmla="+- 0 1246 1085"/>
                <a:gd name="T67" fmla="*/ 1246 h 656"/>
                <a:gd name="T68" fmla="+- 0 6314 5896"/>
                <a:gd name="T69" fmla="*/ T68 w 460"/>
                <a:gd name="T70" fmla="+- 0 1246 1085"/>
                <a:gd name="T71" fmla="*/ 1246 h 656"/>
                <a:gd name="T72" fmla="+- 0 6323 5896"/>
                <a:gd name="T73" fmla="*/ T72 w 460"/>
                <a:gd name="T74" fmla="+- 0 1255 1085"/>
                <a:gd name="T75" fmla="*/ 1255 h 656"/>
                <a:gd name="T76" fmla="+- 0 6323 5896"/>
                <a:gd name="T77" fmla="*/ T76 w 460"/>
                <a:gd name="T78" fmla="+- 0 1701 1085"/>
                <a:gd name="T79" fmla="*/ 1701 h 656"/>
                <a:gd name="T80" fmla="+- 0 6356 5896"/>
                <a:gd name="T81" fmla="*/ T80 w 460"/>
                <a:gd name="T82" fmla="+- 0 1701 1085"/>
                <a:gd name="T83" fmla="*/ 1701 h 656"/>
                <a:gd name="T84" fmla="+- 0 6356 5896"/>
                <a:gd name="T85" fmla="*/ T84 w 460"/>
                <a:gd name="T86" fmla="+- 0 1207 1085"/>
                <a:gd name="T87" fmla="*/ 1207 h 656"/>
                <a:gd name="T88" fmla="+- 0 6355 5896"/>
                <a:gd name="T89" fmla="*/ T88 w 460"/>
                <a:gd name="T90" fmla="+- 0 1206 1085"/>
                <a:gd name="T91" fmla="*/ 1206 h 656"/>
                <a:gd name="T92" fmla="+- 0 6246 5896"/>
                <a:gd name="T93" fmla="*/ T92 w 460"/>
                <a:gd name="T94" fmla="+- 0 1206 1085"/>
                <a:gd name="T95" fmla="*/ 1206 h 656"/>
                <a:gd name="T96" fmla="+- 0 6246 5896"/>
                <a:gd name="T97" fmla="*/ T96 w 460"/>
                <a:gd name="T98" fmla="+- 0 1145 1085"/>
                <a:gd name="T99" fmla="*/ 1145 h 656"/>
                <a:gd name="T100" fmla="+- 0 6304 5896"/>
                <a:gd name="T101" fmla="*/ T100 w 460"/>
                <a:gd name="T102" fmla="+- 0 1145 1085"/>
                <a:gd name="T103" fmla="*/ 1145 h 656"/>
                <a:gd name="T104" fmla="+- 0 6284 5896"/>
                <a:gd name="T105" fmla="*/ T104 w 460"/>
                <a:gd name="T106" fmla="+- 0 1125 1085"/>
                <a:gd name="T107" fmla="*/ 1125 h 656"/>
                <a:gd name="T108" fmla="+- 0 6304 5896"/>
                <a:gd name="T109" fmla="*/ T108 w 460"/>
                <a:gd name="T110" fmla="+- 0 1145 1085"/>
                <a:gd name="T111" fmla="*/ 1145 h 656"/>
                <a:gd name="T112" fmla="+- 0 6246 5896"/>
                <a:gd name="T113" fmla="*/ T112 w 460"/>
                <a:gd name="T114" fmla="+- 0 1145 1085"/>
                <a:gd name="T115" fmla="*/ 1145 h 656"/>
                <a:gd name="T116" fmla="+- 0 6304 5896"/>
                <a:gd name="T117" fmla="*/ T116 w 460"/>
                <a:gd name="T118" fmla="+- 0 1206 1085"/>
                <a:gd name="T119" fmla="*/ 1206 h 656"/>
                <a:gd name="T120" fmla="+- 0 6355 5896"/>
                <a:gd name="T121" fmla="*/ T120 w 460"/>
                <a:gd name="T122" fmla="+- 0 1206 1085"/>
                <a:gd name="T123" fmla="*/ 1206 h 656"/>
                <a:gd name="T124" fmla="+- 0 6349 5896"/>
                <a:gd name="T125" fmla="*/ T124 w 460"/>
                <a:gd name="T126" fmla="+- 0 1194 1085"/>
                <a:gd name="T127" fmla="*/ 1194 h 656"/>
                <a:gd name="T128" fmla="+- 0 6339 5896"/>
                <a:gd name="T129" fmla="*/ T128 w 460"/>
                <a:gd name="T130" fmla="+- 0 1182 1085"/>
                <a:gd name="T131" fmla="*/ 1182 h 656"/>
                <a:gd name="T132" fmla="+- 0 6304 5896"/>
                <a:gd name="T133" fmla="*/ T132 w 460"/>
                <a:gd name="T134" fmla="+- 0 1145 1085"/>
                <a:gd name="T135" fmla="*/ 1145 h 6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460" h="656">
                  <a:moveTo>
                    <a:pt x="318" y="0"/>
                  </a:moveTo>
                  <a:lnTo>
                    <a:pt x="0" y="0"/>
                  </a:lnTo>
                  <a:lnTo>
                    <a:pt x="0" y="656"/>
                  </a:lnTo>
                  <a:lnTo>
                    <a:pt x="460" y="656"/>
                  </a:lnTo>
                  <a:lnTo>
                    <a:pt x="460" y="616"/>
                  </a:lnTo>
                  <a:lnTo>
                    <a:pt x="39" y="616"/>
                  </a:lnTo>
                  <a:lnTo>
                    <a:pt x="39" y="40"/>
                  </a:lnTo>
                  <a:lnTo>
                    <a:pt x="388" y="40"/>
                  </a:lnTo>
                  <a:lnTo>
                    <a:pt x="372" y="24"/>
                  </a:lnTo>
                  <a:lnTo>
                    <a:pt x="360" y="13"/>
                  </a:lnTo>
                  <a:lnTo>
                    <a:pt x="347" y="6"/>
                  </a:lnTo>
                  <a:lnTo>
                    <a:pt x="333" y="2"/>
                  </a:lnTo>
                  <a:lnTo>
                    <a:pt x="318" y="0"/>
                  </a:lnTo>
                  <a:close/>
                  <a:moveTo>
                    <a:pt x="388" y="40"/>
                  </a:moveTo>
                  <a:lnTo>
                    <a:pt x="302" y="40"/>
                  </a:lnTo>
                  <a:lnTo>
                    <a:pt x="311" y="49"/>
                  </a:lnTo>
                  <a:lnTo>
                    <a:pt x="311" y="161"/>
                  </a:lnTo>
                  <a:lnTo>
                    <a:pt x="418" y="161"/>
                  </a:lnTo>
                  <a:lnTo>
                    <a:pt x="427" y="170"/>
                  </a:lnTo>
                  <a:lnTo>
                    <a:pt x="427" y="616"/>
                  </a:lnTo>
                  <a:lnTo>
                    <a:pt x="460" y="616"/>
                  </a:lnTo>
                  <a:lnTo>
                    <a:pt x="460" y="122"/>
                  </a:lnTo>
                  <a:lnTo>
                    <a:pt x="459" y="121"/>
                  </a:lnTo>
                  <a:lnTo>
                    <a:pt x="350" y="121"/>
                  </a:lnTo>
                  <a:lnTo>
                    <a:pt x="350" y="60"/>
                  </a:lnTo>
                  <a:lnTo>
                    <a:pt x="408" y="60"/>
                  </a:lnTo>
                  <a:lnTo>
                    <a:pt x="388" y="40"/>
                  </a:lnTo>
                  <a:close/>
                  <a:moveTo>
                    <a:pt x="408" y="60"/>
                  </a:moveTo>
                  <a:lnTo>
                    <a:pt x="350" y="60"/>
                  </a:lnTo>
                  <a:lnTo>
                    <a:pt x="408" y="121"/>
                  </a:lnTo>
                  <a:lnTo>
                    <a:pt x="459" y="121"/>
                  </a:lnTo>
                  <a:lnTo>
                    <a:pt x="453" y="109"/>
                  </a:lnTo>
                  <a:lnTo>
                    <a:pt x="443" y="97"/>
                  </a:lnTo>
                  <a:lnTo>
                    <a:pt x="408" y="60"/>
                  </a:lnTo>
                  <a:close/>
                </a:path>
              </a:pathLst>
            </a:custGeom>
            <a:solidFill>
              <a:srgbClr val="D3875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AU"/>
            </a:p>
          </p:txBody>
        </p:sp>
        <p:sp>
          <p:nvSpPr>
            <p:cNvPr id="38" name="Freeform 40">
              <a:extLst>
                <a:ext uri="{FF2B5EF4-FFF2-40B4-BE49-F238E27FC236}">
                  <a16:creationId xmlns:a16="http://schemas.microsoft.com/office/drawing/2014/main" id="{C3307D78-0CBA-4717-9E63-3AB08EFE7C00}"/>
                </a:ext>
              </a:extLst>
            </p:cNvPr>
            <p:cNvSpPr>
              <a:spLocks/>
            </p:cNvSpPr>
            <p:nvPr/>
          </p:nvSpPr>
          <p:spPr bwMode="auto">
            <a:xfrm>
              <a:off x="6085" y="1276"/>
              <a:ext cx="80" cy="80"/>
            </a:xfrm>
            <a:custGeom>
              <a:avLst/>
              <a:gdLst>
                <a:gd name="T0" fmla="+- 0 6125 6085"/>
                <a:gd name="T1" fmla="*/ T0 w 80"/>
                <a:gd name="T2" fmla="+- 0 1277 1277"/>
                <a:gd name="T3" fmla="*/ 1277 h 80"/>
                <a:gd name="T4" fmla="+- 0 6110 6085"/>
                <a:gd name="T5" fmla="*/ T4 w 80"/>
                <a:gd name="T6" fmla="+- 0 1280 1277"/>
                <a:gd name="T7" fmla="*/ 1280 h 80"/>
                <a:gd name="T8" fmla="+- 0 6097 6085"/>
                <a:gd name="T9" fmla="*/ T8 w 80"/>
                <a:gd name="T10" fmla="+- 0 1288 1277"/>
                <a:gd name="T11" fmla="*/ 1288 h 80"/>
                <a:gd name="T12" fmla="+- 0 6089 6085"/>
                <a:gd name="T13" fmla="*/ T12 w 80"/>
                <a:gd name="T14" fmla="+- 0 1301 1277"/>
                <a:gd name="T15" fmla="*/ 1301 h 80"/>
                <a:gd name="T16" fmla="+- 0 6085 6085"/>
                <a:gd name="T17" fmla="*/ T16 w 80"/>
                <a:gd name="T18" fmla="+- 0 1317 1277"/>
                <a:gd name="T19" fmla="*/ 1317 h 80"/>
                <a:gd name="T20" fmla="+- 0 6089 6085"/>
                <a:gd name="T21" fmla="*/ T20 w 80"/>
                <a:gd name="T22" fmla="+- 0 1332 1277"/>
                <a:gd name="T23" fmla="*/ 1332 h 80"/>
                <a:gd name="T24" fmla="+- 0 6097 6085"/>
                <a:gd name="T25" fmla="*/ T24 w 80"/>
                <a:gd name="T26" fmla="+- 0 1345 1277"/>
                <a:gd name="T27" fmla="*/ 1345 h 80"/>
                <a:gd name="T28" fmla="+- 0 6110 6085"/>
                <a:gd name="T29" fmla="*/ T28 w 80"/>
                <a:gd name="T30" fmla="+- 0 1354 1277"/>
                <a:gd name="T31" fmla="*/ 1354 h 80"/>
                <a:gd name="T32" fmla="+- 0 6125 6085"/>
                <a:gd name="T33" fmla="*/ T32 w 80"/>
                <a:gd name="T34" fmla="+- 0 1357 1277"/>
                <a:gd name="T35" fmla="*/ 1357 h 80"/>
                <a:gd name="T36" fmla="+- 0 6141 6085"/>
                <a:gd name="T37" fmla="*/ T36 w 80"/>
                <a:gd name="T38" fmla="+- 0 1354 1277"/>
                <a:gd name="T39" fmla="*/ 1354 h 80"/>
                <a:gd name="T40" fmla="+- 0 6154 6085"/>
                <a:gd name="T41" fmla="*/ T40 w 80"/>
                <a:gd name="T42" fmla="+- 0 1345 1277"/>
                <a:gd name="T43" fmla="*/ 1345 h 80"/>
                <a:gd name="T44" fmla="+- 0 6162 6085"/>
                <a:gd name="T45" fmla="*/ T44 w 80"/>
                <a:gd name="T46" fmla="+- 0 1332 1277"/>
                <a:gd name="T47" fmla="*/ 1332 h 80"/>
                <a:gd name="T48" fmla="+- 0 6165 6085"/>
                <a:gd name="T49" fmla="*/ T48 w 80"/>
                <a:gd name="T50" fmla="+- 0 1317 1277"/>
                <a:gd name="T51" fmla="*/ 1317 h 80"/>
                <a:gd name="T52" fmla="+- 0 6162 6085"/>
                <a:gd name="T53" fmla="*/ T52 w 80"/>
                <a:gd name="T54" fmla="+- 0 1301 1277"/>
                <a:gd name="T55" fmla="*/ 1301 h 80"/>
                <a:gd name="T56" fmla="+- 0 6154 6085"/>
                <a:gd name="T57" fmla="*/ T56 w 80"/>
                <a:gd name="T58" fmla="+- 0 1288 1277"/>
                <a:gd name="T59" fmla="*/ 1288 h 80"/>
                <a:gd name="T60" fmla="+- 0 6141 6085"/>
                <a:gd name="T61" fmla="*/ T60 w 80"/>
                <a:gd name="T62" fmla="+- 0 1280 1277"/>
                <a:gd name="T63" fmla="*/ 1280 h 80"/>
                <a:gd name="T64" fmla="+- 0 6125 6085"/>
                <a:gd name="T65" fmla="*/ T64 w 80"/>
                <a:gd name="T66" fmla="+- 0 1277 1277"/>
                <a:gd name="T67" fmla="*/ 1277 h 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80" h="80">
                  <a:moveTo>
                    <a:pt x="40" y="0"/>
                  </a:moveTo>
                  <a:lnTo>
                    <a:pt x="25" y="3"/>
                  </a:lnTo>
                  <a:lnTo>
                    <a:pt x="12" y="11"/>
                  </a:lnTo>
                  <a:lnTo>
                    <a:pt x="4" y="24"/>
                  </a:lnTo>
                  <a:lnTo>
                    <a:pt x="0" y="40"/>
                  </a:lnTo>
                  <a:lnTo>
                    <a:pt x="4" y="55"/>
                  </a:lnTo>
                  <a:lnTo>
                    <a:pt x="12" y="68"/>
                  </a:lnTo>
                  <a:lnTo>
                    <a:pt x="25" y="77"/>
                  </a:lnTo>
                  <a:lnTo>
                    <a:pt x="40" y="80"/>
                  </a:lnTo>
                  <a:lnTo>
                    <a:pt x="56" y="77"/>
                  </a:lnTo>
                  <a:lnTo>
                    <a:pt x="69" y="68"/>
                  </a:lnTo>
                  <a:lnTo>
                    <a:pt x="77" y="55"/>
                  </a:lnTo>
                  <a:lnTo>
                    <a:pt x="80" y="40"/>
                  </a:lnTo>
                  <a:lnTo>
                    <a:pt x="77" y="24"/>
                  </a:lnTo>
                  <a:lnTo>
                    <a:pt x="69" y="11"/>
                  </a:lnTo>
                  <a:lnTo>
                    <a:pt x="56" y="3"/>
                  </a:lnTo>
                  <a:lnTo>
                    <a:pt x="40" y="0"/>
                  </a:lnTo>
                  <a:close/>
                </a:path>
              </a:pathLst>
            </a:custGeom>
            <a:solidFill>
              <a:srgbClr val="D3875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AU"/>
            </a:p>
          </p:txBody>
        </p:sp>
        <p:cxnSp>
          <p:nvCxnSpPr>
            <p:cNvPr id="39" name="Line 41">
              <a:extLst>
                <a:ext uri="{FF2B5EF4-FFF2-40B4-BE49-F238E27FC236}">
                  <a16:creationId xmlns:a16="http://schemas.microsoft.com/office/drawing/2014/main" id="{F5291A6B-F84D-4C6D-A463-FB2D53BBEA5D}"/>
                </a:ext>
              </a:extLst>
            </p:cNvPr>
            <p:cNvCxnSpPr>
              <a:cxnSpLocks noChangeShapeType="1"/>
            </p:cNvCxnSpPr>
            <p:nvPr/>
          </p:nvCxnSpPr>
          <p:spPr bwMode="auto">
            <a:xfrm>
              <a:off x="6125" y="1384"/>
              <a:ext cx="0" cy="166"/>
            </a:xfrm>
            <a:prstGeom prst="line">
              <a:avLst/>
            </a:prstGeom>
            <a:noFill/>
            <a:ln w="50762">
              <a:solidFill>
                <a:srgbClr val="D3875F"/>
              </a:solidFill>
              <a:prstDash val="solid"/>
              <a:round/>
              <a:headEnd/>
              <a:tailEnd/>
            </a:ln>
            <a:extLst>
              <a:ext uri="{909E8E84-426E-40DD-AFC4-6F175D3DCCD1}">
                <a14:hiddenFill xmlns:a14="http://schemas.microsoft.com/office/drawing/2010/main">
                  <a:noFill/>
                </a14:hiddenFill>
              </a:ext>
            </a:extLst>
          </p:spPr>
        </p:cxnSp>
        <p:sp>
          <p:nvSpPr>
            <p:cNvPr id="40" name="AutoShape 42">
              <a:extLst>
                <a:ext uri="{FF2B5EF4-FFF2-40B4-BE49-F238E27FC236}">
                  <a16:creationId xmlns:a16="http://schemas.microsoft.com/office/drawing/2014/main" id="{7042F862-2D7F-4173-A6A9-0FC0924F99E6}"/>
                </a:ext>
              </a:extLst>
            </p:cNvPr>
            <p:cNvSpPr>
              <a:spLocks/>
            </p:cNvSpPr>
            <p:nvPr/>
          </p:nvSpPr>
          <p:spPr bwMode="auto">
            <a:xfrm>
              <a:off x="6443" y="861"/>
              <a:ext cx="345" cy="580"/>
            </a:xfrm>
            <a:custGeom>
              <a:avLst/>
              <a:gdLst>
                <a:gd name="T0" fmla="+- 0 6489 6444"/>
                <a:gd name="T1" fmla="*/ T0 w 345"/>
                <a:gd name="T2" fmla="+- 0 861 861"/>
                <a:gd name="T3" fmla="*/ 861 h 580"/>
                <a:gd name="T4" fmla="+- 0 6457 6444"/>
                <a:gd name="T5" fmla="*/ T4 w 345"/>
                <a:gd name="T6" fmla="+- 0 874 861"/>
                <a:gd name="T7" fmla="*/ 874 h 580"/>
                <a:gd name="T8" fmla="+- 0 6447 6444"/>
                <a:gd name="T9" fmla="*/ T8 w 345"/>
                <a:gd name="T10" fmla="+- 0 888 861"/>
                <a:gd name="T11" fmla="*/ 888 h 580"/>
                <a:gd name="T12" fmla="+- 0 6444 6444"/>
                <a:gd name="T13" fmla="*/ T12 w 345"/>
                <a:gd name="T14" fmla="+- 0 1396 861"/>
                <a:gd name="T15" fmla="*/ 1396 h 580"/>
                <a:gd name="T16" fmla="+- 0 6457 6444"/>
                <a:gd name="T17" fmla="*/ T16 w 345"/>
                <a:gd name="T18" fmla="+- 0 1427 861"/>
                <a:gd name="T19" fmla="*/ 1427 h 580"/>
                <a:gd name="T20" fmla="+- 0 6489 6444"/>
                <a:gd name="T21" fmla="*/ T20 w 345"/>
                <a:gd name="T22" fmla="+- 0 1440 861"/>
                <a:gd name="T23" fmla="*/ 1440 h 580"/>
                <a:gd name="T24" fmla="+- 0 6761 6444"/>
                <a:gd name="T25" fmla="*/ T24 w 345"/>
                <a:gd name="T26" fmla="+- 0 1437 861"/>
                <a:gd name="T27" fmla="*/ 1437 h 580"/>
                <a:gd name="T28" fmla="+- 0 6779 6444"/>
                <a:gd name="T29" fmla="*/ T28 w 345"/>
                <a:gd name="T30" fmla="+- 0 1422 861"/>
                <a:gd name="T31" fmla="*/ 1422 h 580"/>
                <a:gd name="T32" fmla="+- 0 6589 6444"/>
                <a:gd name="T33" fmla="*/ T32 w 345"/>
                <a:gd name="T34" fmla="+- 0 1410 861"/>
                <a:gd name="T35" fmla="*/ 1410 h 580"/>
                <a:gd name="T36" fmla="+- 0 6601 6444"/>
                <a:gd name="T37" fmla="*/ T36 w 345"/>
                <a:gd name="T38" fmla="+- 0 1368 861"/>
                <a:gd name="T39" fmla="*/ 1368 h 580"/>
                <a:gd name="T40" fmla="+- 0 6788 6444"/>
                <a:gd name="T41" fmla="*/ T40 w 345"/>
                <a:gd name="T42" fmla="+- 0 1350 861"/>
                <a:gd name="T43" fmla="*/ 1350 h 580"/>
                <a:gd name="T44" fmla="+- 0 6462 6444"/>
                <a:gd name="T45" fmla="*/ T44 w 345"/>
                <a:gd name="T46" fmla="+- 0 924 861"/>
                <a:gd name="T47" fmla="*/ 924 h 580"/>
                <a:gd name="T48" fmla="+- 0 6788 6444"/>
                <a:gd name="T49" fmla="*/ T48 w 345"/>
                <a:gd name="T50" fmla="+- 0 905 861"/>
                <a:gd name="T51" fmla="*/ 905 h 580"/>
                <a:gd name="T52" fmla="+- 0 6581 6444"/>
                <a:gd name="T53" fmla="*/ T52 w 345"/>
                <a:gd name="T54" fmla="+- 0 902 861"/>
                <a:gd name="T55" fmla="*/ 902 h 580"/>
                <a:gd name="T56" fmla="+- 0 6575 6444"/>
                <a:gd name="T57" fmla="*/ T56 w 345"/>
                <a:gd name="T58" fmla="+- 0 902 861"/>
                <a:gd name="T59" fmla="*/ 902 h 580"/>
                <a:gd name="T60" fmla="+- 0 6571 6444"/>
                <a:gd name="T61" fmla="*/ T60 w 345"/>
                <a:gd name="T62" fmla="+- 0 888 861"/>
                <a:gd name="T63" fmla="*/ 888 h 580"/>
                <a:gd name="T64" fmla="+- 0 6782 6444"/>
                <a:gd name="T65" fmla="*/ T64 w 345"/>
                <a:gd name="T66" fmla="+- 0 884 861"/>
                <a:gd name="T67" fmla="*/ 884 h 580"/>
                <a:gd name="T68" fmla="+- 0 6761 6444"/>
                <a:gd name="T69" fmla="*/ T68 w 345"/>
                <a:gd name="T70" fmla="+- 0 865 861"/>
                <a:gd name="T71" fmla="*/ 865 h 580"/>
                <a:gd name="T72" fmla="+- 0 6788 6444"/>
                <a:gd name="T73" fmla="*/ T72 w 345"/>
                <a:gd name="T74" fmla="+- 0 1368 861"/>
                <a:gd name="T75" fmla="*/ 1368 h 580"/>
                <a:gd name="T76" fmla="+- 0 6644 6444"/>
                <a:gd name="T77" fmla="*/ T76 w 345"/>
                <a:gd name="T78" fmla="+- 0 1380 861"/>
                <a:gd name="T79" fmla="*/ 1380 h 580"/>
                <a:gd name="T80" fmla="+- 0 6632 6444"/>
                <a:gd name="T81" fmla="*/ T80 w 345"/>
                <a:gd name="T82" fmla="+- 0 1422 861"/>
                <a:gd name="T83" fmla="*/ 1422 h 580"/>
                <a:gd name="T84" fmla="+- 0 6785 6444"/>
                <a:gd name="T85" fmla="*/ T84 w 345"/>
                <a:gd name="T86" fmla="+- 0 1413 861"/>
                <a:gd name="T87" fmla="*/ 1413 h 580"/>
                <a:gd name="T88" fmla="+- 0 6788 6444"/>
                <a:gd name="T89" fmla="*/ T88 w 345"/>
                <a:gd name="T90" fmla="+- 0 1368 861"/>
                <a:gd name="T91" fmla="*/ 1368 h 580"/>
                <a:gd name="T92" fmla="+- 0 6771 6444"/>
                <a:gd name="T93" fmla="*/ T92 w 345"/>
                <a:gd name="T94" fmla="+- 0 924 861"/>
                <a:gd name="T95" fmla="*/ 924 h 580"/>
                <a:gd name="T96" fmla="+- 0 6788 6444"/>
                <a:gd name="T97" fmla="*/ T96 w 345"/>
                <a:gd name="T98" fmla="+- 0 1350 861"/>
                <a:gd name="T99" fmla="*/ 1350 h 580"/>
                <a:gd name="T100" fmla="+- 0 6661 6444"/>
                <a:gd name="T101" fmla="*/ T100 w 345"/>
                <a:gd name="T102" fmla="+- 0 1106 861"/>
                <a:gd name="T103" fmla="*/ 1106 h 580"/>
                <a:gd name="T104" fmla="+- 0 6581 6444"/>
                <a:gd name="T105" fmla="*/ T104 w 345"/>
                <a:gd name="T106" fmla="+- 0 1271 861"/>
                <a:gd name="T107" fmla="*/ 1271 h 580"/>
                <a:gd name="T108" fmla="+- 0 6661 6444"/>
                <a:gd name="T109" fmla="*/ T108 w 345"/>
                <a:gd name="T110" fmla="+- 0 1106 861"/>
                <a:gd name="T111" fmla="*/ 1106 h 580"/>
                <a:gd name="T112" fmla="+- 0 6605 6444"/>
                <a:gd name="T113" fmla="*/ T112 w 345"/>
                <a:gd name="T114" fmla="+- 0 1001 861"/>
                <a:gd name="T115" fmla="*/ 1001 h 580"/>
                <a:gd name="T116" fmla="+- 0 6584 6444"/>
                <a:gd name="T117" fmla="*/ T116 w 345"/>
                <a:gd name="T118" fmla="+- 0 1023 861"/>
                <a:gd name="T119" fmla="*/ 1023 h 580"/>
                <a:gd name="T120" fmla="+- 0 6584 6444"/>
                <a:gd name="T121" fmla="*/ T120 w 345"/>
                <a:gd name="T122" fmla="+- 0 1054 861"/>
                <a:gd name="T123" fmla="*/ 1054 h 580"/>
                <a:gd name="T124" fmla="+- 0 6605 6444"/>
                <a:gd name="T125" fmla="*/ T124 w 345"/>
                <a:gd name="T126" fmla="+- 0 1075 861"/>
                <a:gd name="T127" fmla="*/ 1075 h 580"/>
                <a:gd name="T128" fmla="+- 0 6636 6444"/>
                <a:gd name="T129" fmla="*/ T128 w 345"/>
                <a:gd name="T130" fmla="+- 0 1075 861"/>
                <a:gd name="T131" fmla="*/ 1075 h 580"/>
                <a:gd name="T132" fmla="+- 0 6658 6444"/>
                <a:gd name="T133" fmla="*/ T132 w 345"/>
                <a:gd name="T134" fmla="+- 0 1054 861"/>
                <a:gd name="T135" fmla="*/ 1054 h 580"/>
                <a:gd name="T136" fmla="+- 0 6658 6444"/>
                <a:gd name="T137" fmla="*/ T136 w 345"/>
                <a:gd name="T138" fmla="+- 0 1023 861"/>
                <a:gd name="T139" fmla="*/ 1023 h 580"/>
                <a:gd name="T140" fmla="+- 0 6636 6444"/>
                <a:gd name="T141" fmla="*/ T140 w 345"/>
                <a:gd name="T142" fmla="+- 0 1001 861"/>
                <a:gd name="T143" fmla="*/ 1001 h 580"/>
                <a:gd name="T144" fmla="+- 0 6782 6444"/>
                <a:gd name="T145" fmla="*/ T144 w 345"/>
                <a:gd name="T146" fmla="+- 0 884 861"/>
                <a:gd name="T147" fmla="*/ 884 h 580"/>
                <a:gd name="T148" fmla="+- 0 6653 6444"/>
                <a:gd name="T149" fmla="*/ T148 w 345"/>
                <a:gd name="T150" fmla="+- 0 884 861"/>
                <a:gd name="T151" fmla="*/ 884 h 580"/>
                <a:gd name="T152" fmla="+- 0 6662 6444"/>
                <a:gd name="T153" fmla="*/ T152 w 345"/>
                <a:gd name="T154" fmla="+- 0 888 861"/>
                <a:gd name="T155" fmla="*/ 888 h 580"/>
                <a:gd name="T156" fmla="+- 0 6658 6444"/>
                <a:gd name="T157" fmla="*/ T156 w 345"/>
                <a:gd name="T158" fmla="+- 0 902 861"/>
                <a:gd name="T159" fmla="*/ 902 h 580"/>
                <a:gd name="T160" fmla="+- 0 6653 6444"/>
                <a:gd name="T161" fmla="*/ T160 w 345"/>
                <a:gd name="T162" fmla="+- 0 902 861"/>
                <a:gd name="T163" fmla="*/ 902 h 580"/>
                <a:gd name="T164" fmla="+- 0 6785 6444"/>
                <a:gd name="T165" fmla="*/ T164 w 345"/>
                <a:gd name="T166" fmla="+- 0 888 861"/>
                <a:gd name="T167" fmla="*/ 888 h 580"/>
                <a:gd name="T168" fmla="+- 0 6782 6444"/>
                <a:gd name="T169" fmla="*/ T168 w 345"/>
                <a:gd name="T170" fmla="+- 0 884 861"/>
                <a:gd name="T171" fmla="*/ 884 h 5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345" h="580">
                  <a:moveTo>
                    <a:pt x="300" y="0"/>
                  </a:moveTo>
                  <a:lnTo>
                    <a:pt x="45" y="0"/>
                  </a:lnTo>
                  <a:lnTo>
                    <a:pt x="27" y="4"/>
                  </a:lnTo>
                  <a:lnTo>
                    <a:pt x="13" y="13"/>
                  </a:lnTo>
                  <a:lnTo>
                    <a:pt x="3" y="27"/>
                  </a:lnTo>
                  <a:lnTo>
                    <a:pt x="0" y="44"/>
                  </a:lnTo>
                  <a:lnTo>
                    <a:pt x="0" y="535"/>
                  </a:lnTo>
                  <a:lnTo>
                    <a:pt x="3" y="552"/>
                  </a:lnTo>
                  <a:lnTo>
                    <a:pt x="13" y="566"/>
                  </a:lnTo>
                  <a:lnTo>
                    <a:pt x="27" y="576"/>
                  </a:lnTo>
                  <a:lnTo>
                    <a:pt x="45" y="579"/>
                  </a:lnTo>
                  <a:lnTo>
                    <a:pt x="300" y="579"/>
                  </a:lnTo>
                  <a:lnTo>
                    <a:pt x="317" y="576"/>
                  </a:lnTo>
                  <a:lnTo>
                    <a:pt x="331" y="566"/>
                  </a:lnTo>
                  <a:lnTo>
                    <a:pt x="335" y="561"/>
                  </a:lnTo>
                  <a:lnTo>
                    <a:pt x="157" y="561"/>
                  </a:lnTo>
                  <a:lnTo>
                    <a:pt x="145" y="549"/>
                  </a:lnTo>
                  <a:lnTo>
                    <a:pt x="145" y="519"/>
                  </a:lnTo>
                  <a:lnTo>
                    <a:pt x="157" y="507"/>
                  </a:lnTo>
                  <a:lnTo>
                    <a:pt x="344" y="507"/>
                  </a:lnTo>
                  <a:lnTo>
                    <a:pt x="344" y="489"/>
                  </a:lnTo>
                  <a:lnTo>
                    <a:pt x="18" y="489"/>
                  </a:lnTo>
                  <a:lnTo>
                    <a:pt x="18" y="63"/>
                  </a:lnTo>
                  <a:lnTo>
                    <a:pt x="344" y="63"/>
                  </a:lnTo>
                  <a:lnTo>
                    <a:pt x="344" y="44"/>
                  </a:lnTo>
                  <a:lnTo>
                    <a:pt x="343" y="41"/>
                  </a:lnTo>
                  <a:lnTo>
                    <a:pt x="137" y="41"/>
                  </a:lnTo>
                  <a:lnTo>
                    <a:pt x="131" y="41"/>
                  </a:lnTo>
                  <a:lnTo>
                    <a:pt x="127" y="37"/>
                  </a:lnTo>
                  <a:lnTo>
                    <a:pt x="127" y="27"/>
                  </a:lnTo>
                  <a:lnTo>
                    <a:pt x="131" y="23"/>
                  </a:lnTo>
                  <a:lnTo>
                    <a:pt x="338" y="23"/>
                  </a:lnTo>
                  <a:lnTo>
                    <a:pt x="331" y="13"/>
                  </a:lnTo>
                  <a:lnTo>
                    <a:pt x="317" y="4"/>
                  </a:lnTo>
                  <a:lnTo>
                    <a:pt x="300" y="0"/>
                  </a:lnTo>
                  <a:close/>
                  <a:moveTo>
                    <a:pt x="344" y="507"/>
                  </a:moveTo>
                  <a:lnTo>
                    <a:pt x="188" y="507"/>
                  </a:lnTo>
                  <a:lnTo>
                    <a:pt x="200" y="519"/>
                  </a:lnTo>
                  <a:lnTo>
                    <a:pt x="200" y="549"/>
                  </a:lnTo>
                  <a:lnTo>
                    <a:pt x="188" y="561"/>
                  </a:lnTo>
                  <a:lnTo>
                    <a:pt x="335" y="561"/>
                  </a:lnTo>
                  <a:lnTo>
                    <a:pt x="341" y="552"/>
                  </a:lnTo>
                  <a:lnTo>
                    <a:pt x="344" y="535"/>
                  </a:lnTo>
                  <a:lnTo>
                    <a:pt x="344" y="507"/>
                  </a:lnTo>
                  <a:close/>
                  <a:moveTo>
                    <a:pt x="344" y="63"/>
                  </a:moveTo>
                  <a:lnTo>
                    <a:pt x="327" y="63"/>
                  </a:lnTo>
                  <a:lnTo>
                    <a:pt x="327" y="489"/>
                  </a:lnTo>
                  <a:lnTo>
                    <a:pt x="344" y="489"/>
                  </a:lnTo>
                  <a:lnTo>
                    <a:pt x="344" y="63"/>
                  </a:lnTo>
                  <a:close/>
                  <a:moveTo>
                    <a:pt x="217" y="245"/>
                  </a:moveTo>
                  <a:lnTo>
                    <a:pt x="137" y="245"/>
                  </a:lnTo>
                  <a:lnTo>
                    <a:pt x="137" y="410"/>
                  </a:lnTo>
                  <a:lnTo>
                    <a:pt x="217" y="410"/>
                  </a:lnTo>
                  <a:lnTo>
                    <a:pt x="217" y="245"/>
                  </a:lnTo>
                  <a:close/>
                  <a:moveTo>
                    <a:pt x="177" y="137"/>
                  </a:moveTo>
                  <a:lnTo>
                    <a:pt x="161" y="140"/>
                  </a:lnTo>
                  <a:lnTo>
                    <a:pt x="149" y="149"/>
                  </a:lnTo>
                  <a:lnTo>
                    <a:pt x="140" y="162"/>
                  </a:lnTo>
                  <a:lnTo>
                    <a:pt x="137" y="177"/>
                  </a:lnTo>
                  <a:lnTo>
                    <a:pt x="140" y="193"/>
                  </a:lnTo>
                  <a:lnTo>
                    <a:pt x="149" y="205"/>
                  </a:lnTo>
                  <a:lnTo>
                    <a:pt x="161" y="214"/>
                  </a:lnTo>
                  <a:lnTo>
                    <a:pt x="177" y="217"/>
                  </a:lnTo>
                  <a:lnTo>
                    <a:pt x="192" y="214"/>
                  </a:lnTo>
                  <a:lnTo>
                    <a:pt x="205" y="205"/>
                  </a:lnTo>
                  <a:lnTo>
                    <a:pt x="214" y="193"/>
                  </a:lnTo>
                  <a:lnTo>
                    <a:pt x="217" y="177"/>
                  </a:lnTo>
                  <a:lnTo>
                    <a:pt x="214" y="162"/>
                  </a:lnTo>
                  <a:lnTo>
                    <a:pt x="205" y="149"/>
                  </a:lnTo>
                  <a:lnTo>
                    <a:pt x="192" y="140"/>
                  </a:lnTo>
                  <a:lnTo>
                    <a:pt x="177" y="137"/>
                  </a:lnTo>
                  <a:close/>
                  <a:moveTo>
                    <a:pt x="338" y="23"/>
                  </a:moveTo>
                  <a:lnTo>
                    <a:pt x="131" y="23"/>
                  </a:lnTo>
                  <a:lnTo>
                    <a:pt x="209" y="23"/>
                  </a:lnTo>
                  <a:lnTo>
                    <a:pt x="214" y="23"/>
                  </a:lnTo>
                  <a:lnTo>
                    <a:pt x="218" y="27"/>
                  </a:lnTo>
                  <a:lnTo>
                    <a:pt x="218" y="37"/>
                  </a:lnTo>
                  <a:lnTo>
                    <a:pt x="214" y="41"/>
                  </a:lnTo>
                  <a:lnTo>
                    <a:pt x="209" y="41"/>
                  </a:lnTo>
                  <a:lnTo>
                    <a:pt x="343" y="41"/>
                  </a:lnTo>
                  <a:lnTo>
                    <a:pt x="341" y="27"/>
                  </a:lnTo>
                  <a:lnTo>
                    <a:pt x="338" y="23"/>
                  </a:lnTo>
                  <a:close/>
                </a:path>
              </a:pathLst>
            </a:custGeom>
            <a:solidFill>
              <a:srgbClr val="D3875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AU"/>
            </a:p>
          </p:txBody>
        </p:sp>
        <p:sp>
          <p:nvSpPr>
            <p:cNvPr id="41" name="AutoShape 43">
              <a:extLst>
                <a:ext uri="{FF2B5EF4-FFF2-40B4-BE49-F238E27FC236}">
                  <a16:creationId xmlns:a16="http://schemas.microsoft.com/office/drawing/2014/main" id="{15E9F6B7-14BB-4189-960C-4CD701B97EA3}"/>
                </a:ext>
              </a:extLst>
            </p:cNvPr>
            <p:cNvSpPr>
              <a:spLocks/>
            </p:cNvSpPr>
            <p:nvPr/>
          </p:nvSpPr>
          <p:spPr bwMode="auto">
            <a:xfrm>
              <a:off x="2892" y="2285"/>
              <a:ext cx="501" cy="468"/>
            </a:xfrm>
            <a:custGeom>
              <a:avLst/>
              <a:gdLst>
                <a:gd name="T0" fmla="+- 0 3105 2893"/>
                <a:gd name="T1" fmla="*/ T0 w 501"/>
                <a:gd name="T2" fmla="+- 0 2298 2285"/>
                <a:gd name="T3" fmla="*/ 2298 h 468"/>
                <a:gd name="T4" fmla="+- 0 3002 2893"/>
                <a:gd name="T5" fmla="*/ T4 w 501"/>
                <a:gd name="T6" fmla="+- 0 2331 2285"/>
                <a:gd name="T7" fmla="*/ 2331 h 468"/>
                <a:gd name="T8" fmla="+- 0 3002 2893"/>
                <a:gd name="T9" fmla="*/ T8 w 501"/>
                <a:gd name="T10" fmla="+- 0 2395 2285"/>
                <a:gd name="T11" fmla="*/ 2395 h 468"/>
                <a:gd name="T12" fmla="+- 0 2896 2893"/>
                <a:gd name="T13" fmla="*/ T12 w 501"/>
                <a:gd name="T14" fmla="+- 0 2455 2285"/>
                <a:gd name="T15" fmla="*/ 2455 h 468"/>
                <a:gd name="T16" fmla="+- 0 2896 2893"/>
                <a:gd name="T17" fmla="*/ T16 w 501"/>
                <a:gd name="T18" fmla="+- 0 2740 2285"/>
                <a:gd name="T19" fmla="*/ 2740 h 468"/>
                <a:gd name="T20" fmla="+- 0 3024 2893"/>
                <a:gd name="T21" fmla="*/ T20 w 501"/>
                <a:gd name="T22" fmla="+- 0 2753 2285"/>
                <a:gd name="T23" fmla="*/ 2753 h 468"/>
                <a:gd name="T24" fmla="+- 0 3089 2893"/>
                <a:gd name="T25" fmla="*/ T24 w 501"/>
                <a:gd name="T26" fmla="+- 0 2680 2285"/>
                <a:gd name="T27" fmla="*/ 2680 h 468"/>
                <a:gd name="T28" fmla="+- 0 3393 2893"/>
                <a:gd name="T29" fmla="*/ T28 w 501"/>
                <a:gd name="T30" fmla="+- 0 2635 2285"/>
                <a:gd name="T31" fmla="*/ 2635 h 468"/>
                <a:gd name="T32" fmla="+- 0 3074 2893"/>
                <a:gd name="T33" fmla="*/ T32 w 501"/>
                <a:gd name="T34" fmla="+- 0 2564 2285"/>
                <a:gd name="T35" fmla="*/ 2564 h 468"/>
                <a:gd name="T36" fmla="+- 0 3393 2893"/>
                <a:gd name="T37" fmla="*/ T36 w 501"/>
                <a:gd name="T38" fmla="+- 0 2519 2285"/>
                <a:gd name="T39" fmla="*/ 2519 h 468"/>
                <a:gd name="T40" fmla="+- 0 3074 2893"/>
                <a:gd name="T41" fmla="*/ T40 w 501"/>
                <a:gd name="T42" fmla="+- 0 2441 2285"/>
                <a:gd name="T43" fmla="*/ 2441 h 468"/>
                <a:gd name="T44" fmla="+- 0 3139 2893"/>
                <a:gd name="T45" fmla="*/ T44 w 501"/>
                <a:gd name="T46" fmla="+- 0 2396 2285"/>
                <a:gd name="T47" fmla="*/ 2396 h 468"/>
                <a:gd name="T48" fmla="+- 0 3114 2893"/>
                <a:gd name="T49" fmla="*/ T48 w 501"/>
                <a:gd name="T50" fmla="+- 0 2369 2285"/>
                <a:gd name="T51" fmla="*/ 2369 h 468"/>
                <a:gd name="T52" fmla="+- 0 3114 2893"/>
                <a:gd name="T53" fmla="*/ T52 w 501"/>
                <a:gd name="T54" fmla="+- 0 2353 2285"/>
                <a:gd name="T55" fmla="*/ 2353 h 468"/>
                <a:gd name="T56" fmla="+- 0 3139 2893"/>
                <a:gd name="T57" fmla="*/ T56 w 501"/>
                <a:gd name="T58" fmla="+- 0 2326 2285"/>
                <a:gd name="T59" fmla="*/ 2326 h 468"/>
                <a:gd name="T60" fmla="+- 0 3182 2893"/>
                <a:gd name="T61" fmla="*/ T60 w 501"/>
                <a:gd name="T62" fmla="+- 0 2298 2285"/>
                <a:gd name="T63" fmla="*/ 2298 h 468"/>
                <a:gd name="T64" fmla="+- 0 3301 2893"/>
                <a:gd name="T65" fmla="*/ T64 w 501"/>
                <a:gd name="T66" fmla="+- 0 2650 2285"/>
                <a:gd name="T67" fmla="*/ 2650 h 468"/>
                <a:gd name="T68" fmla="+- 0 3200 2893"/>
                <a:gd name="T69" fmla="*/ T68 w 501"/>
                <a:gd name="T70" fmla="+- 0 2753 2285"/>
                <a:gd name="T71" fmla="*/ 2753 h 468"/>
                <a:gd name="T72" fmla="+- 0 3265 2893"/>
                <a:gd name="T73" fmla="*/ T72 w 501"/>
                <a:gd name="T74" fmla="+- 0 2740 2285"/>
                <a:gd name="T75" fmla="*/ 2740 h 468"/>
                <a:gd name="T76" fmla="+- 0 3393 2893"/>
                <a:gd name="T77" fmla="*/ T76 w 501"/>
                <a:gd name="T78" fmla="+- 0 2680 2285"/>
                <a:gd name="T79" fmla="*/ 2680 h 468"/>
                <a:gd name="T80" fmla="+- 0 3301 2893"/>
                <a:gd name="T81" fmla="*/ T80 w 501"/>
                <a:gd name="T82" fmla="+- 0 2635 2285"/>
                <a:gd name="T83" fmla="*/ 2635 h 468"/>
                <a:gd name="T84" fmla="+- 0 3089 2893"/>
                <a:gd name="T85" fmla="*/ T84 w 501"/>
                <a:gd name="T86" fmla="+- 0 2680 2285"/>
                <a:gd name="T87" fmla="*/ 2680 h 468"/>
                <a:gd name="T88" fmla="+- 0 3301 2893"/>
                <a:gd name="T89" fmla="*/ T88 w 501"/>
                <a:gd name="T90" fmla="+- 0 2635 2285"/>
                <a:gd name="T91" fmla="*/ 2635 h 468"/>
                <a:gd name="T92" fmla="+- 0 3343 2893"/>
                <a:gd name="T93" fmla="*/ T92 w 501"/>
                <a:gd name="T94" fmla="+- 0 2680 2285"/>
                <a:gd name="T95" fmla="*/ 2680 h 468"/>
                <a:gd name="T96" fmla="+- 0 3170 2893"/>
                <a:gd name="T97" fmla="*/ T96 w 501"/>
                <a:gd name="T98" fmla="+- 0 2544 2285"/>
                <a:gd name="T99" fmla="*/ 2544 h 468"/>
                <a:gd name="T100" fmla="+- 0 3170 2893"/>
                <a:gd name="T101" fmla="*/ T100 w 501"/>
                <a:gd name="T102" fmla="+- 0 2589 2285"/>
                <a:gd name="T103" fmla="*/ 2589 h 468"/>
                <a:gd name="T104" fmla="+- 0 3213 2893"/>
                <a:gd name="T105" fmla="*/ T104 w 501"/>
                <a:gd name="T106" fmla="+- 0 2544 2285"/>
                <a:gd name="T107" fmla="*/ 2544 h 468"/>
                <a:gd name="T108" fmla="+- 0 3393 2893"/>
                <a:gd name="T109" fmla="*/ T108 w 501"/>
                <a:gd name="T110" fmla="+- 0 2564 2285"/>
                <a:gd name="T111" fmla="*/ 2564 h 468"/>
                <a:gd name="T112" fmla="+- 0 3301 2893"/>
                <a:gd name="T113" fmla="*/ T112 w 501"/>
                <a:gd name="T114" fmla="+- 0 2519 2285"/>
                <a:gd name="T115" fmla="*/ 2519 h 468"/>
                <a:gd name="T116" fmla="+- 0 3074 2893"/>
                <a:gd name="T117" fmla="*/ T116 w 501"/>
                <a:gd name="T118" fmla="+- 0 2564 2285"/>
                <a:gd name="T119" fmla="*/ 2564 h 468"/>
                <a:gd name="T120" fmla="+- 0 3301 2893"/>
                <a:gd name="T121" fmla="*/ T120 w 501"/>
                <a:gd name="T122" fmla="+- 0 2519 2285"/>
                <a:gd name="T123" fmla="*/ 2519 h 468"/>
                <a:gd name="T124" fmla="+- 0 3343 2893"/>
                <a:gd name="T125" fmla="*/ T124 w 501"/>
                <a:gd name="T126" fmla="+- 0 2564 2285"/>
                <a:gd name="T127" fmla="*/ 2564 h 468"/>
                <a:gd name="T128" fmla="+- 0 3170 2893"/>
                <a:gd name="T129" fmla="*/ T128 w 501"/>
                <a:gd name="T130" fmla="+- 0 2441 2285"/>
                <a:gd name="T131" fmla="*/ 2441 h 468"/>
                <a:gd name="T132" fmla="+- 0 3170 2893"/>
                <a:gd name="T133" fmla="*/ T132 w 501"/>
                <a:gd name="T134" fmla="+- 0 2486 2285"/>
                <a:gd name="T135" fmla="*/ 2486 h 468"/>
                <a:gd name="T136" fmla="+- 0 3213 2893"/>
                <a:gd name="T137" fmla="*/ T136 w 501"/>
                <a:gd name="T138" fmla="+- 0 2441 2285"/>
                <a:gd name="T139" fmla="*/ 2441 h 468"/>
                <a:gd name="T140" fmla="+- 0 3393 2893"/>
                <a:gd name="T141" fmla="*/ T140 w 501"/>
                <a:gd name="T142" fmla="+- 0 2459 2285"/>
                <a:gd name="T143" fmla="*/ 2459 h 468"/>
                <a:gd name="T144" fmla="+- 0 3265 2893"/>
                <a:gd name="T145" fmla="*/ T144 w 501"/>
                <a:gd name="T146" fmla="+- 0 2441 2285"/>
                <a:gd name="T147" fmla="*/ 2441 h 468"/>
                <a:gd name="T148" fmla="+- 0 3151 2893"/>
                <a:gd name="T149" fmla="*/ T148 w 501"/>
                <a:gd name="T150" fmla="+- 0 2329 2285"/>
                <a:gd name="T151" fmla="*/ 2329 h 468"/>
                <a:gd name="T152" fmla="+- 0 3177 2893"/>
                <a:gd name="T153" fmla="*/ T152 w 501"/>
                <a:gd name="T154" fmla="+- 0 2356 2285"/>
                <a:gd name="T155" fmla="*/ 2356 h 468"/>
                <a:gd name="T156" fmla="+- 0 3151 2893"/>
                <a:gd name="T157" fmla="*/ T156 w 501"/>
                <a:gd name="T158" fmla="+- 0 2369 2285"/>
                <a:gd name="T159" fmla="*/ 2369 h 468"/>
                <a:gd name="T160" fmla="+- 0 3265 2893"/>
                <a:gd name="T161" fmla="*/ T160 w 501"/>
                <a:gd name="T162" fmla="+- 0 2396 2285"/>
                <a:gd name="T163" fmla="*/ 2396 h 468"/>
                <a:gd name="T164" fmla="+- 0 3292 2893"/>
                <a:gd name="T165" fmla="*/ T164 w 501"/>
                <a:gd name="T166" fmla="+- 0 2387 2285"/>
                <a:gd name="T167" fmla="*/ 2387 h 468"/>
                <a:gd name="T168" fmla="+- 0 3207 2893"/>
                <a:gd name="T169" fmla="*/ T168 w 501"/>
                <a:gd name="T170" fmla="+- 0 2331 2285"/>
                <a:gd name="T171" fmla="*/ 2331 h 4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501" h="468">
                  <a:moveTo>
                    <a:pt x="251" y="0"/>
                  </a:moveTo>
                  <a:lnTo>
                    <a:pt x="230" y="4"/>
                  </a:lnTo>
                  <a:lnTo>
                    <a:pt x="212" y="13"/>
                  </a:lnTo>
                  <a:lnTo>
                    <a:pt x="198" y="27"/>
                  </a:lnTo>
                  <a:lnTo>
                    <a:pt x="187" y="46"/>
                  </a:lnTo>
                  <a:lnTo>
                    <a:pt x="109" y="46"/>
                  </a:lnTo>
                  <a:lnTo>
                    <a:pt x="102" y="53"/>
                  </a:lnTo>
                  <a:lnTo>
                    <a:pt x="102" y="102"/>
                  </a:lnTo>
                  <a:lnTo>
                    <a:pt x="109" y="110"/>
                  </a:lnTo>
                  <a:lnTo>
                    <a:pt x="128" y="110"/>
                  </a:lnTo>
                  <a:lnTo>
                    <a:pt x="128" y="170"/>
                  </a:lnTo>
                  <a:lnTo>
                    <a:pt x="3" y="170"/>
                  </a:lnTo>
                  <a:lnTo>
                    <a:pt x="0" y="174"/>
                  </a:lnTo>
                  <a:lnTo>
                    <a:pt x="0" y="451"/>
                  </a:lnTo>
                  <a:lnTo>
                    <a:pt x="3" y="455"/>
                  </a:lnTo>
                  <a:lnTo>
                    <a:pt x="128" y="455"/>
                  </a:lnTo>
                  <a:lnTo>
                    <a:pt x="128" y="464"/>
                  </a:lnTo>
                  <a:lnTo>
                    <a:pt x="131" y="468"/>
                  </a:lnTo>
                  <a:lnTo>
                    <a:pt x="193" y="468"/>
                  </a:lnTo>
                  <a:lnTo>
                    <a:pt x="196" y="464"/>
                  </a:lnTo>
                  <a:lnTo>
                    <a:pt x="196" y="395"/>
                  </a:lnTo>
                  <a:lnTo>
                    <a:pt x="51" y="395"/>
                  </a:lnTo>
                  <a:lnTo>
                    <a:pt x="51" y="350"/>
                  </a:lnTo>
                  <a:lnTo>
                    <a:pt x="500" y="350"/>
                  </a:lnTo>
                  <a:lnTo>
                    <a:pt x="500" y="304"/>
                  </a:lnTo>
                  <a:lnTo>
                    <a:pt x="181" y="304"/>
                  </a:lnTo>
                  <a:lnTo>
                    <a:pt x="181" y="279"/>
                  </a:lnTo>
                  <a:lnTo>
                    <a:pt x="51" y="279"/>
                  </a:lnTo>
                  <a:lnTo>
                    <a:pt x="51" y="234"/>
                  </a:lnTo>
                  <a:lnTo>
                    <a:pt x="500" y="234"/>
                  </a:lnTo>
                  <a:lnTo>
                    <a:pt x="500" y="201"/>
                  </a:lnTo>
                  <a:lnTo>
                    <a:pt x="181" y="201"/>
                  </a:lnTo>
                  <a:lnTo>
                    <a:pt x="181" y="156"/>
                  </a:lnTo>
                  <a:lnTo>
                    <a:pt x="372" y="156"/>
                  </a:lnTo>
                  <a:lnTo>
                    <a:pt x="372" y="111"/>
                  </a:lnTo>
                  <a:lnTo>
                    <a:pt x="246" y="111"/>
                  </a:lnTo>
                  <a:lnTo>
                    <a:pt x="243" y="108"/>
                  </a:lnTo>
                  <a:lnTo>
                    <a:pt x="243" y="84"/>
                  </a:lnTo>
                  <a:lnTo>
                    <a:pt x="221" y="84"/>
                  </a:lnTo>
                  <a:lnTo>
                    <a:pt x="217" y="81"/>
                  </a:lnTo>
                  <a:lnTo>
                    <a:pt x="217" y="71"/>
                  </a:lnTo>
                  <a:lnTo>
                    <a:pt x="221" y="68"/>
                  </a:lnTo>
                  <a:lnTo>
                    <a:pt x="243" y="68"/>
                  </a:lnTo>
                  <a:lnTo>
                    <a:pt x="243" y="44"/>
                  </a:lnTo>
                  <a:lnTo>
                    <a:pt x="246" y="41"/>
                  </a:lnTo>
                  <a:lnTo>
                    <a:pt x="311" y="41"/>
                  </a:lnTo>
                  <a:lnTo>
                    <a:pt x="303" y="27"/>
                  </a:lnTo>
                  <a:lnTo>
                    <a:pt x="289" y="13"/>
                  </a:lnTo>
                  <a:lnTo>
                    <a:pt x="271" y="4"/>
                  </a:lnTo>
                  <a:lnTo>
                    <a:pt x="251" y="0"/>
                  </a:lnTo>
                  <a:close/>
                  <a:moveTo>
                    <a:pt x="408" y="365"/>
                  </a:moveTo>
                  <a:lnTo>
                    <a:pt x="303" y="365"/>
                  </a:lnTo>
                  <a:lnTo>
                    <a:pt x="303" y="464"/>
                  </a:lnTo>
                  <a:lnTo>
                    <a:pt x="307" y="468"/>
                  </a:lnTo>
                  <a:lnTo>
                    <a:pt x="369" y="468"/>
                  </a:lnTo>
                  <a:lnTo>
                    <a:pt x="372" y="464"/>
                  </a:lnTo>
                  <a:lnTo>
                    <a:pt x="372" y="455"/>
                  </a:lnTo>
                  <a:lnTo>
                    <a:pt x="496" y="455"/>
                  </a:lnTo>
                  <a:lnTo>
                    <a:pt x="500" y="451"/>
                  </a:lnTo>
                  <a:lnTo>
                    <a:pt x="500" y="395"/>
                  </a:lnTo>
                  <a:lnTo>
                    <a:pt x="408" y="395"/>
                  </a:lnTo>
                  <a:lnTo>
                    <a:pt x="408" y="365"/>
                  </a:lnTo>
                  <a:close/>
                  <a:moveTo>
                    <a:pt x="408" y="350"/>
                  </a:moveTo>
                  <a:lnTo>
                    <a:pt x="93" y="350"/>
                  </a:lnTo>
                  <a:lnTo>
                    <a:pt x="93" y="395"/>
                  </a:lnTo>
                  <a:lnTo>
                    <a:pt x="196" y="395"/>
                  </a:lnTo>
                  <a:lnTo>
                    <a:pt x="196" y="365"/>
                  </a:lnTo>
                  <a:lnTo>
                    <a:pt x="408" y="365"/>
                  </a:lnTo>
                  <a:lnTo>
                    <a:pt x="408" y="350"/>
                  </a:lnTo>
                  <a:close/>
                  <a:moveTo>
                    <a:pt x="500" y="350"/>
                  </a:moveTo>
                  <a:lnTo>
                    <a:pt x="450" y="350"/>
                  </a:lnTo>
                  <a:lnTo>
                    <a:pt x="450" y="395"/>
                  </a:lnTo>
                  <a:lnTo>
                    <a:pt x="500" y="395"/>
                  </a:lnTo>
                  <a:lnTo>
                    <a:pt x="500" y="350"/>
                  </a:lnTo>
                  <a:close/>
                  <a:moveTo>
                    <a:pt x="277" y="259"/>
                  </a:moveTo>
                  <a:lnTo>
                    <a:pt x="224" y="259"/>
                  </a:lnTo>
                  <a:lnTo>
                    <a:pt x="224" y="304"/>
                  </a:lnTo>
                  <a:lnTo>
                    <a:pt x="277" y="304"/>
                  </a:lnTo>
                  <a:lnTo>
                    <a:pt x="277" y="259"/>
                  </a:lnTo>
                  <a:close/>
                  <a:moveTo>
                    <a:pt x="408" y="259"/>
                  </a:moveTo>
                  <a:lnTo>
                    <a:pt x="320" y="259"/>
                  </a:lnTo>
                  <a:lnTo>
                    <a:pt x="320" y="304"/>
                  </a:lnTo>
                  <a:lnTo>
                    <a:pt x="500" y="304"/>
                  </a:lnTo>
                  <a:lnTo>
                    <a:pt x="500" y="279"/>
                  </a:lnTo>
                  <a:lnTo>
                    <a:pt x="408" y="279"/>
                  </a:lnTo>
                  <a:lnTo>
                    <a:pt x="408" y="259"/>
                  </a:lnTo>
                  <a:close/>
                  <a:moveTo>
                    <a:pt x="408" y="234"/>
                  </a:moveTo>
                  <a:lnTo>
                    <a:pt x="93" y="234"/>
                  </a:lnTo>
                  <a:lnTo>
                    <a:pt x="93" y="279"/>
                  </a:lnTo>
                  <a:lnTo>
                    <a:pt x="181" y="279"/>
                  </a:lnTo>
                  <a:lnTo>
                    <a:pt x="181" y="259"/>
                  </a:lnTo>
                  <a:lnTo>
                    <a:pt x="408" y="259"/>
                  </a:lnTo>
                  <a:lnTo>
                    <a:pt x="408" y="234"/>
                  </a:lnTo>
                  <a:close/>
                  <a:moveTo>
                    <a:pt x="500" y="234"/>
                  </a:moveTo>
                  <a:lnTo>
                    <a:pt x="450" y="234"/>
                  </a:lnTo>
                  <a:lnTo>
                    <a:pt x="450" y="279"/>
                  </a:lnTo>
                  <a:lnTo>
                    <a:pt x="500" y="279"/>
                  </a:lnTo>
                  <a:lnTo>
                    <a:pt x="500" y="234"/>
                  </a:lnTo>
                  <a:close/>
                  <a:moveTo>
                    <a:pt x="277" y="156"/>
                  </a:moveTo>
                  <a:lnTo>
                    <a:pt x="224" y="156"/>
                  </a:lnTo>
                  <a:lnTo>
                    <a:pt x="224" y="201"/>
                  </a:lnTo>
                  <a:lnTo>
                    <a:pt x="277" y="201"/>
                  </a:lnTo>
                  <a:lnTo>
                    <a:pt x="277" y="156"/>
                  </a:lnTo>
                  <a:close/>
                  <a:moveTo>
                    <a:pt x="372" y="156"/>
                  </a:moveTo>
                  <a:lnTo>
                    <a:pt x="320" y="156"/>
                  </a:lnTo>
                  <a:lnTo>
                    <a:pt x="320" y="201"/>
                  </a:lnTo>
                  <a:lnTo>
                    <a:pt x="500" y="201"/>
                  </a:lnTo>
                  <a:lnTo>
                    <a:pt x="500" y="174"/>
                  </a:lnTo>
                  <a:lnTo>
                    <a:pt x="496" y="170"/>
                  </a:lnTo>
                  <a:lnTo>
                    <a:pt x="372" y="170"/>
                  </a:lnTo>
                  <a:lnTo>
                    <a:pt x="372" y="156"/>
                  </a:lnTo>
                  <a:close/>
                  <a:moveTo>
                    <a:pt x="311" y="41"/>
                  </a:moveTo>
                  <a:lnTo>
                    <a:pt x="255" y="41"/>
                  </a:lnTo>
                  <a:lnTo>
                    <a:pt x="258" y="44"/>
                  </a:lnTo>
                  <a:lnTo>
                    <a:pt x="258" y="68"/>
                  </a:lnTo>
                  <a:lnTo>
                    <a:pt x="280" y="68"/>
                  </a:lnTo>
                  <a:lnTo>
                    <a:pt x="284" y="71"/>
                  </a:lnTo>
                  <a:lnTo>
                    <a:pt x="284" y="81"/>
                  </a:lnTo>
                  <a:lnTo>
                    <a:pt x="280" y="84"/>
                  </a:lnTo>
                  <a:lnTo>
                    <a:pt x="258" y="84"/>
                  </a:lnTo>
                  <a:lnTo>
                    <a:pt x="258" y="108"/>
                  </a:lnTo>
                  <a:lnTo>
                    <a:pt x="255" y="111"/>
                  </a:lnTo>
                  <a:lnTo>
                    <a:pt x="372" y="111"/>
                  </a:lnTo>
                  <a:lnTo>
                    <a:pt x="372" y="110"/>
                  </a:lnTo>
                  <a:lnTo>
                    <a:pt x="392" y="110"/>
                  </a:lnTo>
                  <a:lnTo>
                    <a:pt x="399" y="102"/>
                  </a:lnTo>
                  <a:lnTo>
                    <a:pt x="399" y="53"/>
                  </a:lnTo>
                  <a:lnTo>
                    <a:pt x="392" y="46"/>
                  </a:lnTo>
                  <a:lnTo>
                    <a:pt x="314" y="46"/>
                  </a:lnTo>
                  <a:lnTo>
                    <a:pt x="311" y="41"/>
                  </a:lnTo>
                  <a:close/>
                </a:path>
              </a:pathLst>
            </a:custGeom>
            <a:solidFill>
              <a:srgbClr val="48586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AU"/>
            </a:p>
          </p:txBody>
        </p:sp>
        <p:sp>
          <p:nvSpPr>
            <p:cNvPr id="42" name="Freeform 44">
              <a:extLst>
                <a:ext uri="{FF2B5EF4-FFF2-40B4-BE49-F238E27FC236}">
                  <a16:creationId xmlns:a16="http://schemas.microsoft.com/office/drawing/2014/main" id="{05F9B7E5-2D95-4478-8C64-062E86DB4E0A}"/>
                </a:ext>
              </a:extLst>
            </p:cNvPr>
            <p:cNvSpPr>
              <a:spLocks/>
            </p:cNvSpPr>
            <p:nvPr/>
          </p:nvSpPr>
          <p:spPr bwMode="auto">
            <a:xfrm>
              <a:off x="2683" y="2647"/>
              <a:ext cx="69" cy="54"/>
            </a:xfrm>
            <a:custGeom>
              <a:avLst/>
              <a:gdLst>
                <a:gd name="T0" fmla="+- 0 2734 2683"/>
                <a:gd name="T1" fmla="*/ T0 w 69"/>
                <a:gd name="T2" fmla="+- 0 2647 2647"/>
                <a:gd name="T3" fmla="*/ 2647 h 54"/>
                <a:gd name="T4" fmla="+- 0 2720 2683"/>
                <a:gd name="T5" fmla="*/ T4 w 69"/>
                <a:gd name="T6" fmla="+- 0 2647 2647"/>
                <a:gd name="T7" fmla="*/ 2647 h 54"/>
                <a:gd name="T8" fmla="+- 0 2706 2683"/>
                <a:gd name="T9" fmla="*/ T8 w 69"/>
                <a:gd name="T10" fmla="+- 0 2650 2647"/>
                <a:gd name="T11" fmla="*/ 2650 h 54"/>
                <a:gd name="T12" fmla="+- 0 2694 2683"/>
                <a:gd name="T13" fmla="*/ T12 w 69"/>
                <a:gd name="T14" fmla="+- 0 2658 2647"/>
                <a:gd name="T15" fmla="*/ 2658 h 54"/>
                <a:gd name="T16" fmla="+- 0 2686 2683"/>
                <a:gd name="T17" fmla="*/ T16 w 69"/>
                <a:gd name="T18" fmla="+- 0 2669 2647"/>
                <a:gd name="T19" fmla="*/ 2669 h 54"/>
                <a:gd name="T20" fmla="+- 0 2683 2683"/>
                <a:gd name="T21" fmla="*/ T20 w 69"/>
                <a:gd name="T22" fmla="+- 0 2683 2647"/>
                <a:gd name="T23" fmla="*/ 2683 h 54"/>
                <a:gd name="T24" fmla="+- 0 2683 2683"/>
                <a:gd name="T25" fmla="*/ T24 w 69"/>
                <a:gd name="T26" fmla="+- 0 2689 2647"/>
                <a:gd name="T27" fmla="*/ 2689 h 54"/>
                <a:gd name="T28" fmla="+- 0 2685 2683"/>
                <a:gd name="T29" fmla="*/ T28 w 69"/>
                <a:gd name="T30" fmla="+- 0 2695 2647"/>
                <a:gd name="T31" fmla="*/ 2695 h 54"/>
                <a:gd name="T32" fmla="+- 0 2688 2683"/>
                <a:gd name="T33" fmla="*/ T32 w 69"/>
                <a:gd name="T34" fmla="+- 0 2700 2647"/>
                <a:gd name="T35" fmla="*/ 2700 h 54"/>
                <a:gd name="T36" fmla="+- 0 2700 2683"/>
                <a:gd name="T37" fmla="*/ T36 w 69"/>
                <a:gd name="T38" fmla="+- 0 2686 2647"/>
                <a:gd name="T39" fmla="*/ 2686 h 54"/>
                <a:gd name="T40" fmla="+- 0 2715 2683"/>
                <a:gd name="T41" fmla="*/ T40 w 69"/>
                <a:gd name="T42" fmla="+- 0 2675 2647"/>
                <a:gd name="T43" fmla="*/ 2675 h 54"/>
                <a:gd name="T44" fmla="+- 0 2732 2683"/>
                <a:gd name="T45" fmla="*/ T44 w 69"/>
                <a:gd name="T46" fmla="+- 0 2667 2647"/>
                <a:gd name="T47" fmla="*/ 2667 h 54"/>
                <a:gd name="T48" fmla="+- 0 2752 2683"/>
                <a:gd name="T49" fmla="*/ T48 w 69"/>
                <a:gd name="T50" fmla="+- 0 2664 2647"/>
                <a:gd name="T51" fmla="*/ 2664 h 54"/>
                <a:gd name="T52" fmla="+- 0 2745 2683"/>
                <a:gd name="T53" fmla="*/ T52 w 69"/>
                <a:gd name="T54" fmla="+- 0 2654 2647"/>
                <a:gd name="T55" fmla="*/ 2654 h 54"/>
                <a:gd name="T56" fmla="+- 0 2734 2683"/>
                <a:gd name="T57" fmla="*/ T56 w 69"/>
                <a:gd name="T58" fmla="+- 0 2647 2647"/>
                <a:gd name="T59" fmla="*/ 2647 h 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69" h="54">
                  <a:moveTo>
                    <a:pt x="51" y="0"/>
                  </a:moveTo>
                  <a:lnTo>
                    <a:pt x="37" y="0"/>
                  </a:lnTo>
                  <a:lnTo>
                    <a:pt x="23" y="3"/>
                  </a:lnTo>
                  <a:lnTo>
                    <a:pt x="11" y="11"/>
                  </a:lnTo>
                  <a:lnTo>
                    <a:pt x="3" y="22"/>
                  </a:lnTo>
                  <a:lnTo>
                    <a:pt x="0" y="36"/>
                  </a:lnTo>
                  <a:lnTo>
                    <a:pt x="0" y="42"/>
                  </a:lnTo>
                  <a:lnTo>
                    <a:pt x="2" y="48"/>
                  </a:lnTo>
                  <a:lnTo>
                    <a:pt x="5" y="53"/>
                  </a:lnTo>
                  <a:lnTo>
                    <a:pt x="17" y="39"/>
                  </a:lnTo>
                  <a:lnTo>
                    <a:pt x="32" y="28"/>
                  </a:lnTo>
                  <a:lnTo>
                    <a:pt x="49" y="20"/>
                  </a:lnTo>
                  <a:lnTo>
                    <a:pt x="69" y="17"/>
                  </a:lnTo>
                  <a:lnTo>
                    <a:pt x="62" y="7"/>
                  </a:lnTo>
                  <a:lnTo>
                    <a:pt x="51" y="0"/>
                  </a:lnTo>
                  <a:close/>
                </a:path>
              </a:pathLst>
            </a:custGeom>
            <a:solidFill>
              <a:srgbClr val="48586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AU"/>
            </a:p>
          </p:txBody>
        </p:sp>
        <p:sp>
          <p:nvSpPr>
            <p:cNvPr id="43" name="Freeform 45">
              <a:extLst>
                <a:ext uri="{FF2B5EF4-FFF2-40B4-BE49-F238E27FC236}">
                  <a16:creationId xmlns:a16="http://schemas.microsoft.com/office/drawing/2014/main" id="{2A530581-C3DC-4C5C-A7E5-FA9C944DB23B}"/>
                </a:ext>
              </a:extLst>
            </p:cNvPr>
            <p:cNvSpPr>
              <a:spLocks/>
            </p:cNvSpPr>
            <p:nvPr/>
          </p:nvSpPr>
          <p:spPr bwMode="auto">
            <a:xfrm>
              <a:off x="2784" y="2956"/>
              <a:ext cx="35" cy="24"/>
            </a:xfrm>
            <a:custGeom>
              <a:avLst/>
              <a:gdLst>
                <a:gd name="T0" fmla="+- 0 2811 2784"/>
                <a:gd name="T1" fmla="*/ T0 w 35"/>
                <a:gd name="T2" fmla="+- 0 2957 2957"/>
                <a:gd name="T3" fmla="*/ 2957 h 24"/>
                <a:gd name="T4" fmla="+- 0 2794 2784"/>
                <a:gd name="T5" fmla="*/ T4 w 35"/>
                <a:gd name="T6" fmla="+- 0 2957 2957"/>
                <a:gd name="T7" fmla="*/ 2957 h 24"/>
                <a:gd name="T8" fmla="+- 0 2784 2784"/>
                <a:gd name="T9" fmla="*/ T8 w 35"/>
                <a:gd name="T10" fmla="+- 0 2967 2957"/>
                <a:gd name="T11" fmla="*/ 2967 h 24"/>
                <a:gd name="T12" fmla="+- 0 2784 2784"/>
                <a:gd name="T13" fmla="*/ T12 w 35"/>
                <a:gd name="T14" fmla="+- 0 2980 2957"/>
                <a:gd name="T15" fmla="*/ 2980 h 24"/>
                <a:gd name="T16" fmla="+- 0 2792 2784"/>
                <a:gd name="T17" fmla="*/ T16 w 35"/>
                <a:gd name="T18" fmla="+- 0 2981 2957"/>
                <a:gd name="T19" fmla="*/ 2981 h 24"/>
                <a:gd name="T20" fmla="+- 0 2800 2784"/>
                <a:gd name="T21" fmla="*/ T20 w 35"/>
                <a:gd name="T22" fmla="+- 0 2979 2957"/>
                <a:gd name="T23" fmla="*/ 2979 h 24"/>
                <a:gd name="T24" fmla="+- 0 2814 2784"/>
                <a:gd name="T25" fmla="*/ T24 w 35"/>
                <a:gd name="T26" fmla="+- 0 2968 2957"/>
                <a:gd name="T27" fmla="*/ 2968 h 24"/>
                <a:gd name="T28" fmla="+- 0 2817 2784"/>
                <a:gd name="T29" fmla="*/ T28 w 35"/>
                <a:gd name="T30" fmla="+- 0 2964 2957"/>
                <a:gd name="T31" fmla="*/ 2964 h 24"/>
                <a:gd name="T32" fmla="+- 0 2819 2784"/>
                <a:gd name="T33" fmla="*/ T32 w 35"/>
                <a:gd name="T34" fmla="+- 0 2960 2957"/>
                <a:gd name="T35" fmla="*/ 2960 h 24"/>
                <a:gd name="T36" fmla="+- 0 2815 2784"/>
                <a:gd name="T37" fmla="*/ T36 w 35"/>
                <a:gd name="T38" fmla="+- 0 2958 2957"/>
                <a:gd name="T39" fmla="*/ 2958 h 24"/>
                <a:gd name="T40" fmla="+- 0 2811 2784"/>
                <a:gd name="T41" fmla="*/ T40 w 35"/>
                <a:gd name="T42" fmla="+- 0 2957 2957"/>
                <a:gd name="T43" fmla="*/ 2957 h 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35" h="24">
                  <a:moveTo>
                    <a:pt x="27" y="0"/>
                  </a:moveTo>
                  <a:lnTo>
                    <a:pt x="10" y="0"/>
                  </a:lnTo>
                  <a:lnTo>
                    <a:pt x="0" y="10"/>
                  </a:lnTo>
                  <a:lnTo>
                    <a:pt x="0" y="23"/>
                  </a:lnTo>
                  <a:lnTo>
                    <a:pt x="8" y="24"/>
                  </a:lnTo>
                  <a:lnTo>
                    <a:pt x="16" y="22"/>
                  </a:lnTo>
                  <a:lnTo>
                    <a:pt x="30" y="11"/>
                  </a:lnTo>
                  <a:lnTo>
                    <a:pt x="33" y="7"/>
                  </a:lnTo>
                  <a:lnTo>
                    <a:pt x="35" y="3"/>
                  </a:lnTo>
                  <a:lnTo>
                    <a:pt x="31" y="1"/>
                  </a:lnTo>
                  <a:lnTo>
                    <a:pt x="27" y="0"/>
                  </a:lnTo>
                  <a:close/>
                </a:path>
              </a:pathLst>
            </a:custGeom>
            <a:solidFill>
              <a:srgbClr val="48586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AU"/>
            </a:p>
          </p:txBody>
        </p:sp>
        <p:sp>
          <p:nvSpPr>
            <p:cNvPr id="44" name="AutoShape 46">
              <a:extLst>
                <a:ext uri="{FF2B5EF4-FFF2-40B4-BE49-F238E27FC236}">
                  <a16:creationId xmlns:a16="http://schemas.microsoft.com/office/drawing/2014/main" id="{A986A97F-050B-4629-B0A5-042C2B520BAC}"/>
                </a:ext>
              </a:extLst>
            </p:cNvPr>
            <p:cNvSpPr>
              <a:spLocks/>
            </p:cNvSpPr>
            <p:nvPr/>
          </p:nvSpPr>
          <p:spPr bwMode="auto">
            <a:xfrm>
              <a:off x="2361" y="2724"/>
              <a:ext cx="456" cy="580"/>
            </a:xfrm>
            <a:custGeom>
              <a:avLst/>
              <a:gdLst>
                <a:gd name="T0" fmla="+- 0 2521 2362"/>
                <a:gd name="T1" fmla="*/ T0 w 456"/>
                <a:gd name="T2" fmla="+- 0 3137 2725"/>
                <a:gd name="T3" fmla="*/ 3137 h 580"/>
                <a:gd name="T4" fmla="+- 0 2523 2362"/>
                <a:gd name="T5" fmla="*/ T4 w 456"/>
                <a:gd name="T6" fmla="+- 0 3286 2725"/>
                <a:gd name="T7" fmla="*/ 3286 h 580"/>
                <a:gd name="T8" fmla="+- 0 2541 2362"/>
                <a:gd name="T9" fmla="*/ T8 w 456"/>
                <a:gd name="T10" fmla="+- 0 3302 2725"/>
                <a:gd name="T11" fmla="*/ 3302 h 580"/>
                <a:gd name="T12" fmla="+- 0 2566 2362"/>
                <a:gd name="T13" fmla="*/ T12 w 456"/>
                <a:gd name="T14" fmla="+- 0 3302 2725"/>
                <a:gd name="T15" fmla="*/ 3302 h 580"/>
                <a:gd name="T16" fmla="+- 0 2583 2362"/>
                <a:gd name="T17" fmla="*/ T16 w 456"/>
                <a:gd name="T18" fmla="+- 0 3286 2725"/>
                <a:gd name="T19" fmla="*/ 3286 h 580"/>
                <a:gd name="T20" fmla="+- 0 2586 2362"/>
                <a:gd name="T21" fmla="*/ T20 w 456"/>
                <a:gd name="T22" fmla="+- 0 3137 2725"/>
                <a:gd name="T23" fmla="*/ 3137 h 580"/>
                <a:gd name="T24" fmla="+- 0 2616 2362"/>
                <a:gd name="T25" fmla="*/ T24 w 456"/>
                <a:gd name="T26" fmla="+- 0 2725 2725"/>
                <a:gd name="T27" fmla="*/ 2725 h 580"/>
                <a:gd name="T28" fmla="+- 0 2579 2362"/>
                <a:gd name="T29" fmla="*/ T28 w 456"/>
                <a:gd name="T30" fmla="+- 0 2736 2725"/>
                <a:gd name="T31" fmla="*/ 2736 h 580"/>
                <a:gd name="T32" fmla="+- 0 2468 2362"/>
                <a:gd name="T33" fmla="*/ T32 w 456"/>
                <a:gd name="T34" fmla="+- 0 2802 2725"/>
                <a:gd name="T35" fmla="*/ 2802 h 580"/>
                <a:gd name="T36" fmla="+- 0 2398 2362"/>
                <a:gd name="T37" fmla="*/ T36 w 456"/>
                <a:gd name="T38" fmla="+- 0 2898 2725"/>
                <a:gd name="T39" fmla="*/ 2898 h 580"/>
                <a:gd name="T40" fmla="+- 0 2366 2362"/>
                <a:gd name="T41" fmla="*/ T40 w 456"/>
                <a:gd name="T42" fmla="+- 0 3025 2725"/>
                <a:gd name="T43" fmla="*/ 3025 h 580"/>
                <a:gd name="T44" fmla="+- 0 2362 2362"/>
                <a:gd name="T45" fmla="*/ T44 w 456"/>
                <a:gd name="T46" fmla="+- 0 3093 2725"/>
                <a:gd name="T47" fmla="*/ 3093 h 580"/>
                <a:gd name="T48" fmla="+- 0 2372 2362"/>
                <a:gd name="T49" fmla="*/ T48 w 456"/>
                <a:gd name="T50" fmla="+- 0 3120 2725"/>
                <a:gd name="T51" fmla="*/ 3120 h 580"/>
                <a:gd name="T52" fmla="+- 0 2418 2362"/>
                <a:gd name="T53" fmla="*/ T52 w 456"/>
                <a:gd name="T54" fmla="+- 0 3136 2725"/>
                <a:gd name="T55" fmla="*/ 3136 h 580"/>
                <a:gd name="T56" fmla="+- 0 2421 2362"/>
                <a:gd name="T57" fmla="*/ T56 w 456"/>
                <a:gd name="T58" fmla="+- 0 3283 2725"/>
                <a:gd name="T59" fmla="*/ 3283 h 580"/>
                <a:gd name="T60" fmla="+- 0 2438 2362"/>
                <a:gd name="T61" fmla="*/ T60 w 456"/>
                <a:gd name="T62" fmla="+- 0 3299 2725"/>
                <a:gd name="T63" fmla="*/ 3299 h 580"/>
                <a:gd name="T64" fmla="+- 0 2463 2362"/>
                <a:gd name="T65" fmla="*/ T64 w 456"/>
                <a:gd name="T66" fmla="+- 0 3299 2725"/>
                <a:gd name="T67" fmla="*/ 3299 h 580"/>
                <a:gd name="T68" fmla="+- 0 2481 2362"/>
                <a:gd name="T69" fmla="*/ T68 w 456"/>
                <a:gd name="T70" fmla="+- 0 3283 2725"/>
                <a:gd name="T71" fmla="*/ 3283 h 580"/>
                <a:gd name="T72" fmla="+- 0 2483 2362"/>
                <a:gd name="T73" fmla="*/ T72 w 456"/>
                <a:gd name="T74" fmla="+- 0 3137 2725"/>
                <a:gd name="T75" fmla="*/ 3137 h 580"/>
                <a:gd name="T76" fmla="+- 0 2586 2362"/>
                <a:gd name="T77" fmla="*/ T76 w 456"/>
                <a:gd name="T78" fmla="+- 0 3134 2725"/>
                <a:gd name="T79" fmla="*/ 3134 h 580"/>
                <a:gd name="T80" fmla="+- 0 2629 2362"/>
                <a:gd name="T81" fmla="*/ T80 w 456"/>
                <a:gd name="T82" fmla="+- 0 3113 2725"/>
                <a:gd name="T83" fmla="*/ 3113 h 580"/>
                <a:gd name="T84" fmla="+- 0 2635 2362"/>
                <a:gd name="T85" fmla="*/ T84 w 456"/>
                <a:gd name="T86" fmla="+- 0 3086 2725"/>
                <a:gd name="T87" fmla="*/ 3086 h 580"/>
                <a:gd name="T88" fmla="+- 0 2586 2362"/>
                <a:gd name="T89" fmla="*/ T88 w 456"/>
                <a:gd name="T90" fmla="+- 0 2928 2725"/>
                <a:gd name="T91" fmla="*/ 2928 h 580"/>
                <a:gd name="T92" fmla="+- 0 2756 2362"/>
                <a:gd name="T93" fmla="*/ T92 w 456"/>
                <a:gd name="T94" fmla="+- 0 2859 2725"/>
                <a:gd name="T95" fmla="*/ 2859 h 580"/>
                <a:gd name="T96" fmla="+- 0 2696 2362"/>
                <a:gd name="T97" fmla="*/ T96 w 456"/>
                <a:gd name="T98" fmla="+- 0 2787 2725"/>
                <a:gd name="T99" fmla="*/ 2787 h 580"/>
                <a:gd name="T100" fmla="+- 0 2689 2362"/>
                <a:gd name="T101" fmla="*/ T100 w 456"/>
                <a:gd name="T102" fmla="+- 0 2777 2725"/>
                <a:gd name="T103" fmla="*/ 2777 h 580"/>
                <a:gd name="T104" fmla="+- 0 2673 2362"/>
                <a:gd name="T105" fmla="*/ T104 w 456"/>
                <a:gd name="T106" fmla="+- 0 2759 2725"/>
                <a:gd name="T107" fmla="*/ 2759 h 580"/>
                <a:gd name="T108" fmla="+- 0 2651 2362"/>
                <a:gd name="T109" fmla="*/ T108 w 456"/>
                <a:gd name="T110" fmla="+- 0 2731 2725"/>
                <a:gd name="T111" fmla="*/ 2731 h 580"/>
                <a:gd name="T112" fmla="+- 0 2756 2362"/>
                <a:gd name="T113" fmla="*/ T112 w 456"/>
                <a:gd name="T114" fmla="+- 0 2859 2725"/>
                <a:gd name="T115" fmla="*/ 2859 h 580"/>
                <a:gd name="T116" fmla="+- 0 2762 2362"/>
                <a:gd name="T117" fmla="*/ T116 w 456"/>
                <a:gd name="T118" fmla="+- 0 2967 2725"/>
                <a:gd name="T119" fmla="*/ 2967 h 580"/>
                <a:gd name="T120" fmla="+- 0 2778 2362"/>
                <a:gd name="T121" fmla="*/ T120 w 456"/>
                <a:gd name="T122" fmla="+- 0 2943 2725"/>
                <a:gd name="T123" fmla="*/ 2943 h 580"/>
                <a:gd name="T124" fmla="+- 0 2807 2362"/>
                <a:gd name="T125" fmla="*/ T124 w 456"/>
                <a:gd name="T126" fmla="+- 0 2933 2725"/>
                <a:gd name="T127" fmla="*/ 2933 h 580"/>
                <a:gd name="T128" fmla="+- 0 2816 2362"/>
                <a:gd name="T129" fmla="*/ T128 w 456"/>
                <a:gd name="T130" fmla="+- 0 2932 2725"/>
                <a:gd name="T131" fmla="*/ 2932 h 580"/>
                <a:gd name="T132" fmla="+- 0 2756 2362"/>
                <a:gd name="T133" fmla="*/ T132 w 456"/>
                <a:gd name="T134" fmla="+- 0 2859 2725"/>
                <a:gd name="T135" fmla="*/ 2859 h 580"/>
                <a:gd name="T136" fmla="+- 0 2811 2362"/>
                <a:gd name="T137" fmla="*/ T136 w 456"/>
                <a:gd name="T138" fmla="+- 0 2933 2725"/>
                <a:gd name="T139" fmla="*/ 2933 h 580"/>
                <a:gd name="T140" fmla="+- 0 2818 2362"/>
                <a:gd name="T141" fmla="*/ T140 w 456"/>
                <a:gd name="T142" fmla="+- 0 2935 2725"/>
                <a:gd name="T143" fmla="*/ 2935 h 5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Lst>
              <a:rect l="0" t="0" r="r" b="b"/>
              <a:pathLst>
                <a:path w="456" h="580">
                  <a:moveTo>
                    <a:pt x="224" y="412"/>
                  </a:moveTo>
                  <a:lnTo>
                    <a:pt x="159" y="412"/>
                  </a:lnTo>
                  <a:lnTo>
                    <a:pt x="159" y="548"/>
                  </a:lnTo>
                  <a:lnTo>
                    <a:pt x="161" y="561"/>
                  </a:lnTo>
                  <a:lnTo>
                    <a:pt x="168" y="571"/>
                  </a:lnTo>
                  <a:lnTo>
                    <a:pt x="179" y="577"/>
                  </a:lnTo>
                  <a:lnTo>
                    <a:pt x="191" y="580"/>
                  </a:lnTo>
                  <a:lnTo>
                    <a:pt x="204" y="577"/>
                  </a:lnTo>
                  <a:lnTo>
                    <a:pt x="214" y="571"/>
                  </a:lnTo>
                  <a:lnTo>
                    <a:pt x="221" y="561"/>
                  </a:lnTo>
                  <a:lnTo>
                    <a:pt x="224" y="548"/>
                  </a:lnTo>
                  <a:lnTo>
                    <a:pt x="224" y="412"/>
                  </a:lnTo>
                  <a:close/>
                  <a:moveTo>
                    <a:pt x="273" y="0"/>
                  </a:moveTo>
                  <a:lnTo>
                    <a:pt x="254" y="0"/>
                  </a:lnTo>
                  <a:lnTo>
                    <a:pt x="236" y="5"/>
                  </a:lnTo>
                  <a:lnTo>
                    <a:pt x="217" y="11"/>
                  </a:lnTo>
                  <a:lnTo>
                    <a:pt x="156" y="40"/>
                  </a:lnTo>
                  <a:lnTo>
                    <a:pt x="106" y="77"/>
                  </a:lnTo>
                  <a:lnTo>
                    <a:pt x="66" y="122"/>
                  </a:lnTo>
                  <a:lnTo>
                    <a:pt x="36" y="173"/>
                  </a:lnTo>
                  <a:lnTo>
                    <a:pt x="15" y="237"/>
                  </a:lnTo>
                  <a:lnTo>
                    <a:pt x="4" y="300"/>
                  </a:lnTo>
                  <a:lnTo>
                    <a:pt x="0" y="349"/>
                  </a:lnTo>
                  <a:lnTo>
                    <a:pt x="0" y="368"/>
                  </a:lnTo>
                  <a:lnTo>
                    <a:pt x="2" y="382"/>
                  </a:lnTo>
                  <a:lnTo>
                    <a:pt x="10" y="395"/>
                  </a:lnTo>
                  <a:lnTo>
                    <a:pt x="27" y="406"/>
                  </a:lnTo>
                  <a:lnTo>
                    <a:pt x="56" y="411"/>
                  </a:lnTo>
                  <a:lnTo>
                    <a:pt x="56" y="545"/>
                  </a:lnTo>
                  <a:lnTo>
                    <a:pt x="59" y="558"/>
                  </a:lnTo>
                  <a:lnTo>
                    <a:pt x="66" y="568"/>
                  </a:lnTo>
                  <a:lnTo>
                    <a:pt x="76" y="574"/>
                  </a:lnTo>
                  <a:lnTo>
                    <a:pt x="89" y="577"/>
                  </a:lnTo>
                  <a:lnTo>
                    <a:pt x="101" y="574"/>
                  </a:lnTo>
                  <a:lnTo>
                    <a:pt x="112" y="568"/>
                  </a:lnTo>
                  <a:lnTo>
                    <a:pt x="119" y="558"/>
                  </a:lnTo>
                  <a:lnTo>
                    <a:pt x="121" y="545"/>
                  </a:lnTo>
                  <a:lnTo>
                    <a:pt x="121" y="412"/>
                  </a:lnTo>
                  <a:lnTo>
                    <a:pt x="224" y="412"/>
                  </a:lnTo>
                  <a:lnTo>
                    <a:pt x="224" y="409"/>
                  </a:lnTo>
                  <a:lnTo>
                    <a:pt x="253" y="401"/>
                  </a:lnTo>
                  <a:lnTo>
                    <a:pt x="267" y="388"/>
                  </a:lnTo>
                  <a:lnTo>
                    <a:pt x="273" y="374"/>
                  </a:lnTo>
                  <a:lnTo>
                    <a:pt x="273" y="361"/>
                  </a:lnTo>
                  <a:lnTo>
                    <a:pt x="273" y="360"/>
                  </a:lnTo>
                  <a:lnTo>
                    <a:pt x="224" y="203"/>
                  </a:lnTo>
                  <a:lnTo>
                    <a:pt x="311" y="134"/>
                  </a:lnTo>
                  <a:lnTo>
                    <a:pt x="394" y="134"/>
                  </a:lnTo>
                  <a:lnTo>
                    <a:pt x="338" y="66"/>
                  </a:lnTo>
                  <a:lnTo>
                    <a:pt x="334" y="62"/>
                  </a:lnTo>
                  <a:lnTo>
                    <a:pt x="330" y="57"/>
                  </a:lnTo>
                  <a:lnTo>
                    <a:pt x="327" y="52"/>
                  </a:lnTo>
                  <a:lnTo>
                    <a:pt x="313" y="36"/>
                  </a:lnTo>
                  <a:lnTo>
                    <a:pt x="311" y="34"/>
                  </a:lnTo>
                  <a:lnTo>
                    <a:pt x="308" y="32"/>
                  </a:lnTo>
                  <a:lnTo>
                    <a:pt x="289" y="6"/>
                  </a:lnTo>
                  <a:lnTo>
                    <a:pt x="273" y="0"/>
                  </a:lnTo>
                  <a:close/>
                  <a:moveTo>
                    <a:pt x="394" y="134"/>
                  </a:moveTo>
                  <a:lnTo>
                    <a:pt x="311" y="134"/>
                  </a:lnTo>
                  <a:lnTo>
                    <a:pt x="400" y="242"/>
                  </a:lnTo>
                  <a:lnTo>
                    <a:pt x="406" y="229"/>
                  </a:lnTo>
                  <a:lnTo>
                    <a:pt x="416" y="218"/>
                  </a:lnTo>
                  <a:lnTo>
                    <a:pt x="430" y="211"/>
                  </a:lnTo>
                  <a:lnTo>
                    <a:pt x="445" y="208"/>
                  </a:lnTo>
                  <a:lnTo>
                    <a:pt x="455" y="208"/>
                  </a:lnTo>
                  <a:lnTo>
                    <a:pt x="454" y="207"/>
                  </a:lnTo>
                  <a:lnTo>
                    <a:pt x="453" y="205"/>
                  </a:lnTo>
                  <a:lnTo>
                    <a:pt x="394" y="134"/>
                  </a:lnTo>
                  <a:close/>
                  <a:moveTo>
                    <a:pt x="455" y="208"/>
                  </a:moveTo>
                  <a:lnTo>
                    <a:pt x="449" y="208"/>
                  </a:lnTo>
                  <a:lnTo>
                    <a:pt x="452" y="209"/>
                  </a:lnTo>
                  <a:lnTo>
                    <a:pt x="456" y="210"/>
                  </a:lnTo>
                  <a:lnTo>
                    <a:pt x="455" y="208"/>
                  </a:lnTo>
                  <a:close/>
                </a:path>
              </a:pathLst>
            </a:custGeom>
            <a:solidFill>
              <a:srgbClr val="48586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AU"/>
            </a:p>
          </p:txBody>
        </p:sp>
        <p:pic>
          <p:nvPicPr>
            <p:cNvPr id="45" name="Picture 44">
              <a:extLst>
                <a:ext uri="{FF2B5EF4-FFF2-40B4-BE49-F238E27FC236}">
                  <a16:creationId xmlns:a16="http://schemas.microsoft.com/office/drawing/2014/main" id="{6303F11A-20C4-4D3F-A833-07C0A87C3A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89" y="2675"/>
              <a:ext cx="131"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AutoShape 48">
              <a:extLst>
                <a:ext uri="{FF2B5EF4-FFF2-40B4-BE49-F238E27FC236}">
                  <a16:creationId xmlns:a16="http://schemas.microsoft.com/office/drawing/2014/main" id="{7AFAF797-E761-4AA2-8D37-7F47B11B176D}"/>
                </a:ext>
              </a:extLst>
            </p:cNvPr>
            <p:cNvSpPr>
              <a:spLocks/>
            </p:cNvSpPr>
            <p:nvPr/>
          </p:nvSpPr>
          <p:spPr bwMode="auto">
            <a:xfrm>
              <a:off x="2759" y="2933"/>
              <a:ext cx="95" cy="372"/>
            </a:xfrm>
            <a:custGeom>
              <a:avLst/>
              <a:gdLst>
                <a:gd name="T0" fmla="+- 0 2811 2760"/>
                <a:gd name="T1" fmla="*/ T0 w 95"/>
                <a:gd name="T2" fmla="+- 0 2933 2933"/>
                <a:gd name="T3" fmla="*/ 2933 h 372"/>
                <a:gd name="T4" fmla="+- 0 2807 2760"/>
                <a:gd name="T5" fmla="*/ T4 w 95"/>
                <a:gd name="T6" fmla="+- 0 2933 2933"/>
                <a:gd name="T7" fmla="*/ 2933 h 372"/>
                <a:gd name="T8" fmla="+- 0 2792 2760"/>
                <a:gd name="T9" fmla="*/ T8 w 95"/>
                <a:gd name="T10" fmla="+- 0 2936 2933"/>
                <a:gd name="T11" fmla="*/ 2936 h 372"/>
                <a:gd name="T12" fmla="+- 0 2778 2760"/>
                <a:gd name="T13" fmla="*/ T12 w 95"/>
                <a:gd name="T14" fmla="+- 0 2943 2933"/>
                <a:gd name="T15" fmla="*/ 2943 h 372"/>
                <a:gd name="T16" fmla="+- 0 2768 2760"/>
                <a:gd name="T17" fmla="*/ T16 w 95"/>
                <a:gd name="T18" fmla="+- 0 2954 2933"/>
                <a:gd name="T19" fmla="*/ 2954 h 372"/>
                <a:gd name="T20" fmla="+- 0 2762 2760"/>
                <a:gd name="T21" fmla="*/ T20 w 95"/>
                <a:gd name="T22" fmla="+- 0 2967 2933"/>
                <a:gd name="T23" fmla="*/ 2967 h 372"/>
                <a:gd name="T24" fmla="+- 0 2761 2760"/>
                <a:gd name="T25" fmla="*/ T24 w 95"/>
                <a:gd name="T26" fmla="+- 0 2971 2933"/>
                <a:gd name="T27" fmla="*/ 2971 h 372"/>
                <a:gd name="T28" fmla="+- 0 2760 2760"/>
                <a:gd name="T29" fmla="*/ T28 w 95"/>
                <a:gd name="T30" fmla="+- 0 2975 2933"/>
                <a:gd name="T31" fmla="*/ 2975 h 372"/>
                <a:gd name="T32" fmla="+- 0 2760 2760"/>
                <a:gd name="T33" fmla="*/ T32 w 95"/>
                <a:gd name="T34" fmla="+- 0 3299 2933"/>
                <a:gd name="T35" fmla="*/ 3299 h 372"/>
                <a:gd name="T36" fmla="+- 0 2765 2760"/>
                <a:gd name="T37" fmla="*/ T36 w 95"/>
                <a:gd name="T38" fmla="+- 0 3305 2933"/>
                <a:gd name="T39" fmla="*/ 3305 h 372"/>
                <a:gd name="T40" fmla="+- 0 2779 2760"/>
                <a:gd name="T41" fmla="*/ T40 w 95"/>
                <a:gd name="T42" fmla="+- 0 3305 2933"/>
                <a:gd name="T43" fmla="*/ 3305 h 372"/>
                <a:gd name="T44" fmla="+- 0 2784 2760"/>
                <a:gd name="T45" fmla="*/ T44 w 95"/>
                <a:gd name="T46" fmla="+- 0 3299 2933"/>
                <a:gd name="T47" fmla="*/ 3299 h 372"/>
                <a:gd name="T48" fmla="+- 0 2784 2760"/>
                <a:gd name="T49" fmla="*/ T48 w 95"/>
                <a:gd name="T50" fmla="+- 0 2967 2933"/>
                <a:gd name="T51" fmla="*/ 2967 h 372"/>
                <a:gd name="T52" fmla="+- 0 2794 2760"/>
                <a:gd name="T53" fmla="*/ T52 w 95"/>
                <a:gd name="T54" fmla="+- 0 2957 2933"/>
                <a:gd name="T55" fmla="*/ 2957 h 372"/>
                <a:gd name="T56" fmla="+- 0 2848 2760"/>
                <a:gd name="T57" fmla="*/ T56 w 95"/>
                <a:gd name="T58" fmla="+- 0 2957 2933"/>
                <a:gd name="T59" fmla="*/ 2957 h 372"/>
                <a:gd name="T60" fmla="+- 0 2844 2760"/>
                <a:gd name="T61" fmla="*/ T60 w 95"/>
                <a:gd name="T62" fmla="+- 0 2950 2933"/>
                <a:gd name="T63" fmla="*/ 2950 h 372"/>
                <a:gd name="T64" fmla="+- 0 2832 2760"/>
                <a:gd name="T65" fmla="*/ T64 w 95"/>
                <a:gd name="T66" fmla="+- 0 2940 2933"/>
                <a:gd name="T67" fmla="*/ 2940 h 372"/>
                <a:gd name="T68" fmla="+- 0 2818 2760"/>
                <a:gd name="T69" fmla="*/ T68 w 95"/>
                <a:gd name="T70" fmla="+- 0 2935 2933"/>
                <a:gd name="T71" fmla="*/ 2935 h 372"/>
                <a:gd name="T72" fmla="+- 0 2814 2760"/>
                <a:gd name="T73" fmla="*/ T72 w 95"/>
                <a:gd name="T74" fmla="+- 0 2934 2933"/>
                <a:gd name="T75" fmla="*/ 2934 h 372"/>
                <a:gd name="T76" fmla="+- 0 2811 2760"/>
                <a:gd name="T77" fmla="*/ T76 w 95"/>
                <a:gd name="T78" fmla="+- 0 2933 2933"/>
                <a:gd name="T79" fmla="*/ 2933 h 372"/>
                <a:gd name="T80" fmla="+- 0 2848 2760"/>
                <a:gd name="T81" fmla="*/ T80 w 95"/>
                <a:gd name="T82" fmla="+- 0 2957 2933"/>
                <a:gd name="T83" fmla="*/ 2957 h 372"/>
                <a:gd name="T84" fmla="+- 0 2811 2760"/>
                <a:gd name="T85" fmla="*/ T84 w 95"/>
                <a:gd name="T86" fmla="+- 0 2957 2933"/>
                <a:gd name="T87" fmla="*/ 2957 h 372"/>
                <a:gd name="T88" fmla="+- 0 2815 2760"/>
                <a:gd name="T89" fmla="*/ T88 w 95"/>
                <a:gd name="T90" fmla="+- 0 2958 2933"/>
                <a:gd name="T91" fmla="*/ 2958 h 372"/>
                <a:gd name="T92" fmla="+- 0 2825 2760"/>
                <a:gd name="T93" fmla="*/ T92 w 95"/>
                <a:gd name="T94" fmla="+- 0 2964 2933"/>
                <a:gd name="T95" fmla="*/ 2964 h 372"/>
                <a:gd name="T96" fmla="+- 0 2830 2760"/>
                <a:gd name="T97" fmla="*/ T96 w 95"/>
                <a:gd name="T98" fmla="+- 0 2971 2933"/>
                <a:gd name="T99" fmla="*/ 2971 h 372"/>
                <a:gd name="T100" fmla="+- 0 2830 2760"/>
                <a:gd name="T101" fmla="*/ T100 w 95"/>
                <a:gd name="T102" fmla="+- 0 3016 2933"/>
                <a:gd name="T103" fmla="*/ 3016 h 372"/>
                <a:gd name="T104" fmla="+- 0 2835 2760"/>
                <a:gd name="T105" fmla="*/ T104 w 95"/>
                <a:gd name="T106" fmla="+- 0 3021 2933"/>
                <a:gd name="T107" fmla="*/ 3021 h 372"/>
                <a:gd name="T108" fmla="+- 0 2849 2760"/>
                <a:gd name="T109" fmla="*/ T108 w 95"/>
                <a:gd name="T110" fmla="+- 0 3021 2933"/>
                <a:gd name="T111" fmla="*/ 3021 h 372"/>
                <a:gd name="T112" fmla="+- 0 2854 2760"/>
                <a:gd name="T113" fmla="*/ T112 w 95"/>
                <a:gd name="T114" fmla="+- 0 3016 2933"/>
                <a:gd name="T115" fmla="*/ 3016 h 372"/>
                <a:gd name="T116" fmla="+- 0 2854 2760"/>
                <a:gd name="T117" fmla="*/ T116 w 95"/>
                <a:gd name="T118" fmla="+- 0 2979 2933"/>
                <a:gd name="T119" fmla="*/ 2979 h 372"/>
                <a:gd name="T120" fmla="+- 0 2851 2760"/>
                <a:gd name="T121" fmla="*/ T120 w 95"/>
                <a:gd name="T122" fmla="+- 0 2963 2933"/>
                <a:gd name="T123" fmla="*/ 2963 h 372"/>
                <a:gd name="T124" fmla="+- 0 2848 2760"/>
                <a:gd name="T125" fmla="*/ T124 w 95"/>
                <a:gd name="T126" fmla="+- 0 2957 2933"/>
                <a:gd name="T127" fmla="*/ 2957 h 3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95" h="372">
                  <a:moveTo>
                    <a:pt x="51" y="0"/>
                  </a:moveTo>
                  <a:lnTo>
                    <a:pt x="47" y="0"/>
                  </a:lnTo>
                  <a:lnTo>
                    <a:pt x="32" y="3"/>
                  </a:lnTo>
                  <a:lnTo>
                    <a:pt x="18" y="10"/>
                  </a:lnTo>
                  <a:lnTo>
                    <a:pt x="8" y="21"/>
                  </a:lnTo>
                  <a:lnTo>
                    <a:pt x="2" y="34"/>
                  </a:lnTo>
                  <a:lnTo>
                    <a:pt x="1" y="38"/>
                  </a:lnTo>
                  <a:lnTo>
                    <a:pt x="0" y="42"/>
                  </a:lnTo>
                  <a:lnTo>
                    <a:pt x="0" y="366"/>
                  </a:lnTo>
                  <a:lnTo>
                    <a:pt x="5" y="372"/>
                  </a:lnTo>
                  <a:lnTo>
                    <a:pt x="19" y="372"/>
                  </a:lnTo>
                  <a:lnTo>
                    <a:pt x="24" y="366"/>
                  </a:lnTo>
                  <a:lnTo>
                    <a:pt x="24" y="34"/>
                  </a:lnTo>
                  <a:lnTo>
                    <a:pt x="34" y="24"/>
                  </a:lnTo>
                  <a:lnTo>
                    <a:pt x="88" y="24"/>
                  </a:lnTo>
                  <a:lnTo>
                    <a:pt x="84" y="17"/>
                  </a:lnTo>
                  <a:lnTo>
                    <a:pt x="72" y="7"/>
                  </a:lnTo>
                  <a:lnTo>
                    <a:pt x="58" y="2"/>
                  </a:lnTo>
                  <a:lnTo>
                    <a:pt x="54" y="1"/>
                  </a:lnTo>
                  <a:lnTo>
                    <a:pt x="51" y="0"/>
                  </a:lnTo>
                  <a:close/>
                  <a:moveTo>
                    <a:pt x="88" y="24"/>
                  </a:moveTo>
                  <a:lnTo>
                    <a:pt x="51" y="24"/>
                  </a:lnTo>
                  <a:lnTo>
                    <a:pt x="55" y="25"/>
                  </a:lnTo>
                  <a:lnTo>
                    <a:pt x="65" y="31"/>
                  </a:lnTo>
                  <a:lnTo>
                    <a:pt x="70" y="38"/>
                  </a:lnTo>
                  <a:lnTo>
                    <a:pt x="70" y="83"/>
                  </a:lnTo>
                  <a:lnTo>
                    <a:pt x="75" y="88"/>
                  </a:lnTo>
                  <a:lnTo>
                    <a:pt x="89" y="88"/>
                  </a:lnTo>
                  <a:lnTo>
                    <a:pt x="94" y="83"/>
                  </a:lnTo>
                  <a:lnTo>
                    <a:pt x="94" y="46"/>
                  </a:lnTo>
                  <a:lnTo>
                    <a:pt x="91" y="30"/>
                  </a:lnTo>
                  <a:lnTo>
                    <a:pt x="88" y="24"/>
                  </a:lnTo>
                  <a:close/>
                </a:path>
              </a:pathLst>
            </a:custGeom>
            <a:solidFill>
              <a:srgbClr val="48586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AU"/>
            </a:p>
          </p:txBody>
        </p:sp>
        <p:sp>
          <p:nvSpPr>
            <p:cNvPr id="47" name="Text Box 49">
              <a:extLst>
                <a:ext uri="{FF2B5EF4-FFF2-40B4-BE49-F238E27FC236}">
                  <a16:creationId xmlns:a16="http://schemas.microsoft.com/office/drawing/2014/main" id="{62D00E12-5BA9-48A0-8622-2CB64385E716}"/>
                </a:ext>
              </a:extLst>
            </p:cNvPr>
            <p:cNvSpPr txBox="1">
              <a:spLocks noChangeArrowheads="1"/>
            </p:cNvSpPr>
            <p:nvPr/>
          </p:nvSpPr>
          <p:spPr bwMode="auto">
            <a:xfrm>
              <a:off x="5410" y="5245"/>
              <a:ext cx="4539" cy="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ct val="107000"/>
                </a:lnSpc>
                <a:spcBef>
                  <a:spcPts val="15"/>
                </a:spcBef>
                <a:spcAft>
                  <a:spcPts val="800"/>
                </a:spcAft>
              </a:pPr>
              <a:r>
                <a:rPr lang="en-AU" sz="900" dirty="0">
                  <a:effectLst/>
                  <a:latin typeface="Calibri" panose="020F0502020204030204" pitchFamily="34" charset="0"/>
                  <a:ea typeface="Calibri" panose="020F0502020204030204" pitchFamily="34" charset="0"/>
                  <a:cs typeface="Vrinda" panose="020B0502040204020203" pitchFamily="34" charset="0"/>
                </a:rPr>
                <a:t> </a:t>
              </a:r>
              <a:endParaRPr lang="en-AU" sz="1100" dirty="0">
                <a:effectLst/>
                <a:latin typeface="Calibri" panose="020F0502020204030204" pitchFamily="34" charset="0"/>
                <a:ea typeface="Calibri" panose="020F0502020204030204" pitchFamily="34" charset="0"/>
                <a:cs typeface="Vrinda" panose="020B0502040204020203" pitchFamily="34" charset="0"/>
              </a:endParaRPr>
            </a:p>
            <a:p>
              <a:pPr marL="1371600" marR="280035">
                <a:lnSpc>
                  <a:spcPct val="105000"/>
                </a:lnSpc>
                <a:spcBef>
                  <a:spcPts val="600"/>
                </a:spcBef>
                <a:spcAft>
                  <a:spcPts val="800"/>
                </a:spcAft>
              </a:pPr>
              <a:r>
                <a:rPr lang="en-AU" sz="900" dirty="0">
                  <a:effectLst/>
                  <a:latin typeface="Arial Narrow" panose="020B0606020202030204" pitchFamily="34" charset="0"/>
                  <a:ea typeface="Calibri" panose="020F0502020204030204" pitchFamily="34" charset="0"/>
                  <a:cs typeface="Vrinda" panose="020B0502040204020203" pitchFamily="34" charset="0"/>
                </a:rPr>
                <a:t>Offer free or subsidised services </a:t>
              </a:r>
              <a:r>
                <a:rPr lang="en-AU" sz="900" spc="-205" dirty="0">
                  <a:effectLst/>
                  <a:latin typeface="Arial Narrow" panose="020B0606020202030204" pitchFamily="34" charset="0"/>
                  <a:ea typeface="Calibri" panose="020F0502020204030204" pitchFamily="34" charset="0"/>
                  <a:cs typeface="Vrinda" panose="020B0502040204020203" pitchFamily="34" charset="0"/>
                </a:rPr>
                <a:t> </a:t>
              </a:r>
              <a:r>
                <a:rPr lang="en-AU" sz="900" dirty="0">
                  <a:effectLst/>
                  <a:latin typeface="Arial Narrow" panose="020B0606020202030204" pitchFamily="34" charset="0"/>
                  <a:ea typeface="Calibri" panose="020F0502020204030204" pitchFamily="34" charset="0"/>
                  <a:cs typeface="Vrinda" panose="020B0502040204020203" pitchFamily="34" charset="0"/>
                </a:rPr>
                <a:t>for </a:t>
              </a:r>
              <a:r>
                <a:rPr lang="en-AU" sz="900" spc="-205" dirty="0">
                  <a:effectLst/>
                  <a:latin typeface="Arial Narrow" panose="020B0606020202030204" pitchFamily="34" charset="0"/>
                  <a:ea typeface="Calibri" panose="020F0502020204030204" pitchFamily="34" charset="0"/>
                  <a:cs typeface="Vrinda" panose="020B0502040204020203" pitchFamily="34" charset="0"/>
                </a:rPr>
                <a:t> </a:t>
              </a:r>
              <a:r>
                <a:rPr lang="en-AU" sz="900" dirty="0">
                  <a:effectLst/>
                  <a:latin typeface="Arial Narrow" panose="020B0606020202030204" pitchFamily="34" charset="0"/>
                  <a:ea typeface="Calibri" panose="020F0502020204030204" pitchFamily="34" charset="0"/>
                  <a:cs typeface="Vrinda" panose="020B0502040204020203" pitchFamily="34" charset="0"/>
                </a:rPr>
                <a:t>at-risk groups,</a:t>
              </a:r>
              <a:r>
                <a:rPr lang="en-AU" sz="900" spc="-95" dirty="0">
                  <a:effectLst/>
                  <a:latin typeface="Arial Narrow" panose="020B0606020202030204" pitchFamily="34" charset="0"/>
                  <a:ea typeface="Calibri" panose="020F0502020204030204" pitchFamily="34" charset="0"/>
                  <a:cs typeface="Vrinda" panose="020B0502040204020203" pitchFamily="34" charset="0"/>
                </a:rPr>
                <a:t> </a:t>
              </a:r>
              <a:r>
                <a:rPr lang="en-AU" sz="900" dirty="0">
                  <a:effectLst/>
                  <a:latin typeface="Arial Narrow" panose="020B0606020202030204" pitchFamily="34" charset="0"/>
                  <a:ea typeface="Calibri" panose="020F0502020204030204" pitchFamily="34" charset="0"/>
                  <a:cs typeface="Vrinda" panose="020B0502040204020203" pitchFamily="34" charset="0"/>
                </a:rPr>
                <a:t>including</a:t>
              </a:r>
              <a:r>
                <a:rPr lang="en-AU" sz="900" spc="-95" dirty="0">
                  <a:effectLst/>
                  <a:latin typeface="Arial Narrow" panose="020B0606020202030204" pitchFamily="34" charset="0"/>
                  <a:ea typeface="Calibri" panose="020F0502020204030204" pitchFamily="34" charset="0"/>
                  <a:cs typeface="Vrinda" panose="020B0502040204020203" pitchFamily="34" charset="0"/>
                </a:rPr>
                <a:t> </a:t>
              </a:r>
              <a:r>
                <a:rPr lang="en-AU" sz="900" dirty="0">
                  <a:effectLst/>
                  <a:latin typeface="Arial Narrow" panose="020B0606020202030204" pitchFamily="34" charset="0"/>
                  <a:ea typeface="Calibri" panose="020F0502020204030204" pitchFamily="34" charset="0"/>
                  <a:cs typeface="Vrinda" panose="020B0502040204020203" pitchFamily="34" charset="0"/>
                </a:rPr>
                <a:t>people</a:t>
              </a:r>
              <a:r>
                <a:rPr lang="en-AU" sz="900" spc="-95" dirty="0">
                  <a:effectLst/>
                  <a:latin typeface="Arial Narrow" panose="020B0606020202030204" pitchFamily="34" charset="0"/>
                  <a:ea typeface="Calibri" panose="020F0502020204030204" pitchFamily="34" charset="0"/>
                  <a:cs typeface="Vrinda" panose="020B0502040204020203" pitchFamily="34" charset="0"/>
                </a:rPr>
                <a:t> </a:t>
              </a:r>
              <a:r>
                <a:rPr lang="en-AU" sz="900" dirty="0">
                  <a:effectLst/>
                  <a:latin typeface="Arial Narrow" panose="020B0606020202030204" pitchFamily="34" charset="0"/>
                  <a:ea typeface="Calibri" panose="020F0502020204030204" pitchFamily="34" charset="0"/>
                  <a:cs typeface="Vrinda" panose="020B0502040204020203" pitchFamily="34" charset="0"/>
                </a:rPr>
                <a:t>with disabilities</a:t>
              </a:r>
              <a:endParaRPr lang="en-AU" sz="1100" dirty="0">
                <a:effectLst/>
                <a:latin typeface="Calibri" panose="020F0502020204030204" pitchFamily="34" charset="0"/>
                <a:ea typeface="Calibri" panose="020F0502020204030204" pitchFamily="34" charset="0"/>
                <a:cs typeface="Vrinda" panose="020B0502040204020203" pitchFamily="34" charset="0"/>
              </a:endParaRPr>
            </a:p>
          </p:txBody>
        </p:sp>
        <p:sp>
          <p:nvSpPr>
            <p:cNvPr id="48" name="Text Box 50">
              <a:extLst>
                <a:ext uri="{FF2B5EF4-FFF2-40B4-BE49-F238E27FC236}">
                  <a16:creationId xmlns:a16="http://schemas.microsoft.com/office/drawing/2014/main" id="{E878ED81-026A-4DE9-A931-4E140B53BEDB}"/>
                </a:ext>
              </a:extLst>
            </p:cNvPr>
            <p:cNvSpPr txBox="1">
              <a:spLocks noChangeArrowheads="1"/>
            </p:cNvSpPr>
            <p:nvPr/>
          </p:nvSpPr>
          <p:spPr bwMode="auto">
            <a:xfrm>
              <a:off x="2182" y="5164"/>
              <a:ext cx="3193" cy="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ct val="107000"/>
                </a:lnSpc>
                <a:spcBef>
                  <a:spcPts val="600"/>
                </a:spcBef>
                <a:spcAft>
                  <a:spcPts val="800"/>
                </a:spcAft>
              </a:pPr>
              <a:r>
                <a:rPr lang="en-AU" sz="1000" dirty="0">
                  <a:effectLst/>
                  <a:latin typeface="Calibri" panose="020F0502020204030204" pitchFamily="34" charset="0"/>
                  <a:ea typeface="Calibri" panose="020F0502020204030204" pitchFamily="34" charset="0"/>
                  <a:cs typeface="Vrinda" panose="020B0502040204020203" pitchFamily="34" charset="0"/>
                </a:rPr>
                <a:t> </a:t>
              </a:r>
              <a:endParaRPr lang="en-AU" sz="1100" dirty="0">
                <a:effectLst/>
                <a:latin typeface="Calibri" panose="020F0502020204030204" pitchFamily="34" charset="0"/>
                <a:ea typeface="Calibri" panose="020F0502020204030204" pitchFamily="34" charset="0"/>
                <a:cs typeface="Vrinda" panose="020B0502040204020203" pitchFamily="34" charset="0"/>
              </a:endParaRPr>
            </a:p>
            <a:p>
              <a:pPr marL="1371600" marR="254635">
                <a:lnSpc>
                  <a:spcPct val="105000"/>
                </a:lnSpc>
                <a:spcBef>
                  <a:spcPts val="625"/>
                </a:spcBef>
                <a:spcAft>
                  <a:spcPts val="800"/>
                </a:spcAft>
              </a:pPr>
              <a:r>
                <a:rPr lang="en-AU" sz="900" dirty="0">
                  <a:effectLst/>
                  <a:latin typeface="Arial Narrow" panose="020B0606020202030204" pitchFamily="34" charset="0"/>
                  <a:ea typeface="Calibri" panose="020F0502020204030204" pitchFamily="34" charset="0"/>
                  <a:cs typeface="Vrinda" panose="020B0502040204020203" pitchFamily="34" charset="0"/>
                </a:rPr>
                <a:t>Unaffordable health services</a:t>
              </a:r>
              <a:endParaRPr lang="en-AU" sz="1100" dirty="0">
                <a:effectLst/>
                <a:latin typeface="Calibri" panose="020F0502020204030204" pitchFamily="34" charset="0"/>
                <a:ea typeface="Calibri" panose="020F0502020204030204" pitchFamily="34" charset="0"/>
                <a:cs typeface="Vrinda" panose="020B0502040204020203" pitchFamily="34" charset="0"/>
              </a:endParaRPr>
            </a:p>
          </p:txBody>
        </p:sp>
        <p:sp>
          <p:nvSpPr>
            <p:cNvPr id="49" name="Text Box 51">
              <a:extLst>
                <a:ext uri="{FF2B5EF4-FFF2-40B4-BE49-F238E27FC236}">
                  <a16:creationId xmlns:a16="http://schemas.microsoft.com/office/drawing/2014/main" id="{2B6B5629-6982-4377-88AB-A9805A06C030}"/>
                </a:ext>
              </a:extLst>
            </p:cNvPr>
            <p:cNvSpPr txBox="1">
              <a:spLocks noChangeArrowheads="1"/>
            </p:cNvSpPr>
            <p:nvPr/>
          </p:nvSpPr>
          <p:spPr bwMode="auto">
            <a:xfrm>
              <a:off x="5374" y="3564"/>
              <a:ext cx="4539" cy="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ct val="107000"/>
                </a:lnSpc>
                <a:spcBef>
                  <a:spcPts val="10"/>
                </a:spcBef>
                <a:spcAft>
                  <a:spcPts val="800"/>
                </a:spcAft>
              </a:pPr>
              <a:r>
                <a:rPr lang="en-AU" sz="800" dirty="0">
                  <a:effectLst/>
                  <a:latin typeface="Calibri" panose="020F0502020204030204" pitchFamily="34" charset="0"/>
                  <a:ea typeface="Calibri" panose="020F0502020204030204" pitchFamily="34" charset="0"/>
                  <a:cs typeface="Vrinda" panose="020B0502040204020203" pitchFamily="34" charset="0"/>
                </a:rPr>
                <a:t> </a:t>
              </a:r>
              <a:endParaRPr lang="en-AU" sz="1100" dirty="0">
                <a:effectLst/>
                <a:latin typeface="Calibri" panose="020F0502020204030204" pitchFamily="34" charset="0"/>
                <a:ea typeface="Calibri" panose="020F0502020204030204" pitchFamily="34" charset="0"/>
                <a:cs typeface="Vrinda" panose="020B0502040204020203" pitchFamily="34" charset="0"/>
              </a:endParaRPr>
            </a:p>
            <a:p>
              <a:pPr marL="1371600" marR="96520">
                <a:lnSpc>
                  <a:spcPct val="105000"/>
                </a:lnSpc>
                <a:spcBef>
                  <a:spcPts val="600"/>
                </a:spcBef>
                <a:spcAft>
                  <a:spcPts val="800"/>
                </a:spcAft>
              </a:pPr>
              <a:r>
                <a:rPr lang="en-AU" sz="900" dirty="0">
                  <a:effectLst/>
                  <a:latin typeface="Arial Narrow" panose="020B0606020202030204" pitchFamily="34" charset="0"/>
                  <a:ea typeface="Calibri" panose="020F0502020204030204" pitchFamily="34" charset="0"/>
                  <a:cs typeface="Vrinda" panose="020B0502040204020203" pitchFamily="34" charset="0"/>
                </a:rPr>
                <a:t>Implement training programs and </a:t>
              </a:r>
              <a:r>
                <a:rPr lang="en-AU" sz="900" spc="-190" dirty="0">
                  <a:effectLst/>
                  <a:latin typeface="Arial Narrow" panose="020B0606020202030204" pitchFamily="34" charset="0"/>
                  <a:ea typeface="Calibri" panose="020F0502020204030204" pitchFamily="34" charset="0"/>
                  <a:cs typeface="Vrinda" panose="020B0502040204020203" pitchFamily="34" charset="0"/>
                </a:rPr>
                <a:t>   </a:t>
              </a:r>
              <a:r>
                <a:rPr lang="en-AU" sz="900" dirty="0">
                  <a:effectLst/>
                  <a:latin typeface="Arial Narrow" panose="020B0606020202030204" pitchFamily="34" charset="0"/>
                  <a:ea typeface="Calibri" panose="020F0502020204030204" pitchFamily="34" charset="0"/>
                  <a:cs typeface="Vrinda" panose="020B0502040204020203" pitchFamily="34" charset="0"/>
                </a:rPr>
                <a:t>policies </a:t>
              </a:r>
              <a:r>
                <a:rPr lang="en-AU" sz="900" spc="-190" dirty="0">
                  <a:effectLst/>
                  <a:latin typeface="Arial Narrow" panose="020B0606020202030204" pitchFamily="34" charset="0"/>
                  <a:ea typeface="Calibri" panose="020F0502020204030204" pitchFamily="34" charset="0"/>
                  <a:cs typeface="Vrinda" panose="020B0502040204020203" pitchFamily="34" charset="0"/>
                </a:rPr>
                <a:t>  </a:t>
              </a:r>
              <a:r>
                <a:rPr lang="en-AU" sz="900" dirty="0">
                  <a:effectLst/>
                  <a:latin typeface="Arial Narrow" panose="020B0606020202030204" pitchFamily="34" charset="0"/>
                  <a:ea typeface="Calibri" panose="020F0502020204030204" pitchFamily="34" charset="0"/>
                  <a:cs typeface="Vrinda" panose="020B0502040204020203" pitchFamily="34" charset="0"/>
                </a:rPr>
                <a:t>for </a:t>
              </a:r>
              <a:r>
                <a:rPr lang="en-AU" sz="900" spc="-185" dirty="0">
                  <a:effectLst/>
                  <a:latin typeface="Arial Narrow" panose="020B0606020202030204" pitchFamily="34" charset="0"/>
                  <a:ea typeface="Calibri" panose="020F0502020204030204" pitchFamily="34" charset="0"/>
                  <a:cs typeface="Vrinda" panose="020B0502040204020203" pitchFamily="34" charset="0"/>
                </a:rPr>
                <a:t> </a:t>
              </a:r>
              <a:r>
                <a:rPr lang="en-AU" sz="900" dirty="0">
                  <a:effectLst/>
                  <a:latin typeface="Arial Narrow" panose="020B0606020202030204" pitchFamily="34" charset="0"/>
                  <a:ea typeface="Calibri" panose="020F0502020204030204" pitchFamily="34" charset="0"/>
                  <a:cs typeface="Vrinda" panose="020B0502040204020203" pitchFamily="34" charset="0"/>
                </a:rPr>
                <a:t>health</a:t>
              </a:r>
              <a:r>
                <a:rPr lang="en-AU" sz="900" spc="-190" dirty="0">
                  <a:effectLst/>
                  <a:latin typeface="Arial Narrow" panose="020B0606020202030204" pitchFamily="34" charset="0"/>
                  <a:ea typeface="Calibri" panose="020F0502020204030204" pitchFamily="34" charset="0"/>
                  <a:cs typeface="Vrinda" panose="020B0502040204020203" pitchFamily="34" charset="0"/>
                </a:rPr>
                <a:t> </a:t>
              </a:r>
              <a:r>
                <a:rPr lang="en-AU" sz="900" dirty="0">
                  <a:effectLst/>
                  <a:latin typeface="Arial Narrow" panose="020B0606020202030204" pitchFamily="34" charset="0"/>
                  <a:ea typeface="Calibri" panose="020F0502020204030204" pitchFamily="34" charset="0"/>
                  <a:cs typeface="Vrinda" panose="020B0502040204020203" pitchFamily="34" charset="0"/>
                </a:rPr>
                <a:t>workforce and</a:t>
              </a:r>
              <a:r>
                <a:rPr lang="en-AU" sz="900" spc="-115" dirty="0">
                  <a:effectLst/>
                  <a:latin typeface="Arial Narrow" panose="020B0606020202030204" pitchFamily="34" charset="0"/>
                  <a:ea typeface="Calibri" panose="020F0502020204030204" pitchFamily="34" charset="0"/>
                  <a:cs typeface="Vrinda" panose="020B0502040204020203" pitchFamily="34" charset="0"/>
                </a:rPr>
                <a:t> </a:t>
              </a:r>
              <a:r>
                <a:rPr lang="en-AU" sz="900" dirty="0">
                  <a:effectLst/>
                  <a:latin typeface="Arial Narrow" panose="020B0606020202030204" pitchFamily="34" charset="0"/>
                  <a:ea typeface="Calibri" panose="020F0502020204030204" pitchFamily="34" charset="0"/>
                  <a:cs typeface="Vrinda" panose="020B0502040204020203" pitchFamily="34" charset="0"/>
                </a:rPr>
                <a:t>society</a:t>
              </a:r>
              <a:r>
                <a:rPr lang="en-AU" sz="900" spc="-115" dirty="0">
                  <a:effectLst/>
                  <a:latin typeface="Arial Narrow" panose="020B0606020202030204" pitchFamily="34" charset="0"/>
                  <a:ea typeface="Calibri" panose="020F0502020204030204" pitchFamily="34" charset="0"/>
                  <a:cs typeface="Vrinda" panose="020B0502040204020203" pitchFamily="34" charset="0"/>
                </a:rPr>
                <a:t> </a:t>
              </a:r>
              <a:r>
                <a:rPr lang="en-AU" sz="900" dirty="0">
                  <a:effectLst/>
                  <a:latin typeface="Arial Narrow" panose="020B0606020202030204" pitchFamily="34" charset="0"/>
                  <a:ea typeface="Calibri" panose="020F0502020204030204" pitchFamily="34" charset="0"/>
                  <a:cs typeface="Vrinda" panose="020B0502040204020203" pitchFamily="34" charset="0"/>
                </a:rPr>
                <a:t>to</a:t>
              </a:r>
              <a:r>
                <a:rPr lang="en-AU" sz="900" spc="-115" dirty="0">
                  <a:effectLst/>
                  <a:latin typeface="Arial Narrow" panose="020B0606020202030204" pitchFamily="34" charset="0"/>
                  <a:ea typeface="Calibri" panose="020F0502020204030204" pitchFamily="34" charset="0"/>
                  <a:cs typeface="Vrinda" panose="020B0502040204020203" pitchFamily="34" charset="0"/>
                </a:rPr>
                <a:t> </a:t>
              </a:r>
              <a:r>
                <a:rPr lang="en-AU" sz="900" dirty="0">
                  <a:effectLst/>
                  <a:latin typeface="Arial Narrow" panose="020B0606020202030204" pitchFamily="34" charset="0"/>
                  <a:ea typeface="Calibri" panose="020F0502020204030204" pitchFamily="34" charset="0"/>
                  <a:cs typeface="Vrinda" panose="020B0502040204020203" pitchFamily="34" charset="0"/>
                </a:rPr>
                <a:t>reduce</a:t>
              </a:r>
              <a:r>
                <a:rPr lang="en-AU" sz="900" spc="-115" dirty="0">
                  <a:effectLst/>
                  <a:latin typeface="Arial Narrow" panose="020B0606020202030204" pitchFamily="34" charset="0"/>
                  <a:ea typeface="Calibri" panose="020F0502020204030204" pitchFamily="34" charset="0"/>
                  <a:cs typeface="Vrinda" panose="020B0502040204020203" pitchFamily="34" charset="0"/>
                </a:rPr>
                <a:t> </a:t>
              </a:r>
              <a:r>
                <a:rPr lang="en-AU" sz="900" dirty="0">
                  <a:effectLst/>
                  <a:latin typeface="Arial Narrow" panose="020B0606020202030204" pitchFamily="34" charset="0"/>
                  <a:ea typeface="Calibri" panose="020F0502020204030204" pitchFamily="34" charset="0"/>
                  <a:cs typeface="Vrinda" panose="020B0502040204020203" pitchFamily="34" charset="0"/>
                </a:rPr>
                <a:t>stigma</a:t>
              </a:r>
              <a:r>
                <a:rPr lang="en-AU" sz="900" spc="-115" dirty="0">
                  <a:effectLst/>
                  <a:latin typeface="Arial Narrow" panose="020B0606020202030204" pitchFamily="34" charset="0"/>
                  <a:ea typeface="Calibri" panose="020F0502020204030204" pitchFamily="34" charset="0"/>
                  <a:cs typeface="Vrinda" panose="020B0502040204020203" pitchFamily="34" charset="0"/>
                </a:rPr>
                <a:t> </a:t>
              </a:r>
              <a:r>
                <a:rPr lang="en-AU" sz="900" dirty="0">
                  <a:effectLst/>
                  <a:latin typeface="Arial Narrow" panose="020B0606020202030204" pitchFamily="34" charset="0"/>
                  <a:ea typeface="Calibri" panose="020F0502020204030204" pitchFamily="34" charset="0"/>
                  <a:cs typeface="Vrinda" panose="020B0502040204020203" pitchFamily="34" charset="0"/>
                </a:rPr>
                <a:t>and discrimination experienced by people with</a:t>
              </a:r>
              <a:r>
                <a:rPr lang="en-AU" sz="900" spc="-165" dirty="0">
                  <a:effectLst/>
                  <a:latin typeface="Arial Narrow" panose="020B0606020202030204" pitchFamily="34" charset="0"/>
                  <a:ea typeface="Calibri" panose="020F0502020204030204" pitchFamily="34" charset="0"/>
                  <a:cs typeface="Vrinda" panose="020B0502040204020203" pitchFamily="34" charset="0"/>
                </a:rPr>
                <a:t> </a:t>
              </a:r>
              <a:r>
                <a:rPr lang="en-AU" sz="900" dirty="0">
                  <a:effectLst/>
                  <a:latin typeface="Arial Narrow" panose="020B0606020202030204" pitchFamily="34" charset="0"/>
                  <a:ea typeface="Calibri" panose="020F0502020204030204" pitchFamily="34" charset="0"/>
                  <a:cs typeface="Vrinda" panose="020B0502040204020203" pitchFamily="34" charset="0"/>
                </a:rPr>
                <a:t>disabilities</a:t>
              </a:r>
              <a:endParaRPr lang="en-AU" sz="1100" dirty="0">
                <a:effectLst/>
                <a:latin typeface="Calibri" panose="020F0502020204030204" pitchFamily="34" charset="0"/>
                <a:ea typeface="Calibri" panose="020F0502020204030204" pitchFamily="34" charset="0"/>
                <a:cs typeface="Vrinda" panose="020B0502040204020203" pitchFamily="34" charset="0"/>
              </a:endParaRPr>
            </a:p>
          </p:txBody>
        </p:sp>
        <p:sp>
          <p:nvSpPr>
            <p:cNvPr id="50" name="Text Box 52">
              <a:extLst>
                <a:ext uri="{FF2B5EF4-FFF2-40B4-BE49-F238E27FC236}">
                  <a16:creationId xmlns:a16="http://schemas.microsoft.com/office/drawing/2014/main" id="{3E7A5074-8EBD-41D2-A18E-F0AB1510581B}"/>
                </a:ext>
              </a:extLst>
            </p:cNvPr>
            <p:cNvSpPr txBox="1">
              <a:spLocks noChangeArrowheads="1"/>
            </p:cNvSpPr>
            <p:nvPr/>
          </p:nvSpPr>
          <p:spPr bwMode="auto">
            <a:xfrm>
              <a:off x="2182" y="3564"/>
              <a:ext cx="3193" cy="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ct val="107000"/>
                </a:lnSpc>
                <a:spcBef>
                  <a:spcPts val="60"/>
                </a:spcBef>
                <a:spcAft>
                  <a:spcPts val="800"/>
                </a:spcAft>
              </a:pPr>
              <a:r>
                <a:rPr lang="en-AU" sz="900" dirty="0">
                  <a:effectLst/>
                  <a:latin typeface="Calibri" panose="020F0502020204030204" pitchFamily="34" charset="0"/>
                  <a:ea typeface="Calibri" panose="020F0502020204030204" pitchFamily="34" charset="0"/>
                  <a:cs typeface="Vrinda" panose="020B0502040204020203" pitchFamily="34" charset="0"/>
                </a:rPr>
                <a:t> </a:t>
              </a:r>
              <a:endParaRPr lang="en-AU" sz="1100" dirty="0">
                <a:effectLst/>
                <a:latin typeface="Calibri" panose="020F0502020204030204" pitchFamily="34" charset="0"/>
                <a:ea typeface="Calibri" panose="020F0502020204030204" pitchFamily="34" charset="0"/>
                <a:cs typeface="Vrinda" panose="020B0502040204020203" pitchFamily="34" charset="0"/>
              </a:endParaRPr>
            </a:p>
            <a:p>
              <a:pPr marL="1371600" marR="121285">
                <a:lnSpc>
                  <a:spcPct val="105000"/>
                </a:lnSpc>
                <a:spcBef>
                  <a:spcPts val="600"/>
                </a:spcBef>
                <a:spcAft>
                  <a:spcPts val="800"/>
                </a:spcAft>
              </a:pPr>
              <a:r>
                <a:rPr lang="en-AU" sz="900" dirty="0">
                  <a:effectLst/>
                  <a:latin typeface="Arial Narrow" panose="020B0606020202030204" pitchFamily="34" charset="0"/>
                  <a:ea typeface="Calibri" panose="020F0502020204030204" pitchFamily="34" charset="0"/>
                  <a:cs typeface="Vrinda" panose="020B0502040204020203" pitchFamily="34" charset="0"/>
                </a:rPr>
                <a:t>Negative attitudes and low knowledge of rights and health needs from healthcare providers</a:t>
              </a:r>
              <a:endParaRPr lang="en-AU" sz="1100" dirty="0">
                <a:effectLst/>
                <a:latin typeface="Calibri" panose="020F0502020204030204" pitchFamily="34" charset="0"/>
                <a:ea typeface="Calibri" panose="020F0502020204030204" pitchFamily="34" charset="0"/>
                <a:cs typeface="Vrinda" panose="020B0502040204020203" pitchFamily="34" charset="0"/>
              </a:endParaRPr>
            </a:p>
          </p:txBody>
        </p:sp>
        <p:sp>
          <p:nvSpPr>
            <p:cNvPr id="51" name="Text Box 53">
              <a:extLst>
                <a:ext uri="{FF2B5EF4-FFF2-40B4-BE49-F238E27FC236}">
                  <a16:creationId xmlns:a16="http://schemas.microsoft.com/office/drawing/2014/main" id="{6E3E77CD-2B73-4FD6-81E7-055D27C8892D}"/>
                </a:ext>
              </a:extLst>
            </p:cNvPr>
            <p:cNvSpPr txBox="1">
              <a:spLocks noChangeArrowheads="1"/>
            </p:cNvSpPr>
            <p:nvPr/>
          </p:nvSpPr>
          <p:spPr bwMode="auto">
            <a:xfrm>
              <a:off x="5374" y="1959"/>
              <a:ext cx="4721" cy="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ct val="107000"/>
                </a:lnSpc>
                <a:spcBef>
                  <a:spcPts val="35"/>
                </a:spcBef>
                <a:spcAft>
                  <a:spcPts val="800"/>
                </a:spcAft>
              </a:pPr>
              <a:r>
                <a:rPr lang="en-AU" sz="900" dirty="0">
                  <a:effectLst/>
                  <a:latin typeface="Calibri" panose="020F0502020204030204" pitchFamily="34" charset="0"/>
                  <a:ea typeface="Calibri" panose="020F0502020204030204" pitchFamily="34" charset="0"/>
                  <a:cs typeface="Vrinda" panose="020B0502040204020203" pitchFamily="34" charset="0"/>
                </a:rPr>
                <a:t> </a:t>
              </a:r>
              <a:endParaRPr lang="en-AU" sz="1100" dirty="0">
                <a:effectLst/>
                <a:latin typeface="Calibri" panose="020F0502020204030204" pitchFamily="34" charset="0"/>
                <a:ea typeface="Calibri" panose="020F0502020204030204" pitchFamily="34" charset="0"/>
                <a:cs typeface="Vrinda" panose="020B0502040204020203" pitchFamily="34" charset="0"/>
              </a:endParaRPr>
            </a:p>
            <a:p>
              <a:pPr marL="1371600" marR="280035">
                <a:lnSpc>
                  <a:spcPct val="105000"/>
                </a:lnSpc>
                <a:spcBef>
                  <a:spcPts val="600"/>
                </a:spcBef>
                <a:spcAft>
                  <a:spcPts val="800"/>
                </a:spcAft>
              </a:pPr>
              <a:r>
                <a:rPr lang="en-AU" sz="900" dirty="0">
                  <a:effectLst/>
                  <a:latin typeface="Arial Narrow" panose="020B0606020202030204" pitchFamily="34" charset="0"/>
                  <a:ea typeface="Calibri" panose="020F0502020204030204" pitchFamily="34" charset="0"/>
                  <a:cs typeface="Vrinda" panose="020B0502040204020203" pitchFamily="34" charset="0"/>
                </a:rPr>
                <a:t>Ensure that health facilities have accessible buildings, pathways, toilets and equipment</a:t>
              </a:r>
              <a:endParaRPr lang="en-AU" sz="1100" dirty="0">
                <a:effectLst/>
                <a:latin typeface="Calibri" panose="020F0502020204030204" pitchFamily="34" charset="0"/>
                <a:ea typeface="Calibri" panose="020F0502020204030204" pitchFamily="34" charset="0"/>
                <a:cs typeface="Vrinda" panose="020B0502040204020203" pitchFamily="34" charset="0"/>
              </a:endParaRPr>
            </a:p>
            <a:p>
              <a:pPr marL="1371600" marR="201295">
                <a:lnSpc>
                  <a:spcPct val="105000"/>
                </a:lnSpc>
                <a:spcBef>
                  <a:spcPts val="420"/>
                </a:spcBef>
                <a:spcAft>
                  <a:spcPts val="800"/>
                </a:spcAft>
              </a:pPr>
              <a:r>
                <a:rPr lang="en-AU" sz="900" spc="-15" dirty="0">
                  <a:effectLst/>
                  <a:latin typeface="Arial Narrow" panose="020B0606020202030204" pitchFamily="34" charset="0"/>
                  <a:ea typeface="Calibri" panose="020F0502020204030204" pitchFamily="34" charset="0"/>
                  <a:cs typeface="Vrinda" panose="020B0502040204020203" pitchFamily="34" charset="0"/>
                </a:rPr>
                <a:t>Consider mobile </a:t>
              </a:r>
              <a:r>
                <a:rPr lang="en-AU" sz="900" dirty="0">
                  <a:effectLst/>
                  <a:latin typeface="Arial Narrow" panose="020B0606020202030204" pitchFamily="34" charset="0"/>
                  <a:ea typeface="Calibri" panose="020F0502020204030204" pitchFamily="34" charset="0"/>
                  <a:cs typeface="Vrinda" panose="020B0502040204020203" pitchFamily="34" charset="0"/>
                </a:rPr>
                <a:t>clinics to </a:t>
              </a:r>
              <a:r>
                <a:rPr lang="en-AU" sz="900" spc="-15" dirty="0">
                  <a:effectLst/>
                  <a:latin typeface="Arial Narrow" panose="020B0606020202030204" pitchFamily="34" charset="0"/>
                  <a:ea typeface="Calibri" panose="020F0502020204030204" pitchFamily="34" charset="0"/>
                  <a:cs typeface="Vrinda" panose="020B0502040204020203" pitchFamily="34" charset="0"/>
                </a:rPr>
                <a:t>reach </a:t>
              </a:r>
              <a:r>
                <a:rPr lang="en-AU" sz="900" dirty="0">
                  <a:effectLst/>
                  <a:latin typeface="Arial Narrow" panose="020B0606020202030204" pitchFamily="34" charset="0"/>
                  <a:ea typeface="Calibri" panose="020F0502020204030204" pitchFamily="34" charset="0"/>
                  <a:cs typeface="Vrinda" panose="020B0502040204020203" pitchFamily="34" charset="0"/>
                </a:rPr>
                <a:t>people </a:t>
              </a:r>
              <a:endParaRPr lang="en-AU" sz="1100" dirty="0">
                <a:effectLst/>
                <a:latin typeface="Calibri" panose="020F0502020204030204" pitchFamily="34" charset="0"/>
                <a:ea typeface="Calibri" panose="020F0502020204030204" pitchFamily="34" charset="0"/>
                <a:cs typeface="Vrinda" panose="020B0502040204020203" pitchFamily="34" charset="0"/>
              </a:endParaRPr>
            </a:p>
          </p:txBody>
        </p:sp>
        <p:sp>
          <p:nvSpPr>
            <p:cNvPr id="52" name="Text Box 54">
              <a:extLst>
                <a:ext uri="{FF2B5EF4-FFF2-40B4-BE49-F238E27FC236}">
                  <a16:creationId xmlns:a16="http://schemas.microsoft.com/office/drawing/2014/main" id="{3AE2BEAF-BBF4-420D-90A6-3A3217636A57}"/>
                </a:ext>
              </a:extLst>
            </p:cNvPr>
            <p:cNvSpPr txBox="1">
              <a:spLocks noChangeArrowheads="1"/>
            </p:cNvSpPr>
            <p:nvPr/>
          </p:nvSpPr>
          <p:spPr bwMode="auto">
            <a:xfrm>
              <a:off x="2182" y="1959"/>
              <a:ext cx="3193" cy="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ct val="107000"/>
                </a:lnSpc>
                <a:spcBef>
                  <a:spcPts val="600"/>
                </a:spcBef>
                <a:spcAft>
                  <a:spcPts val="800"/>
                </a:spcAft>
              </a:pPr>
              <a:r>
                <a:rPr lang="en-AU" sz="850" dirty="0">
                  <a:effectLst/>
                  <a:latin typeface="Calibri" panose="020F0502020204030204" pitchFamily="34" charset="0"/>
                  <a:ea typeface="Calibri" panose="020F0502020204030204" pitchFamily="34" charset="0"/>
                  <a:cs typeface="Vrinda" panose="020B0502040204020203" pitchFamily="34" charset="0"/>
                </a:rPr>
                <a:t> </a:t>
              </a:r>
              <a:endParaRPr lang="en-AU" sz="1100" dirty="0">
                <a:effectLst/>
                <a:latin typeface="Calibri" panose="020F0502020204030204" pitchFamily="34" charset="0"/>
                <a:ea typeface="Calibri" panose="020F0502020204030204" pitchFamily="34" charset="0"/>
                <a:cs typeface="Vrinda" panose="020B0502040204020203" pitchFamily="34" charset="0"/>
              </a:endParaRPr>
            </a:p>
            <a:p>
              <a:pPr marL="1371600" marR="331470">
                <a:lnSpc>
                  <a:spcPct val="105000"/>
                </a:lnSpc>
                <a:spcBef>
                  <a:spcPts val="5"/>
                </a:spcBef>
                <a:spcAft>
                  <a:spcPts val="800"/>
                </a:spcAft>
              </a:pPr>
              <a:r>
                <a:rPr lang="en-AU" sz="900" dirty="0">
                  <a:effectLst/>
                  <a:latin typeface="Arial Narrow" panose="020B0606020202030204" pitchFamily="34" charset="0"/>
                  <a:ea typeface="Calibri" panose="020F0502020204030204" pitchFamily="34" charset="0"/>
                  <a:cs typeface="Vrinda" panose="020B0502040204020203" pitchFamily="34" charset="0"/>
                </a:rPr>
                <a:t>Difficulty travelling and accessing a health facility</a:t>
              </a:r>
              <a:endParaRPr lang="en-AU" sz="1100" dirty="0">
                <a:effectLst/>
                <a:latin typeface="Calibri" panose="020F0502020204030204" pitchFamily="34" charset="0"/>
                <a:ea typeface="Calibri" panose="020F0502020204030204" pitchFamily="34" charset="0"/>
                <a:cs typeface="Vrinda" panose="020B0502040204020203" pitchFamily="34" charset="0"/>
              </a:endParaRPr>
            </a:p>
          </p:txBody>
        </p:sp>
        <p:sp>
          <p:nvSpPr>
            <p:cNvPr id="53" name="Text Box 55">
              <a:extLst>
                <a:ext uri="{FF2B5EF4-FFF2-40B4-BE49-F238E27FC236}">
                  <a16:creationId xmlns:a16="http://schemas.microsoft.com/office/drawing/2014/main" id="{49C9904E-AC64-4100-B33D-0C6A0ADB50AB}"/>
                </a:ext>
              </a:extLst>
            </p:cNvPr>
            <p:cNvSpPr txBox="1">
              <a:spLocks noChangeArrowheads="1"/>
            </p:cNvSpPr>
            <p:nvPr/>
          </p:nvSpPr>
          <p:spPr bwMode="auto">
            <a:xfrm>
              <a:off x="5374" y="360"/>
              <a:ext cx="4539" cy="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ct val="107000"/>
                </a:lnSpc>
                <a:spcBef>
                  <a:spcPts val="55"/>
                </a:spcBef>
                <a:spcAft>
                  <a:spcPts val="800"/>
                </a:spcAft>
              </a:pPr>
              <a:r>
                <a:rPr lang="en-AU" sz="850" dirty="0">
                  <a:effectLst/>
                  <a:latin typeface="Calibri" panose="020F0502020204030204" pitchFamily="34" charset="0"/>
                  <a:ea typeface="Calibri" panose="020F0502020204030204" pitchFamily="34" charset="0"/>
                  <a:cs typeface="Vrinda" panose="020B0502040204020203" pitchFamily="34" charset="0"/>
                </a:rPr>
                <a:t> </a:t>
              </a:r>
              <a:endParaRPr lang="en-AU" sz="1100" dirty="0">
                <a:effectLst/>
                <a:latin typeface="Calibri" panose="020F0502020204030204" pitchFamily="34" charset="0"/>
                <a:ea typeface="Calibri" panose="020F0502020204030204" pitchFamily="34" charset="0"/>
                <a:cs typeface="Vrinda" panose="020B0502040204020203" pitchFamily="34" charset="0"/>
              </a:endParaRPr>
            </a:p>
            <a:p>
              <a:pPr marL="1371600" marR="154940">
                <a:lnSpc>
                  <a:spcPct val="105000"/>
                </a:lnSpc>
                <a:spcBef>
                  <a:spcPts val="5"/>
                </a:spcBef>
                <a:spcAft>
                  <a:spcPts val="800"/>
                </a:spcAft>
              </a:pPr>
              <a:r>
                <a:rPr lang="en-AU" sz="900" dirty="0">
                  <a:effectLst/>
                  <a:latin typeface="Arial Narrow" panose="020B0606020202030204" pitchFamily="34" charset="0"/>
                  <a:ea typeface="Calibri" panose="020F0502020204030204" pitchFamily="34" charset="0"/>
                  <a:cs typeface="Vrinda" panose="020B0502040204020203" pitchFamily="34" charset="0"/>
                </a:rPr>
                <a:t>Use multiple health and risk communication strategies and formats (for example, e.g. to ensure access for people with communication impairments)</a:t>
              </a:r>
              <a:endParaRPr lang="en-AU" sz="1100" dirty="0">
                <a:effectLst/>
                <a:latin typeface="Calibri" panose="020F0502020204030204" pitchFamily="34" charset="0"/>
                <a:ea typeface="Calibri" panose="020F0502020204030204" pitchFamily="34" charset="0"/>
                <a:cs typeface="Vrinda" panose="020B0502040204020203" pitchFamily="34" charset="0"/>
              </a:endParaRPr>
            </a:p>
          </p:txBody>
        </p:sp>
        <p:sp>
          <p:nvSpPr>
            <p:cNvPr id="54" name="Text Box 56">
              <a:extLst>
                <a:ext uri="{FF2B5EF4-FFF2-40B4-BE49-F238E27FC236}">
                  <a16:creationId xmlns:a16="http://schemas.microsoft.com/office/drawing/2014/main" id="{C4F5E381-22DB-484C-BD08-41C49B5A47FE}"/>
                </a:ext>
              </a:extLst>
            </p:cNvPr>
            <p:cNvSpPr txBox="1">
              <a:spLocks noChangeArrowheads="1"/>
            </p:cNvSpPr>
            <p:nvPr/>
          </p:nvSpPr>
          <p:spPr bwMode="auto">
            <a:xfrm>
              <a:off x="2182" y="223"/>
              <a:ext cx="3193" cy="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ct val="107000"/>
                </a:lnSpc>
                <a:spcBef>
                  <a:spcPts val="45"/>
                </a:spcBef>
                <a:spcAft>
                  <a:spcPts val="800"/>
                </a:spcAft>
              </a:pPr>
              <a:r>
                <a:rPr lang="en-AU" sz="1300" dirty="0">
                  <a:effectLst/>
                  <a:latin typeface="Calibri" panose="020F0502020204030204" pitchFamily="34" charset="0"/>
                  <a:ea typeface="Calibri" panose="020F0502020204030204" pitchFamily="34" charset="0"/>
                  <a:cs typeface="Vrinda" panose="020B0502040204020203" pitchFamily="34" charset="0"/>
                </a:rPr>
                <a:t> </a:t>
              </a:r>
              <a:endParaRPr lang="en-AU" sz="1100" dirty="0">
                <a:effectLst/>
                <a:latin typeface="Calibri" panose="020F0502020204030204" pitchFamily="34" charset="0"/>
                <a:ea typeface="Calibri" panose="020F0502020204030204" pitchFamily="34" charset="0"/>
                <a:cs typeface="Vrinda" panose="020B0502040204020203" pitchFamily="34" charset="0"/>
              </a:endParaRPr>
            </a:p>
            <a:p>
              <a:pPr marL="1371600" marR="344805">
                <a:lnSpc>
                  <a:spcPct val="105000"/>
                </a:lnSpc>
                <a:spcBef>
                  <a:spcPts val="600"/>
                </a:spcBef>
                <a:spcAft>
                  <a:spcPts val="800"/>
                </a:spcAft>
              </a:pPr>
              <a:r>
                <a:rPr lang="en-AU" sz="900" dirty="0">
                  <a:effectLst/>
                  <a:latin typeface="Arial Narrow" panose="020B0606020202030204" pitchFamily="34" charset="0"/>
                  <a:ea typeface="Calibri" panose="020F0502020204030204" pitchFamily="34" charset="0"/>
                  <a:cs typeface="Vrinda" panose="020B0502040204020203" pitchFamily="34" charset="0"/>
                </a:rPr>
                <a:t>Health information is not accessible</a:t>
              </a:r>
              <a:endParaRPr lang="en-AU" sz="900" dirty="0">
                <a:effectLst/>
                <a:latin typeface="Calibri" panose="020F0502020204030204" pitchFamily="34" charset="0"/>
                <a:ea typeface="Calibri" panose="020F0502020204030204" pitchFamily="34" charset="0"/>
                <a:cs typeface="Vrinda" panose="020B0502040204020203" pitchFamily="34" charset="0"/>
              </a:endParaRPr>
            </a:p>
          </p:txBody>
        </p:sp>
      </p:grpSp>
      <p:sp>
        <p:nvSpPr>
          <p:cNvPr id="2" name="TextBox 1">
            <a:extLst>
              <a:ext uri="{FF2B5EF4-FFF2-40B4-BE49-F238E27FC236}">
                <a16:creationId xmlns:a16="http://schemas.microsoft.com/office/drawing/2014/main" id="{163C06DD-4A24-4BD2-B445-E875983AD1CB}"/>
              </a:ext>
            </a:extLst>
          </p:cNvPr>
          <p:cNvSpPr txBox="1"/>
          <p:nvPr/>
        </p:nvSpPr>
        <p:spPr>
          <a:xfrm>
            <a:off x="2867417" y="939800"/>
            <a:ext cx="2544601" cy="923330"/>
          </a:xfrm>
          <a:prstGeom prst="rect">
            <a:avLst/>
          </a:prstGeom>
          <a:solidFill>
            <a:srgbClr val="D8DCDB"/>
          </a:solidFill>
        </p:spPr>
        <p:txBody>
          <a:bodyPr wrap="square" rtlCol="0">
            <a:spAutoFit/>
          </a:bodyPr>
          <a:lstStyle/>
          <a:p>
            <a:pPr algn="ctr"/>
            <a:r>
              <a:rPr lang="en-AU" dirty="0">
                <a:solidFill>
                  <a:srgbClr val="485865"/>
                </a:solidFill>
              </a:rPr>
              <a:t>Infectious disease risk factors and barriers for people with disabilities</a:t>
            </a:r>
          </a:p>
        </p:txBody>
      </p:sp>
      <p:sp>
        <p:nvSpPr>
          <p:cNvPr id="55" name="TextBox 54">
            <a:extLst>
              <a:ext uri="{FF2B5EF4-FFF2-40B4-BE49-F238E27FC236}">
                <a16:creationId xmlns:a16="http://schemas.microsoft.com/office/drawing/2014/main" id="{9A75F8C8-5616-4330-99A1-B5B14D0C7D9C}"/>
              </a:ext>
            </a:extLst>
          </p:cNvPr>
          <p:cNvSpPr txBox="1"/>
          <p:nvPr/>
        </p:nvSpPr>
        <p:spPr>
          <a:xfrm>
            <a:off x="5410984" y="939800"/>
            <a:ext cx="3619437" cy="923330"/>
          </a:xfrm>
          <a:prstGeom prst="rect">
            <a:avLst/>
          </a:prstGeom>
          <a:solidFill>
            <a:srgbClr val="F3E1D5"/>
          </a:solidFill>
        </p:spPr>
        <p:txBody>
          <a:bodyPr wrap="square" rtlCol="0">
            <a:spAutoFit/>
          </a:bodyPr>
          <a:lstStyle/>
          <a:p>
            <a:pPr algn="ctr"/>
            <a:endParaRPr lang="en-AU" dirty="0">
              <a:solidFill>
                <a:srgbClr val="485865"/>
              </a:solidFill>
            </a:endParaRPr>
          </a:p>
          <a:p>
            <a:pPr algn="ctr"/>
            <a:r>
              <a:rPr lang="en-AU" dirty="0">
                <a:solidFill>
                  <a:srgbClr val="485865"/>
                </a:solidFill>
              </a:rPr>
              <a:t>Potential Solutions</a:t>
            </a:r>
          </a:p>
          <a:p>
            <a:endParaRPr lang="en-AU" dirty="0">
              <a:solidFill>
                <a:srgbClr val="485865"/>
              </a:solidFill>
            </a:endParaRPr>
          </a:p>
        </p:txBody>
      </p:sp>
    </p:spTree>
    <p:extLst>
      <p:ext uri="{BB962C8B-B14F-4D97-AF65-F5344CB8AC3E}">
        <p14:creationId xmlns:p14="http://schemas.microsoft.com/office/powerpoint/2010/main" val="28699125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8933" y="132668"/>
            <a:ext cx="6917267" cy="1325563"/>
          </a:xfrm>
        </p:spPr>
        <p:txBody>
          <a:bodyPr>
            <a:normAutofit/>
          </a:bodyPr>
          <a:lstStyle/>
          <a:p>
            <a:r>
              <a:rPr lang="en-US" sz="3600" dirty="0">
                <a:solidFill>
                  <a:srgbClr val="65C5B4"/>
                </a:solidFill>
                <a:latin typeface="+mn-lt"/>
                <a:ea typeface="+mn-ea"/>
                <a:cs typeface="+mn-cs"/>
              </a:rPr>
              <a:t>Steps for Disability Inclusion in programming</a:t>
            </a:r>
          </a:p>
        </p:txBody>
      </p:sp>
      <p:sp>
        <p:nvSpPr>
          <p:cNvPr id="3" name="Content Placeholder 2"/>
          <p:cNvSpPr>
            <a:spLocks noGrp="1"/>
          </p:cNvSpPr>
          <p:nvPr>
            <p:ph idx="1"/>
          </p:nvPr>
        </p:nvSpPr>
        <p:spPr>
          <a:xfrm>
            <a:off x="838201" y="1458231"/>
            <a:ext cx="6429374" cy="5034643"/>
          </a:xfrm>
        </p:spPr>
        <p:txBody>
          <a:bodyPr>
            <a:normAutofit/>
          </a:bodyPr>
          <a:lstStyle/>
          <a:p>
            <a:r>
              <a:rPr lang="en-AU" dirty="0"/>
              <a:t>Consult and actively engage with people with disabilities throughout the program and/ or research cycle.</a:t>
            </a:r>
          </a:p>
          <a:p>
            <a:r>
              <a:rPr lang="en-AU" dirty="0"/>
              <a:t>Ensure that public health information and communications produced are in formats that are accessible to all.</a:t>
            </a:r>
          </a:p>
          <a:p>
            <a:r>
              <a:rPr lang="en-AU" dirty="0"/>
              <a:t>Ensure that any training addresses disability inclusion.</a:t>
            </a:r>
          </a:p>
          <a:p>
            <a:r>
              <a:rPr lang="en-AU" dirty="0"/>
              <a:t>Embed disability in health information management and surveillance systems</a:t>
            </a:r>
          </a:p>
          <a:p>
            <a:endParaRPr lang="en-AU" dirty="0"/>
          </a:p>
          <a:p>
            <a:endParaRPr lang="en-AU" dirty="0"/>
          </a:p>
          <a:p>
            <a:pPr lvl="1"/>
            <a:endParaRPr lang="en-AU" dirty="0"/>
          </a:p>
          <a:p>
            <a:pPr lvl="1"/>
            <a:endParaRPr lang="en-US" dirty="0"/>
          </a:p>
        </p:txBody>
      </p:sp>
      <p:pic>
        <p:nvPicPr>
          <p:cNvPr id="4" name="Picture 3">
            <a:extLst>
              <a:ext uri="{FF2B5EF4-FFF2-40B4-BE49-F238E27FC236}">
                <a16:creationId xmlns:a16="http://schemas.microsoft.com/office/drawing/2014/main" id="{304412E4-6C84-4EAE-8AC5-361F2884F241}"/>
              </a:ext>
            </a:extLst>
          </p:cNvPr>
          <p:cNvPicPr>
            <a:picLocks noChangeAspect="1"/>
          </p:cNvPicPr>
          <p:nvPr/>
        </p:nvPicPr>
        <p:blipFill rotWithShape="1">
          <a:blip r:embed="rId3"/>
          <a:srcRect r="4567"/>
          <a:stretch/>
        </p:blipFill>
        <p:spPr>
          <a:xfrm>
            <a:off x="7267576" y="127000"/>
            <a:ext cx="3257550" cy="3572933"/>
          </a:xfrm>
          <a:prstGeom prst="rect">
            <a:avLst/>
          </a:prstGeom>
        </p:spPr>
      </p:pic>
      <p:pic>
        <p:nvPicPr>
          <p:cNvPr id="5" name="Picture 4">
            <a:extLst>
              <a:ext uri="{FF2B5EF4-FFF2-40B4-BE49-F238E27FC236}">
                <a16:creationId xmlns:a16="http://schemas.microsoft.com/office/drawing/2014/main" id="{51BBA990-7260-43A2-B92C-A2CFDC2E6906}"/>
              </a:ext>
            </a:extLst>
          </p:cNvPr>
          <p:cNvPicPr>
            <a:picLocks noChangeAspect="1"/>
          </p:cNvPicPr>
          <p:nvPr/>
        </p:nvPicPr>
        <p:blipFill>
          <a:blip r:embed="rId4"/>
          <a:stretch>
            <a:fillRect/>
          </a:stretch>
        </p:blipFill>
        <p:spPr>
          <a:xfrm>
            <a:off x="7267574" y="3920272"/>
            <a:ext cx="4567237" cy="2572602"/>
          </a:xfrm>
          <a:prstGeom prst="rect">
            <a:avLst/>
          </a:prstGeom>
        </p:spPr>
      </p:pic>
      <p:sp>
        <p:nvSpPr>
          <p:cNvPr id="6" name="TextBox 5">
            <a:extLst>
              <a:ext uri="{FF2B5EF4-FFF2-40B4-BE49-F238E27FC236}">
                <a16:creationId xmlns:a16="http://schemas.microsoft.com/office/drawing/2014/main" id="{31AEC6C3-8CBF-494A-9050-B47373704668}"/>
              </a:ext>
            </a:extLst>
          </p:cNvPr>
          <p:cNvSpPr txBox="1"/>
          <p:nvPr/>
        </p:nvSpPr>
        <p:spPr>
          <a:xfrm>
            <a:off x="10820401" y="785340"/>
            <a:ext cx="1638300" cy="2031325"/>
          </a:xfrm>
          <a:prstGeom prst="rect">
            <a:avLst/>
          </a:prstGeom>
          <a:noFill/>
        </p:spPr>
        <p:txBody>
          <a:bodyPr wrap="square" rtlCol="0">
            <a:spAutoFit/>
          </a:bodyPr>
          <a:lstStyle/>
          <a:p>
            <a:r>
              <a:rPr lang="en-AU" sz="1400" dirty="0"/>
              <a:t>The Centre’s Guidance note contains these steps, key guiding questions and suggested monitoring and evaluation indicators.</a:t>
            </a:r>
          </a:p>
        </p:txBody>
      </p:sp>
      <p:sp>
        <p:nvSpPr>
          <p:cNvPr id="7" name="Arrow: Right 6">
            <a:extLst>
              <a:ext uri="{FF2B5EF4-FFF2-40B4-BE49-F238E27FC236}">
                <a16:creationId xmlns:a16="http://schemas.microsoft.com/office/drawing/2014/main" id="{E72DE727-F738-49BD-85B0-F4D9A63517AB}"/>
              </a:ext>
            </a:extLst>
          </p:cNvPr>
          <p:cNvSpPr/>
          <p:nvPr/>
        </p:nvSpPr>
        <p:spPr>
          <a:xfrm flipH="1">
            <a:off x="10248900" y="1562100"/>
            <a:ext cx="571501" cy="128588"/>
          </a:xfrm>
          <a:prstGeom prst="rightArrow">
            <a:avLst/>
          </a:prstGeom>
          <a:solidFill>
            <a:srgbClr val="65C5B4"/>
          </a:solidFill>
          <a:ln>
            <a:solidFill>
              <a:srgbClr val="65C5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Arrow: Right 7">
            <a:extLst>
              <a:ext uri="{FF2B5EF4-FFF2-40B4-BE49-F238E27FC236}">
                <a16:creationId xmlns:a16="http://schemas.microsoft.com/office/drawing/2014/main" id="{87CEBCF3-B9D7-4C7C-A6CB-C3F548D2C0CA}"/>
              </a:ext>
            </a:extLst>
          </p:cNvPr>
          <p:cNvSpPr/>
          <p:nvPr/>
        </p:nvSpPr>
        <p:spPr>
          <a:xfrm rot="17304700" flipH="1">
            <a:off x="10628842" y="3365028"/>
            <a:ext cx="571501" cy="128588"/>
          </a:xfrm>
          <a:prstGeom prst="rightArrow">
            <a:avLst/>
          </a:prstGeom>
          <a:solidFill>
            <a:srgbClr val="65C5B4"/>
          </a:solidFill>
          <a:ln>
            <a:solidFill>
              <a:srgbClr val="65C5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815055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p:cNvSpPr>
            <a:spLocks noGrp="1"/>
          </p:cNvSpPr>
          <p:nvPr>
            <p:ph type="title"/>
          </p:nvPr>
        </p:nvSpPr>
        <p:spPr>
          <a:xfrm>
            <a:off x="838200" y="1765664"/>
            <a:ext cx="10515600" cy="1035412"/>
          </a:xfrm>
        </p:spPr>
        <p:txBody>
          <a:bodyPr/>
          <a:lstStyle/>
          <a:p>
            <a:r>
              <a:rPr lang="en-US" dirty="0" err="1">
                <a:solidFill>
                  <a:schemeClr val="bg1"/>
                </a:solidFill>
              </a:rPr>
              <a:t>Mentimeter</a:t>
            </a:r>
            <a:r>
              <a:rPr lang="en-US" dirty="0">
                <a:solidFill>
                  <a:schemeClr val="bg1"/>
                </a:solidFill>
              </a:rPr>
              <a:t>  </a:t>
            </a:r>
          </a:p>
        </p:txBody>
      </p:sp>
      <p:sp>
        <p:nvSpPr>
          <p:cNvPr id="5" name="Title 1"/>
          <p:cNvSpPr txBox="1">
            <a:spLocks/>
          </p:cNvSpPr>
          <p:nvPr/>
        </p:nvSpPr>
        <p:spPr>
          <a:xfrm>
            <a:off x="838200" y="1765664"/>
            <a:ext cx="10515600" cy="26327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p>
        </p:txBody>
      </p:sp>
    </p:spTree>
    <p:extLst>
      <p:ext uri="{BB962C8B-B14F-4D97-AF65-F5344CB8AC3E}">
        <p14:creationId xmlns:p14="http://schemas.microsoft.com/office/powerpoint/2010/main" val="41192535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02079" y="332271"/>
            <a:ext cx="10515600" cy="846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65C5B4"/>
                </a:solidFill>
                <a:latin typeface="+mn-lt"/>
                <a:ea typeface="+mn-ea"/>
                <a:cs typeface="+mn-cs"/>
              </a:rPr>
              <a:t>Instructions:</a:t>
            </a:r>
          </a:p>
        </p:txBody>
      </p:sp>
      <p:sp>
        <p:nvSpPr>
          <p:cNvPr id="12" name="Rectangle 11"/>
          <p:cNvSpPr/>
          <p:nvPr/>
        </p:nvSpPr>
        <p:spPr>
          <a:xfrm>
            <a:off x="400050" y="2377948"/>
            <a:ext cx="11193236" cy="646331"/>
          </a:xfrm>
          <a:prstGeom prst="rect">
            <a:avLst/>
          </a:prstGeom>
        </p:spPr>
        <p:txBody>
          <a:bodyPr wrap="square">
            <a:spAutoFit/>
          </a:bodyPr>
          <a:lstStyle/>
          <a:p>
            <a:br>
              <a:rPr lang="en-AU" dirty="0"/>
            </a:br>
            <a:endParaRPr lang="en-AU" dirty="0"/>
          </a:p>
        </p:txBody>
      </p:sp>
      <p:sp>
        <p:nvSpPr>
          <p:cNvPr id="14" name="Title 1"/>
          <p:cNvSpPr txBox="1">
            <a:spLocks/>
          </p:cNvSpPr>
          <p:nvPr/>
        </p:nvSpPr>
        <p:spPr>
          <a:xfrm>
            <a:off x="4886596" y="219722"/>
            <a:ext cx="5662749" cy="1071849"/>
          </a:xfrm>
          <a:prstGeom prst="rect">
            <a:avLst/>
          </a:prstGeom>
          <a:ln w="28575">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300"/>
              </a:spcAft>
            </a:pPr>
            <a:r>
              <a:rPr lang="en-AU" sz="1800" b="1" dirty="0" err="1">
                <a:latin typeface="+mn-lt"/>
              </a:rPr>
              <a:t>Mentimeter</a:t>
            </a:r>
            <a:r>
              <a:rPr lang="en-AU" sz="1800" b="1" dirty="0">
                <a:latin typeface="+mn-lt"/>
              </a:rPr>
              <a:t>: https://</a:t>
            </a:r>
            <a:r>
              <a:rPr lang="en-AU" sz="1800" b="1" dirty="0">
                <a:latin typeface="+mn-lt"/>
                <a:hlinkClick r:id="rId3"/>
              </a:rPr>
              <a:t>www.menti.com</a:t>
            </a:r>
            <a:r>
              <a:rPr lang="en-AU" sz="1800" b="1" dirty="0">
                <a:latin typeface="+mn-lt"/>
              </a:rPr>
              <a:t>/</a:t>
            </a:r>
          </a:p>
          <a:p>
            <a:pPr>
              <a:lnSpc>
                <a:spcPct val="100000"/>
              </a:lnSpc>
              <a:spcAft>
                <a:spcPts val="300"/>
              </a:spcAft>
            </a:pPr>
            <a:r>
              <a:rPr lang="en-AU" sz="1800" b="1" dirty="0">
                <a:latin typeface="+mn-lt"/>
              </a:rPr>
              <a:t>Code: </a:t>
            </a:r>
            <a:r>
              <a:rPr lang="en-AU" sz="1800" b="1" dirty="0"/>
              <a:t>67 35 18 3</a:t>
            </a:r>
            <a:endParaRPr lang="en-AU" sz="1800" b="1" dirty="0">
              <a:latin typeface="+mn-lt"/>
            </a:endParaRPr>
          </a:p>
        </p:txBody>
      </p:sp>
      <p:sp>
        <p:nvSpPr>
          <p:cNvPr id="8" name="Content Placeholder 2">
            <a:extLst>
              <a:ext uri="{FF2B5EF4-FFF2-40B4-BE49-F238E27FC236}">
                <a16:creationId xmlns:a16="http://schemas.microsoft.com/office/drawing/2014/main" id="{BE617FC7-1715-46C2-8D40-8744B8EACEB6}"/>
              </a:ext>
            </a:extLst>
          </p:cNvPr>
          <p:cNvSpPr txBox="1">
            <a:spLocks/>
          </p:cNvSpPr>
          <p:nvPr/>
        </p:nvSpPr>
        <p:spPr>
          <a:xfrm>
            <a:off x="351064" y="1546938"/>
            <a:ext cx="10564586" cy="1568796"/>
          </a:xfrm>
          <a:prstGeom prst="rect">
            <a:avLst/>
          </a:prstGeom>
          <a:noFill/>
          <a:ln w="38100">
            <a:solidFill>
              <a:srgbClr val="65C5B4"/>
            </a:solidFill>
          </a:ln>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spcBef>
                <a:spcPts val="600"/>
              </a:spcBef>
              <a:spcAft>
                <a:spcPts val="800"/>
              </a:spcAft>
              <a:buFont typeface="Arial"/>
              <a:buNone/>
            </a:pPr>
            <a:r>
              <a:rPr lang="en-US" sz="5000" b="1" dirty="0" err="1">
                <a:latin typeface="+mj-lt"/>
                <a:ea typeface="Calibri" panose="020F0502020204030204" pitchFamily="34" charset="0"/>
                <a:cs typeface="Arial" panose="020B0604020202020204" pitchFamily="34" charset="0"/>
              </a:rPr>
              <a:t>Mentimeter</a:t>
            </a:r>
            <a:r>
              <a:rPr lang="en-US" sz="5000" b="1" dirty="0">
                <a:latin typeface="+mj-lt"/>
                <a:ea typeface="Calibri" panose="020F0502020204030204" pitchFamily="34" charset="0"/>
                <a:cs typeface="Arial" panose="020B0604020202020204" pitchFamily="34" charset="0"/>
              </a:rPr>
              <a:t> Question: </a:t>
            </a:r>
          </a:p>
          <a:p>
            <a:pPr marL="0" indent="0">
              <a:lnSpc>
                <a:spcPct val="120000"/>
              </a:lnSpc>
              <a:spcBef>
                <a:spcPts val="600"/>
              </a:spcBef>
              <a:spcAft>
                <a:spcPts val="800"/>
              </a:spcAft>
              <a:buFont typeface="Arial"/>
              <a:buNone/>
            </a:pPr>
            <a:r>
              <a:rPr lang="en-US" sz="6200" b="1" dirty="0">
                <a:latin typeface="+mj-lt"/>
                <a:ea typeface="Calibri" panose="020F0502020204030204" pitchFamily="34" charset="0"/>
                <a:cs typeface="Arial" panose="020B0604020202020204" pitchFamily="34" charset="0"/>
              </a:rPr>
              <a:t>Q1: What is your project doing/ will do to address disability inclusion in design or delivery?</a:t>
            </a:r>
          </a:p>
        </p:txBody>
      </p:sp>
      <p:sp>
        <p:nvSpPr>
          <p:cNvPr id="11" name="Content Placeholder 2">
            <a:extLst>
              <a:ext uri="{FF2B5EF4-FFF2-40B4-BE49-F238E27FC236}">
                <a16:creationId xmlns:a16="http://schemas.microsoft.com/office/drawing/2014/main" id="{DA74DD45-5CA9-40A2-BBE8-2185176A5148}"/>
              </a:ext>
            </a:extLst>
          </p:cNvPr>
          <p:cNvSpPr txBox="1">
            <a:spLocks/>
          </p:cNvSpPr>
          <p:nvPr/>
        </p:nvSpPr>
        <p:spPr>
          <a:xfrm>
            <a:off x="7662769" y="3559669"/>
            <a:ext cx="3881531" cy="2770904"/>
          </a:xfrm>
          <a:prstGeom prst="rect">
            <a:avLst/>
          </a:prstGeom>
          <a:solidFill>
            <a:schemeClr val="accent1">
              <a:lumMod val="75000"/>
            </a:schemeClr>
          </a:solidFill>
          <a:ln>
            <a:solidFill>
              <a:srgbClr val="2F5597"/>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spcBef>
                <a:spcPts val="600"/>
              </a:spcBef>
              <a:spcAft>
                <a:spcPts val="800"/>
              </a:spcAft>
              <a:buFont typeface="Arial"/>
              <a:buNone/>
            </a:pPr>
            <a:endParaRPr lang="en-US" sz="6200" b="1" dirty="0">
              <a:solidFill>
                <a:schemeClr val="bg1"/>
              </a:solidFill>
              <a:latin typeface="+mj-lt"/>
              <a:ea typeface="Calibri" panose="020F050202020403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D17658A-EDD3-491B-AE01-2EC0A4047306}"/>
              </a:ext>
            </a:extLst>
          </p:cNvPr>
          <p:cNvSpPr txBox="1">
            <a:spLocks/>
          </p:cNvSpPr>
          <p:nvPr/>
        </p:nvSpPr>
        <p:spPr>
          <a:xfrm>
            <a:off x="351064" y="3559669"/>
            <a:ext cx="7311706" cy="2766179"/>
          </a:xfrm>
          <a:prstGeom prst="rect">
            <a:avLst/>
          </a:prstGeom>
          <a:solidFill>
            <a:schemeClr val="accent1">
              <a:lumMod val="75000"/>
            </a:schemeClr>
          </a:solidFill>
          <a:ln>
            <a:solidFill>
              <a:srgbClr val="2F5597"/>
            </a:solidFill>
          </a:ln>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spcBef>
                <a:spcPts val="600"/>
              </a:spcBef>
              <a:spcAft>
                <a:spcPts val="800"/>
              </a:spcAft>
              <a:buFont typeface="Arial"/>
              <a:buNone/>
            </a:pPr>
            <a:r>
              <a:rPr lang="en-US" sz="5000" b="1">
                <a:solidFill>
                  <a:schemeClr val="bg1"/>
                </a:solidFill>
                <a:latin typeface="+mj-lt"/>
                <a:ea typeface="Calibri" panose="020F0502020204030204" pitchFamily="34" charset="0"/>
                <a:cs typeface="Arial" panose="020B0604020202020204" pitchFamily="34" charset="0"/>
              </a:rPr>
              <a:t>Tip: </a:t>
            </a:r>
          </a:p>
          <a:p>
            <a:pPr marL="0" indent="0">
              <a:lnSpc>
                <a:spcPct val="120000"/>
              </a:lnSpc>
              <a:spcBef>
                <a:spcPts val="600"/>
              </a:spcBef>
              <a:spcAft>
                <a:spcPts val="800"/>
              </a:spcAft>
              <a:buFont typeface="Arial"/>
              <a:buNone/>
            </a:pPr>
            <a:r>
              <a:rPr lang="en-US" sz="6200" b="1">
                <a:solidFill>
                  <a:schemeClr val="bg1"/>
                </a:solidFill>
                <a:latin typeface="+mj-lt"/>
                <a:ea typeface="Calibri" panose="020F0502020204030204" pitchFamily="34" charset="0"/>
                <a:cs typeface="Arial" panose="020B0604020202020204" pitchFamily="34" charset="0"/>
              </a:rPr>
              <a:t>Remember the steps for disability inclusion: </a:t>
            </a:r>
          </a:p>
          <a:p>
            <a:pPr>
              <a:lnSpc>
                <a:spcPct val="120000"/>
              </a:lnSpc>
              <a:spcBef>
                <a:spcPts val="0"/>
              </a:spcBef>
            </a:pPr>
            <a:r>
              <a:rPr lang="en-US" sz="6200" b="1">
                <a:solidFill>
                  <a:schemeClr val="bg1"/>
                </a:solidFill>
                <a:latin typeface="+mj-lt"/>
                <a:ea typeface="Calibri" panose="020F0502020204030204" pitchFamily="34" charset="0"/>
                <a:cs typeface="Arial" panose="020B0604020202020204" pitchFamily="34" charset="0"/>
              </a:rPr>
              <a:t>consult and engage; </a:t>
            </a:r>
          </a:p>
          <a:p>
            <a:pPr>
              <a:lnSpc>
                <a:spcPct val="120000"/>
              </a:lnSpc>
              <a:spcBef>
                <a:spcPts val="0"/>
              </a:spcBef>
            </a:pPr>
            <a:r>
              <a:rPr lang="en-US" sz="6200" b="1">
                <a:solidFill>
                  <a:schemeClr val="bg1"/>
                </a:solidFill>
                <a:latin typeface="+mj-lt"/>
                <a:ea typeface="Calibri" panose="020F0502020204030204" pitchFamily="34" charset="0"/>
                <a:cs typeface="Arial" panose="020B0604020202020204" pitchFamily="34" charset="0"/>
              </a:rPr>
              <a:t>public health information and communications; </a:t>
            </a:r>
          </a:p>
          <a:p>
            <a:pPr>
              <a:lnSpc>
                <a:spcPct val="120000"/>
              </a:lnSpc>
              <a:spcBef>
                <a:spcPts val="0"/>
              </a:spcBef>
            </a:pPr>
            <a:r>
              <a:rPr lang="en-US" sz="6200" b="1">
                <a:solidFill>
                  <a:schemeClr val="bg1"/>
                </a:solidFill>
                <a:latin typeface="+mj-lt"/>
                <a:ea typeface="Calibri" panose="020F0502020204030204" pitchFamily="34" charset="0"/>
                <a:cs typeface="Arial" panose="020B0604020202020204" pitchFamily="34" charset="0"/>
              </a:rPr>
              <a:t>training; </a:t>
            </a:r>
          </a:p>
          <a:p>
            <a:pPr>
              <a:lnSpc>
                <a:spcPct val="120000"/>
              </a:lnSpc>
              <a:spcBef>
                <a:spcPts val="0"/>
              </a:spcBef>
            </a:pPr>
            <a:r>
              <a:rPr lang="en-US" sz="6200" b="1">
                <a:solidFill>
                  <a:schemeClr val="bg1"/>
                </a:solidFill>
                <a:latin typeface="+mj-lt"/>
                <a:ea typeface="Calibri" panose="020F0502020204030204" pitchFamily="34" charset="0"/>
                <a:cs typeface="Arial" panose="020B0604020202020204" pitchFamily="34" charset="0"/>
              </a:rPr>
              <a:t>health information systems</a:t>
            </a:r>
            <a:endParaRPr lang="en-US" sz="6200" b="1" dirty="0">
              <a:solidFill>
                <a:schemeClr val="bg1"/>
              </a:solidFill>
              <a:latin typeface="+mj-lt"/>
              <a:ea typeface="Calibri" panose="020F050202020403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9E079DF3-AD16-4EF0-B67D-C04A9689F7CB}"/>
              </a:ext>
            </a:extLst>
          </p:cNvPr>
          <p:cNvPicPr>
            <a:picLocks noChangeAspect="1"/>
          </p:cNvPicPr>
          <p:nvPr/>
        </p:nvPicPr>
        <p:blipFill rotWithShape="1">
          <a:blip r:embed="rId4"/>
          <a:srcRect l="1392" r="2334" b="2302"/>
          <a:stretch/>
        </p:blipFill>
        <p:spPr>
          <a:xfrm>
            <a:off x="6775642" y="4001239"/>
            <a:ext cx="4617669" cy="1883038"/>
          </a:xfrm>
          <a:prstGeom prst="rect">
            <a:avLst/>
          </a:prstGeom>
        </p:spPr>
      </p:pic>
    </p:spTree>
    <p:extLst>
      <p:ext uri="{BB962C8B-B14F-4D97-AF65-F5344CB8AC3E}">
        <p14:creationId xmlns:p14="http://schemas.microsoft.com/office/powerpoint/2010/main" val="207969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p:cNvSpPr>
            <a:spLocks noGrp="1"/>
          </p:cNvSpPr>
          <p:nvPr>
            <p:ph type="title"/>
          </p:nvPr>
        </p:nvSpPr>
        <p:spPr>
          <a:xfrm>
            <a:off x="838200" y="1765664"/>
            <a:ext cx="10515600" cy="1035412"/>
          </a:xfrm>
        </p:spPr>
        <p:txBody>
          <a:bodyPr/>
          <a:lstStyle/>
          <a:p>
            <a:r>
              <a:rPr lang="en-US" dirty="0">
                <a:solidFill>
                  <a:schemeClr val="bg1"/>
                </a:solidFill>
              </a:rPr>
              <a:t>Communications  </a:t>
            </a:r>
          </a:p>
        </p:txBody>
      </p:sp>
      <p:sp>
        <p:nvSpPr>
          <p:cNvPr id="5" name="Title 1"/>
          <p:cNvSpPr txBox="1">
            <a:spLocks/>
          </p:cNvSpPr>
          <p:nvPr/>
        </p:nvSpPr>
        <p:spPr>
          <a:xfrm>
            <a:off x="838200" y="1765664"/>
            <a:ext cx="10515600" cy="26327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p>
        </p:txBody>
      </p:sp>
    </p:spTree>
    <p:extLst>
      <p:ext uri="{BB962C8B-B14F-4D97-AF65-F5344CB8AC3E}">
        <p14:creationId xmlns:p14="http://schemas.microsoft.com/office/powerpoint/2010/main" val="3140148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website&#10;&#10;Description automatically generated">
            <a:extLst>
              <a:ext uri="{FF2B5EF4-FFF2-40B4-BE49-F238E27FC236}">
                <a16:creationId xmlns:a16="http://schemas.microsoft.com/office/drawing/2014/main" id="{0F177966-28D2-4431-A3A6-F4CFFE8B1F4B}"/>
              </a:ext>
            </a:extLst>
          </p:cNvPr>
          <p:cNvPicPr>
            <a:picLocks noChangeAspect="1"/>
          </p:cNvPicPr>
          <p:nvPr/>
        </p:nvPicPr>
        <p:blipFill>
          <a:blip r:embed="rId3"/>
          <a:stretch>
            <a:fillRect/>
          </a:stretch>
        </p:blipFill>
        <p:spPr>
          <a:xfrm>
            <a:off x="0" y="425447"/>
            <a:ext cx="12192000" cy="5670059"/>
          </a:xfrm>
          <a:prstGeom prst="rect">
            <a:avLst/>
          </a:prstGeom>
        </p:spPr>
      </p:pic>
      <p:sp>
        <p:nvSpPr>
          <p:cNvPr id="9" name="TextBox 8">
            <a:extLst>
              <a:ext uri="{FF2B5EF4-FFF2-40B4-BE49-F238E27FC236}">
                <a16:creationId xmlns:a16="http://schemas.microsoft.com/office/drawing/2014/main" id="{4A95293F-A3E5-4DCE-9246-EF9F2A15866D}"/>
              </a:ext>
            </a:extLst>
          </p:cNvPr>
          <p:cNvSpPr txBox="1"/>
          <p:nvPr/>
        </p:nvSpPr>
        <p:spPr>
          <a:xfrm>
            <a:off x="9796991" y="5726174"/>
            <a:ext cx="2395009" cy="369332"/>
          </a:xfrm>
          <a:prstGeom prst="rect">
            <a:avLst/>
          </a:prstGeom>
          <a:noFill/>
        </p:spPr>
        <p:txBody>
          <a:bodyPr wrap="square" rtlCol="0">
            <a:spAutoFit/>
          </a:bodyPr>
          <a:lstStyle/>
          <a:p>
            <a:r>
              <a:rPr lang="en-AU" dirty="0">
                <a:solidFill>
                  <a:schemeClr val="bg1"/>
                </a:solidFill>
              </a:rPr>
              <a:t>www.pintarstudy.org</a:t>
            </a:r>
          </a:p>
        </p:txBody>
      </p:sp>
      <p:sp>
        <p:nvSpPr>
          <p:cNvPr id="5" name="Title 1">
            <a:extLst>
              <a:ext uri="{FF2B5EF4-FFF2-40B4-BE49-F238E27FC236}">
                <a16:creationId xmlns:a16="http://schemas.microsoft.com/office/drawing/2014/main" id="{F0FF5A7E-6F3E-4C3E-AAB6-BD6F43FAE1EC}"/>
              </a:ext>
            </a:extLst>
          </p:cNvPr>
          <p:cNvSpPr txBox="1">
            <a:spLocks/>
          </p:cNvSpPr>
          <p:nvPr/>
        </p:nvSpPr>
        <p:spPr>
          <a:xfrm>
            <a:off x="302079" y="2071"/>
            <a:ext cx="2170188" cy="846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65C5B4"/>
                </a:solidFill>
                <a:latin typeface="+mn-lt"/>
                <a:ea typeface="+mn-ea"/>
                <a:cs typeface="+mn-cs"/>
              </a:rPr>
              <a:t>Website</a:t>
            </a:r>
          </a:p>
        </p:txBody>
      </p:sp>
    </p:spTree>
    <p:extLst>
      <p:ext uri="{BB962C8B-B14F-4D97-AF65-F5344CB8AC3E}">
        <p14:creationId xmlns:p14="http://schemas.microsoft.com/office/powerpoint/2010/main" val="26403628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EF58F-F967-42BE-A5CB-4416ADEB5341}"/>
              </a:ext>
            </a:extLst>
          </p:cNvPr>
          <p:cNvSpPr/>
          <p:nvPr/>
        </p:nvSpPr>
        <p:spPr>
          <a:xfrm>
            <a:off x="0" y="0"/>
            <a:ext cx="4402667" cy="6858000"/>
          </a:xfrm>
          <a:prstGeom prst="rect">
            <a:avLst/>
          </a:prstGeom>
          <a:solidFill>
            <a:srgbClr val="65C5B4"/>
          </a:solidFill>
          <a:ln>
            <a:solidFill>
              <a:srgbClr val="65C5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Graphical user interface, application&#10;&#10;Description automatically generated">
            <a:extLst>
              <a:ext uri="{FF2B5EF4-FFF2-40B4-BE49-F238E27FC236}">
                <a16:creationId xmlns:a16="http://schemas.microsoft.com/office/drawing/2014/main" id="{F98270C6-18FF-43A2-BBDC-8C3D74F40492}"/>
              </a:ext>
            </a:extLst>
          </p:cNvPr>
          <p:cNvPicPr>
            <a:picLocks noChangeAspect="1"/>
          </p:cNvPicPr>
          <p:nvPr/>
        </p:nvPicPr>
        <p:blipFill>
          <a:blip r:embed="rId3"/>
          <a:stretch>
            <a:fillRect/>
          </a:stretch>
        </p:blipFill>
        <p:spPr>
          <a:xfrm>
            <a:off x="5516823" y="198001"/>
            <a:ext cx="5715798" cy="6258798"/>
          </a:xfrm>
          <a:prstGeom prst="rect">
            <a:avLst/>
          </a:prstGeom>
        </p:spPr>
      </p:pic>
      <p:sp>
        <p:nvSpPr>
          <p:cNvPr id="9" name="TextBox 8">
            <a:extLst>
              <a:ext uri="{FF2B5EF4-FFF2-40B4-BE49-F238E27FC236}">
                <a16:creationId xmlns:a16="http://schemas.microsoft.com/office/drawing/2014/main" id="{1DF97BAB-9FC9-48B6-9599-BA3AF6D3AD39}"/>
              </a:ext>
            </a:extLst>
          </p:cNvPr>
          <p:cNvSpPr txBox="1"/>
          <p:nvPr/>
        </p:nvSpPr>
        <p:spPr>
          <a:xfrm>
            <a:off x="959379" y="5948891"/>
            <a:ext cx="2295525" cy="369332"/>
          </a:xfrm>
          <a:prstGeom prst="rect">
            <a:avLst/>
          </a:prstGeom>
          <a:noFill/>
        </p:spPr>
        <p:txBody>
          <a:bodyPr wrap="square" rtlCol="0">
            <a:spAutoFit/>
          </a:bodyPr>
          <a:lstStyle/>
          <a:p>
            <a:r>
              <a:rPr lang="en-AU" dirty="0">
                <a:solidFill>
                  <a:schemeClr val="bg1"/>
                </a:solidFill>
              </a:rPr>
              <a:t>Twitter.com/</a:t>
            </a:r>
            <a:r>
              <a:rPr lang="en-AU" dirty="0" err="1">
                <a:solidFill>
                  <a:schemeClr val="bg1"/>
                </a:solidFill>
              </a:rPr>
              <a:t>apcove</a:t>
            </a:r>
            <a:endParaRPr lang="en-AU" dirty="0">
              <a:solidFill>
                <a:schemeClr val="bg1"/>
              </a:solidFill>
            </a:endParaRPr>
          </a:p>
        </p:txBody>
      </p:sp>
      <p:sp>
        <p:nvSpPr>
          <p:cNvPr id="5" name="Title 1">
            <a:extLst>
              <a:ext uri="{FF2B5EF4-FFF2-40B4-BE49-F238E27FC236}">
                <a16:creationId xmlns:a16="http://schemas.microsoft.com/office/drawing/2014/main" id="{4F46481E-A1F2-4DE6-B5AE-450306278757}"/>
              </a:ext>
            </a:extLst>
          </p:cNvPr>
          <p:cNvSpPr>
            <a:spLocks noGrp="1"/>
          </p:cNvSpPr>
          <p:nvPr>
            <p:ph type="title"/>
          </p:nvPr>
        </p:nvSpPr>
        <p:spPr>
          <a:xfrm>
            <a:off x="1352021" y="2353733"/>
            <a:ext cx="1902883" cy="1325563"/>
          </a:xfrm>
        </p:spPr>
        <p:txBody>
          <a:bodyPr>
            <a:normAutofit/>
          </a:bodyPr>
          <a:lstStyle/>
          <a:p>
            <a:r>
              <a:rPr lang="en-US" sz="3600" dirty="0">
                <a:solidFill>
                  <a:schemeClr val="bg1"/>
                </a:solidFill>
                <a:latin typeface="+mn-lt"/>
                <a:ea typeface="+mn-ea"/>
                <a:cs typeface="+mn-cs"/>
              </a:rPr>
              <a:t>Twitter</a:t>
            </a:r>
          </a:p>
        </p:txBody>
      </p:sp>
    </p:spTree>
    <p:extLst>
      <p:ext uri="{BB962C8B-B14F-4D97-AF65-F5344CB8AC3E}">
        <p14:creationId xmlns:p14="http://schemas.microsoft.com/office/powerpoint/2010/main" val="31740740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827BE5-EE45-4796-A04C-E76ADBA103B0}"/>
              </a:ext>
            </a:extLst>
          </p:cNvPr>
          <p:cNvSpPr/>
          <p:nvPr/>
        </p:nvSpPr>
        <p:spPr>
          <a:xfrm>
            <a:off x="0" y="0"/>
            <a:ext cx="4402667" cy="6858000"/>
          </a:xfrm>
          <a:prstGeom prst="rect">
            <a:avLst/>
          </a:prstGeom>
          <a:solidFill>
            <a:srgbClr val="65C5B4"/>
          </a:solidFill>
          <a:ln>
            <a:solidFill>
              <a:srgbClr val="65C5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Graphical user interface&#10;&#10;Description automatically generated">
            <a:extLst>
              <a:ext uri="{FF2B5EF4-FFF2-40B4-BE49-F238E27FC236}">
                <a16:creationId xmlns:a16="http://schemas.microsoft.com/office/drawing/2014/main" id="{7FEE5AA0-010E-486A-8224-D0D54161EA33}"/>
              </a:ext>
            </a:extLst>
          </p:cNvPr>
          <p:cNvPicPr>
            <a:picLocks noChangeAspect="1"/>
          </p:cNvPicPr>
          <p:nvPr/>
        </p:nvPicPr>
        <p:blipFill>
          <a:blip r:embed="rId3"/>
          <a:stretch>
            <a:fillRect/>
          </a:stretch>
        </p:blipFill>
        <p:spPr>
          <a:xfrm>
            <a:off x="5444067" y="66675"/>
            <a:ext cx="5968374" cy="6858000"/>
          </a:xfrm>
          <a:prstGeom prst="rect">
            <a:avLst/>
          </a:prstGeom>
        </p:spPr>
      </p:pic>
      <p:sp>
        <p:nvSpPr>
          <p:cNvPr id="9" name="TextBox 8">
            <a:extLst>
              <a:ext uri="{FF2B5EF4-FFF2-40B4-BE49-F238E27FC236}">
                <a16:creationId xmlns:a16="http://schemas.microsoft.com/office/drawing/2014/main" id="{3CC8AA1F-CE45-48CC-8121-8F671E91B960}"/>
              </a:ext>
            </a:extLst>
          </p:cNvPr>
          <p:cNvSpPr txBox="1"/>
          <p:nvPr/>
        </p:nvSpPr>
        <p:spPr>
          <a:xfrm>
            <a:off x="0" y="6289238"/>
            <a:ext cx="4629150" cy="369332"/>
          </a:xfrm>
          <a:prstGeom prst="rect">
            <a:avLst/>
          </a:prstGeom>
          <a:noFill/>
        </p:spPr>
        <p:txBody>
          <a:bodyPr wrap="square" rtlCol="0">
            <a:spAutoFit/>
          </a:bodyPr>
          <a:lstStyle/>
          <a:p>
            <a:r>
              <a:rPr lang="en-AU" dirty="0">
                <a:solidFill>
                  <a:schemeClr val="bg1"/>
                </a:solidFill>
              </a:rPr>
              <a:t>Facebook.com/</a:t>
            </a:r>
            <a:r>
              <a:rPr lang="en-AU" dirty="0" err="1">
                <a:solidFill>
                  <a:schemeClr val="bg1"/>
                </a:solidFill>
              </a:rPr>
              <a:t>pacificparavettrainingproject</a:t>
            </a:r>
            <a:endParaRPr lang="en-AU" dirty="0">
              <a:solidFill>
                <a:schemeClr val="bg1"/>
              </a:solidFill>
            </a:endParaRPr>
          </a:p>
        </p:txBody>
      </p:sp>
      <p:sp>
        <p:nvSpPr>
          <p:cNvPr id="5" name="Title 1">
            <a:extLst>
              <a:ext uri="{FF2B5EF4-FFF2-40B4-BE49-F238E27FC236}">
                <a16:creationId xmlns:a16="http://schemas.microsoft.com/office/drawing/2014/main" id="{7E21792E-6F0A-4DBA-A02F-19CEBBD8022F}"/>
              </a:ext>
            </a:extLst>
          </p:cNvPr>
          <p:cNvSpPr>
            <a:spLocks noGrp="1"/>
          </p:cNvSpPr>
          <p:nvPr>
            <p:ph type="title"/>
          </p:nvPr>
        </p:nvSpPr>
        <p:spPr>
          <a:xfrm>
            <a:off x="1175543" y="2353733"/>
            <a:ext cx="2051579" cy="1325563"/>
          </a:xfrm>
        </p:spPr>
        <p:txBody>
          <a:bodyPr>
            <a:normAutofit/>
          </a:bodyPr>
          <a:lstStyle/>
          <a:p>
            <a:r>
              <a:rPr lang="en-US" sz="3600" dirty="0">
                <a:solidFill>
                  <a:schemeClr val="bg1"/>
                </a:solidFill>
                <a:latin typeface="+mn-lt"/>
                <a:ea typeface="+mn-ea"/>
                <a:cs typeface="+mn-cs"/>
              </a:rPr>
              <a:t>Facebook</a:t>
            </a:r>
          </a:p>
        </p:txBody>
      </p:sp>
    </p:spTree>
    <p:extLst>
      <p:ext uri="{BB962C8B-B14F-4D97-AF65-F5344CB8AC3E}">
        <p14:creationId xmlns:p14="http://schemas.microsoft.com/office/powerpoint/2010/main" val="2028259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00ADEE"/>
                </a:solidFill>
                <a:latin typeface="+mn-lt"/>
                <a:ea typeface="+mn-ea"/>
                <a:cs typeface="+mn-cs"/>
              </a:rPr>
              <a:t>Housekeeping</a:t>
            </a:r>
          </a:p>
        </p:txBody>
      </p:sp>
      <p:sp>
        <p:nvSpPr>
          <p:cNvPr id="3" name="Content Placeholder 2"/>
          <p:cNvSpPr>
            <a:spLocks noGrp="1"/>
          </p:cNvSpPr>
          <p:nvPr>
            <p:ph idx="1"/>
          </p:nvPr>
        </p:nvSpPr>
        <p:spPr>
          <a:xfrm>
            <a:off x="4817533" y="245053"/>
            <a:ext cx="7289800" cy="6392813"/>
          </a:xfrm>
        </p:spPr>
        <p:txBody>
          <a:bodyPr>
            <a:normAutofit fontScale="77500" lnSpcReduction="20000"/>
          </a:bodyPr>
          <a:lstStyle/>
          <a:p>
            <a:pPr marL="0" indent="0">
              <a:buNone/>
            </a:pPr>
            <a:r>
              <a:rPr lang="en-AU" dirty="0"/>
              <a:t>Please…</a:t>
            </a:r>
          </a:p>
          <a:p>
            <a:r>
              <a:rPr lang="en-AU" dirty="0"/>
              <a:t>Mute yourself</a:t>
            </a:r>
          </a:p>
          <a:p>
            <a:r>
              <a:rPr lang="en-AU" dirty="0"/>
              <a:t>Go off video to save bandwidth</a:t>
            </a:r>
          </a:p>
          <a:p>
            <a:endParaRPr lang="en-AU" dirty="0"/>
          </a:p>
          <a:p>
            <a:r>
              <a:rPr lang="en-AU" dirty="0"/>
              <a:t>All documents are on our new monitoring and evaluation resources hub</a:t>
            </a:r>
          </a:p>
          <a:p>
            <a:pPr marL="0" indent="0">
              <a:buNone/>
            </a:pPr>
            <a:r>
              <a:rPr lang="en-AU" dirty="0">
                <a:hlinkClick r:id="rId2"/>
              </a:rPr>
              <a:t>https://indopacifichealthsecurity.dfat.gov.au/monitoring-and-evaluation-resources-hub</a:t>
            </a:r>
            <a:endParaRPr lang="en-AU" dirty="0"/>
          </a:p>
          <a:p>
            <a:endParaRPr lang="en-AU" dirty="0"/>
          </a:p>
          <a:p>
            <a:pPr marL="0" indent="0">
              <a:buNone/>
            </a:pPr>
            <a:r>
              <a:rPr lang="en-AU" dirty="0"/>
              <a:t>If CHS internet cuts out…</a:t>
            </a:r>
          </a:p>
          <a:p>
            <a:r>
              <a:rPr lang="en-AU" dirty="0"/>
              <a:t>The meeting will continue (no one will be “booted off” zoom)</a:t>
            </a:r>
          </a:p>
          <a:p>
            <a:r>
              <a:rPr lang="en-AU" dirty="0"/>
              <a:t>We have backup options, but may not be able to join with video on backup options</a:t>
            </a:r>
          </a:p>
          <a:p>
            <a:r>
              <a:rPr lang="en-AU" dirty="0"/>
              <a:t>If we move to a backup option without video:</a:t>
            </a:r>
          </a:p>
          <a:p>
            <a:pPr lvl="1"/>
            <a:r>
              <a:rPr lang="en-AU" dirty="0"/>
              <a:t>The slides are uploaded to the meeting invite, so that you can follow along</a:t>
            </a:r>
          </a:p>
          <a:p>
            <a:pPr lvl="1"/>
            <a:r>
              <a:rPr lang="en-AU" dirty="0"/>
              <a:t>A backup presenter will inform the meeting that we have moved to an audio-only option</a:t>
            </a:r>
          </a:p>
          <a:p>
            <a:pPr lvl="1"/>
            <a:r>
              <a:rPr lang="en-AU" dirty="0"/>
              <a:t>Please wait 1-2 minutes for the presenter to re-join and continue presenting</a:t>
            </a:r>
          </a:p>
          <a:p>
            <a:endParaRPr lang="en-US" dirty="0"/>
          </a:p>
        </p:txBody>
      </p:sp>
      <p:sp>
        <p:nvSpPr>
          <p:cNvPr id="4" name="Rectangle 3">
            <a:extLst>
              <a:ext uri="{FF2B5EF4-FFF2-40B4-BE49-F238E27FC236}">
                <a16:creationId xmlns:a16="http://schemas.microsoft.com/office/drawing/2014/main" id="{E282B318-0A6E-4C21-AB8F-38AC54BD2102}"/>
              </a:ext>
            </a:extLst>
          </p:cNvPr>
          <p:cNvSpPr/>
          <p:nvPr/>
        </p:nvSpPr>
        <p:spPr>
          <a:xfrm>
            <a:off x="0" y="0"/>
            <a:ext cx="4402667" cy="6858000"/>
          </a:xfrm>
          <a:prstGeom prst="rect">
            <a:avLst/>
          </a:prstGeom>
          <a:solidFill>
            <a:srgbClr val="65C5B4"/>
          </a:solidFill>
          <a:ln>
            <a:solidFill>
              <a:srgbClr val="65C5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itle 1">
            <a:extLst>
              <a:ext uri="{FF2B5EF4-FFF2-40B4-BE49-F238E27FC236}">
                <a16:creationId xmlns:a16="http://schemas.microsoft.com/office/drawing/2014/main" id="{21DF1E65-8238-4C04-81DF-583D1F8351ED}"/>
              </a:ext>
            </a:extLst>
          </p:cNvPr>
          <p:cNvSpPr txBox="1">
            <a:spLocks/>
          </p:cNvSpPr>
          <p:nvPr/>
        </p:nvSpPr>
        <p:spPr>
          <a:xfrm>
            <a:off x="397934" y="245053"/>
            <a:ext cx="3823760" cy="22045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chemeClr val="bg1"/>
                </a:solidFill>
                <a:latin typeface="+mn-lt"/>
                <a:ea typeface="+mn-ea"/>
                <a:cs typeface="+mn-cs"/>
              </a:rPr>
              <a:t>Housekeeping</a:t>
            </a:r>
          </a:p>
        </p:txBody>
      </p:sp>
      <p:pic>
        <p:nvPicPr>
          <p:cNvPr id="7" name="Picture 6">
            <a:extLst>
              <a:ext uri="{FF2B5EF4-FFF2-40B4-BE49-F238E27FC236}">
                <a16:creationId xmlns:a16="http://schemas.microsoft.com/office/drawing/2014/main" id="{9379590A-41F8-4C74-BE73-2611D2B910F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89" b="91916" l="9456" r="93410">
                        <a14:foregroundMark x1="10029" y1="9581" x2="10029" y2="9581"/>
                        <a14:foregroundMark x1="17192" y1="5988" x2="17192" y2="5988"/>
                        <a14:foregroundMark x1="26074" y1="5689" x2="26074" y2="5689"/>
                        <a14:foregroundMark x1="21490" y1="12275" x2="21490" y2="12275"/>
                        <a14:foregroundMark x1="42693" y1="45210" x2="42693" y2="45210"/>
                        <a14:foregroundMark x1="47278" y1="53593" x2="47278" y2="53593"/>
                        <a14:foregroundMark x1="46705" y1="47006" x2="46705" y2="47006"/>
                        <a14:foregroundMark x1="43266" y1="51796" x2="43266" y2="51796"/>
                        <a14:foregroundMark x1="42693" y1="55689" x2="42693" y2="55689"/>
                        <a14:foregroundMark x1="50716" y1="52096" x2="50716" y2="52096"/>
                        <a14:foregroundMark x1="44413" y1="48204" x2="44413" y2="48204"/>
                        <a14:foregroundMark x1="42980" y1="50898" x2="42980" y2="50898"/>
                        <a14:foregroundMark x1="46705" y1="54790" x2="46705" y2="54790"/>
                        <a14:foregroundMark x1="50430" y1="58084" x2="50430" y2="58084"/>
                        <a14:foregroundMark x1="48997" y1="51796" x2="48997" y2="51796"/>
                        <a14:foregroundMark x1="46705" y1="48204" x2="46705" y2="48204"/>
                        <a14:foregroundMark x1="44126" y1="54192" x2="44126" y2="54192"/>
                        <a14:foregroundMark x1="52436" y1="42216" x2="52436" y2="42216"/>
                        <a14:foregroundMark x1="54728" y1="37725" x2="54728" y2="37725"/>
                        <a14:foregroundMark x1="53582" y1="37425" x2="52436" y2="37425"/>
                        <a14:foregroundMark x1="49284" y1="37425" x2="49284" y2="37425"/>
                        <a14:foregroundMark x1="47564" y1="37725" x2="47564" y2="37725"/>
                        <a14:foregroundMark x1="47278" y1="42216" x2="47278" y2="42216"/>
                        <a14:foregroundMark x1="51003" y1="45210" x2="51003" y2="45210"/>
                        <a14:foregroundMark x1="55014" y1="44910" x2="55014" y2="44910"/>
                        <a14:foregroundMark x1="55874" y1="44611" x2="55874" y2="44611"/>
                        <a14:foregroundMark x1="57880" y1="41916" x2="57880" y2="41916"/>
                        <a14:foregroundMark x1="57880" y1="38323" x2="57880" y2="38323"/>
                        <a14:foregroundMark x1="58166" y1="36527" x2="58166" y2="36527"/>
                        <a14:foregroundMark x1="59026" y1="42814" x2="59026" y2="42814"/>
                        <a14:foregroundMark x1="56160" y1="49102" x2="56160" y2="49102"/>
                        <a14:foregroundMark x1="54441" y1="51198" x2="54441" y2="51198"/>
                        <a14:foregroundMark x1="53295" y1="47605" x2="53295" y2="47605"/>
                        <a14:foregroundMark x1="53009" y1="46707" x2="53009" y2="46707"/>
                        <a14:foregroundMark x1="51003" y1="44910" x2="51003" y2="44910"/>
                        <a14:foregroundMark x1="49570" y1="43413" x2="48424" y2="42814"/>
                        <a14:foregroundMark x1="47564" y1="41916" x2="47564" y2="41916"/>
                        <a14:foregroundMark x1="45272" y1="41317" x2="45272" y2="41317"/>
                        <a14:foregroundMark x1="41261" y1="41916" x2="41261" y2="41916"/>
                        <a14:foregroundMark x1="36963" y1="41916" x2="36963" y2="41916"/>
                        <a14:foregroundMark x1="36676" y1="43713" x2="36676" y2="43713"/>
                        <a14:foregroundMark x1="35244" y1="45808" x2="35244" y2="45808"/>
                        <a14:foregroundMark x1="34384" y1="48802" x2="34384" y2="49701"/>
                        <a14:foregroundMark x1="34670" y1="53293" x2="34670" y2="53293"/>
                        <a14:foregroundMark x1="36676" y1="57485" x2="36676" y2="57485"/>
                        <a14:foregroundMark x1="39255" y1="59880" x2="39255" y2="59880"/>
                        <a14:foregroundMark x1="42980" y1="61976" x2="42980" y2="61976"/>
                        <a14:foregroundMark x1="56734" y1="60778" x2="56734" y2="60778"/>
                        <a14:foregroundMark x1="53868" y1="59281" x2="53868" y2="59281"/>
                        <a14:foregroundMark x1="57020" y1="62275" x2="57020" y2="62275"/>
                        <a14:foregroundMark x1="59026" y1="65868" x2="59026" y2="65868"/>
                        <a14:foregroundMark x1="62178" y1="55689" x2="62178" y2="55689"/>
                        <a14:foregroundMark x1="57880" y1="52395" x2="57880" y2="52395"/>
                        <a14:foregroundMark x1="57880" y1="49701" x2="57880" y2="49701"/>
                        <a14:foregroundMark x1="60458" y1="58683" x2="60458" y2="58683"/>
                        <a14:foregroundMark x1="63037" y1="54491" x2="63037" y2="54491"/>
                        <a14:foregroundMark x1="65616" y1="48204" x2="65616" y2="48204"/>
                        <a14:foregroundMark x1="65043" y1="36527" x2="64756" y2="35629"/>
                        <a14:foregroundMark x1="34097" y1="48802" x2="34097" y2="48802"/>
                        <a14:foregroundMark x1="50716" y1="47904" x2="50716" y2="47904"/>
                        <a14:foregroundMark x1="32092" y1="48802" x2="32092" y2="48802"/>
                        <a14:foregroundMark x1="12607" y1="8982" x2="12607" y2="8982"/>
                        <a14:foregroundMark x1="24355" y1="10778" x2="24355" y2="10778"/>
                        <a14:foregroundMark x1="30372" y1="10479" x2="30372" y2="10479"/>
                        <a14:foregroundMark x1="57593" y1="12275" x2="57593" y2="12275"/>
                        <a14:foregroundMark x1="30659" y1="15269" x2="30659" y2="15269"/>
                        <a14:foregroundMark x1="28080" y1="10180" x2="28080" y2="10180"/>
                        <a14:foregroundMark x1="75645" y1="13174" x2="75645" y2="13174"/>
                        <a14:foregroundMark x1="79083" y1="12874" x2="79083" y2="12874"/>
                        <a14:foregroundMark x1="69054" y1="8683" x2="69054" y2="8683"/>
                        <a14:foregroundMark x1="55587" y1="10778" x2="55587" y2="10778"/>
                        <a14:foregroundMark x1="90258" y1="20659" x2="90258" y2="20659"/>
                        <a14:foregroundMark x1="93696" y1="17365" x2="93696" y2="17365"/>
                        <a14:foregroundMark x1="92550" y1="21557" x2="92550" y2="21557"/>
                        <a14:foregroundMark x1="91117" y1="25749" x2="91117" y2="25749"/>
                        <a14:foregroundMark x1="92550" y1="31737" x2="92550" y2="31737"/>
                        <a14:foregroundMark x1="91691" y1="35030" x2="91691" y2="35030"/>
                        <a14:foregroundMark x1="86533" y1="88922" x2="86533" y2="88922"/>
                        <a14:foregroundMark x1="76504" y1="90719" x2="76504" y2="90719"/>
                        <a14:foregroundMark x1="71060" y1="91916" x2="71060" y2="91916"/>
                        <a14:foregroundMark x1="70774" y1="88623" x2="70774" y2="88623"/>
                        <a14:foregroundMark x1="70201" y1="88623" x2="70201" y2="88623"/>
                        <a14:foregroundMark x1="52722" y1="56287" x2="52722" y2="56287"/>
                        <a14:foregroundMark x1="51003" y1="49401" x2="51003" y2="49401"/>
                        <a14:foregroundMark x1="38395" y1="50000" x2="38395" y2="50000"/>
                        <a14:foregroundMark x1="38682" y1="53593" x2="38682" y2="53593"/>
                        <a14:foregroundMark x1="37536" y1="12575" x2="37536" y2="12575"/>
                        <a14:foregroundMark x1="45559" y1="10778" x2="45559" y2="10778"/>
                        <a14:foregroundMark x1="52149" y1="12275" x2="52149" y2="12275"/>
                        <a14:foregroundMark x1="58739" y1="14671" x2="58739" y2="14671"/>
                        <a14:foregroundMark x1="88252" y1="8982" x2="88252" y2="8982"/>
                      </a14:backgroundRemoval>
                    </a14:imgEffect>
                  </a14:imgLayer>
                </a14:imgProps>
              </a:ext>
            </a:extLst>
          </a:blip>
          <a:stretch>
            <a:fillRect/>
          </a:stretch>
        </p:blipFill>
        <p:spPr>
          <a:xfrm>
            <a:off x="602723" y="3344332"/>
            <a:ext cx="3062004" cy="2930400"/>
          </a:xfrm>
          <a:prstGeom prst="rect">
            <a:avLst/>
          </a:prstGeom>
        </p:spPr>
      </p:pic>
    </p:spTree>
    <p:extLst>
      <p:ext uri="{BB962C8B-B14F-4D97-AF65-F5344CB8AC3E}">
        <p14:creationId xmlns:p14="http://schemas.microsoft.com/office/powerpoint/2010/main" val="16723955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p:cNvSpPr>
            <a:spLocks noGrp="1"/>
          </p:cNvSpPr>
          <p:nvPr>
            <p:ph type="title"/>
          </p:nvPr>
        </p:nvSpPr>
        <p:spPr>
          <a:xfrm>
            <a:off x="838200" y="1765664"/>
            <a:ext cx="10515600" cy="1035412"/>
          </a:xfrm>
        </p:spPr>
        <p:txBody>
          <a:bodyPr/>
          <a:lstStyle/>
          <a:p>
            <a:r>
              <a:rPr lang="en-US" dirty="0" err="1">
                <a:solidFill>
                  <a:schemeClr val="bg1"/>
                </a:solidFill>
              </a:rPr>
              <a:t>Mentimeter</a:t>
            </a:r>
            <a:r>
              <a:rPr lang="en-US" dirty="0">
                <a:solidFill>
                  <a:schemeClr val="bg1"/>
                </a:solidFill>
              </a:rPr>
              <a:t> - </a:t>
            </a:r>
          </a:p>
        </p:txBody>
      </p:sp>
      <p:sp>
        <p:nvSpPr>
          <p:cNvPr id="5" name="Title 1"/>
          <p:cNvSpPr txBox="1">
            <a:spLocks/>
          </p:cNvSpPr>
          <p:nvPr/>
        </p:nvSpPr>
        <p:spPr>
          <a:xfrm>
            <a:off x="838200" y="1765664"/>
            <a:ext cx="10515600" cy="26327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p>
        </p:txBody>
      </p:sp>
    </p:spTree>
    <p:extLst>
      <p:ext uri="{BB962C8B-B14F-4D97-AF65-F5344CB8AC3E}">
        <p14:creationId xmlns:p14="http://schemas.microsoft.com/office/powerpoint/2010/main" val="2469669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4AE2957B-D90B-4808-B218-A1EBA20DDE83}"/>
              </a:ext>
            </a:extLst>
          </p:cNvPr>
          <p:cNvSpPr txBox="1">
            <a:spLocks/>
          </p:cNvSpPr>
          <p:nvPr/>
        </p:nvSpPr>
        <p:spPr>
          <a:xfrm>
            <a:off x="9405537" y="3656245"/>
            <a:ext cx="2435399" cy="2340925"/>
          </a:xfrm>
          <a:prstGeom prst="rect">
            <a:avLst/>
          </a:prstGeom>
          <a:solidFill>
            <a:schemeClr val="accent1">
              <a:lumMod val="75000"/>
            </a:schemeClr>
          </a:solidFill>
          <a:ln>
            <a:solidFill>
              <a:srgbClr val="2F5597"/>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spcBef>
                <a:spcPts val="600"/>
              </a:spcBef>
              <a:spcAft>
                <a:spcPts val="800"/>
              </a:spcAft>
              <a:buFont typeface="Arial"/>
              <a:buNone/>
            </a:pPr>
            <a:endParaRPr lang="en-US" sz="6200" b="1" dirty="0">
              <a:solidFill>
                <a:schemeClr val="bg1"/>
              </a:solidFill>
              <a:latin typeface="+mj-lt"/>
              <a:ea typeface="Calibri" panose="020F0502020204030204" pitchFamily="34" charset="0"/>
              <a:cs typeface="Arial" panose="020B0604020202020204" pitchFamily="34" charset="0"/>
            </a:endParaRPr>
          </a:p>
        </p:txBody>
      </p:sp>
      <p:sp>
        <p:nvSpPr>
          <p:cNvPr id="3" name="Content Placeholder 2"/>
          <p:cNvSpPr>
            <a:spLocks noGrp="1"/>
          </p:cNvSpPr>
          <p:nvPr>
            <p:ph idx="1"/>
          </p:nvPr>
        </p:nvSpPr>
        <p:spPr>
          <a:xfrm>
            <a:off x="351064" y="3653475"/>
            <a:ext cx="9300936" cy="2340925"/>
          </a:xfrm>
          <a:solidFill>
            <a:schemeClr val="accent1">
              <a:lumMod val="75000"/>
            </a:schemeClr>
          </a:solidFill>
          <a:ln>
            <a:solidFill>
              <a:srgbClr val="2F5597"/>
            </a:solidFill>
          </a:ln>
        </p:spPr>
        <p:txBody>
          <a:bodyPr>
            <a:normAutofit fontScale="55000" lnSpcReduction="20000"/>
          </a:bodyPr>
          <a:lstStyle/>
          <a:p>
            <a:pPr marL="0" indent="0">
              <a:lnSpc>
                <a:spcPct val="120000"/>
              </a:lnSpc>
              <a:spcBef>
                <a:spcPts val="600"/>
              </a:spcBef>
              <a:spcAft>
                <a:spcPts val="800"/>
              </a:spcAft>
              <a:buNone/>
            </a:pPr>
            <a:r>
              <a:rPr lang="en-US" sz="5000" b="1" dirty="0">
                <a:solidFill>
                  <a:schemeClr val="bg1"/>
                </a:solidFill>
                <a:latin typeface="+mj-lt"/>
                <a:ea typeface="Calibri" panose="020F0502020204030204" pitchFamily="34" charset="0"/>
                <a:cs typeface="Arial" panose="020B0604020202020204" pitchFamily="34" charset="0"/>
              </a:rPr>
              <a:t>Tip: </a:t>
            </a:r>
          </a:p>
          <a:p>
            <a:pPr marL="0" indent="0">
              <a:lnSpc>
                <a:spcPct val="120000"/>
              </a:lnSpc>
              <a:spcBef>
                <a:spcPts val="600"/>
              </a:spcBef>
              <a:spcAft>
                <a:spcPts val="800"/>
              </a:spcAft>
              <a:buNone/>
            </a:pPr>
            <a:r>
              <a:rPr lang="en-US" sz="6200" b="1" dirty="0">
                <a:solidFill>
                  <a:schemeClr val="bg1"/>
                </a:solidFill>
                <a:latin typeface="+mj-lt"/>
                <a:ea typeface="Calibri" panose="020F0502020204030204" pitchFamily="34" charset="0"/>
                <a:cs typeface="Arial" panose="020B0604020202020204" pitchFamily="34" charset="0"/>
              </a:rPr>
              <a:t>Tweets should be two sentences that capture the reader’s attention with the most interesting aspect or exciting results from your work.</a:t>
            </a:r>
          </a:p>
        </p:txBody>
      </p:sp>
      <p:sp>
        <p:nvSpPr>
          <p:cNvPr id="7" name="Title 1"/>
          <p:cNvSpPr txBox="1">
            <a:spLocks/>
          </p:cNvSpPr>
          <p:nvPr/>
        </p:nvSpPr>
        <p:spPr>
          <a:xfrm>
            <a:off x="302079" y="332271"/>
            <a:ext cx="10515600" cy="846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65C5B4"/>
                </a:solidFill>
                <a:latin typeface="+mn-lt"/>
                <a:ea typeface="+mn-ea"/>
                <a:cs typeface="+mn-cs"/>
              </a:rPr>
              <a:t>Instructions:</a:t>
            </a:r>
          </a:p>
        </p:txBody>
      </p:sp>
      <p:sp>
        <p:nvSpPr>
          <p:cNvPr id="12" name="Rectangle 11"/>
          <p:cNvSpPr/>
          <p:nvPr/>
        </p:nvSpPr>
        <p:spPr>
          <a:xfrm>
            <a:off x="400050" y="2377948"/>
            <a:ext cx="11193236" cy="646331"/>
          </a:xfrm>
          <a:prstGeom prst="rect">
            <a:avLst/>
          </a:prstGeom>
        </p:spPr>
        <p:txBody>
          <a:bodyPr wrap="square">
            <a:spAutoFit/>
          </a:bodyPr>
          <a:lstStyle/>
          <a:p>
            <a:br>
              <a:rPr lang="en-AU" dirty="0"/>
            </a:br>
            <a:endParaRPr lang="en-AU" dirty="0"/>
          </a:p>
        </p:txBody>
      </p:sp>
      <p:sp>
        <p:nvSpPr>
          <p:cNvPr id="14" name="Title 1"/>
          <p:cNvSpPr txBox="1">
            <a:spLocks/>
          </p:cNvSpPr>
          <p:nvPr/>
        </p:nvSpPr>
        <p:spPr>
          <a:xfrm>
            <a:off x="4886596" y="219722"/>
            <a:ext cx="5662749" cy="1071849"/>
          </a:xfrm>
          <a:prstGeom prst="rect">
            <a:avLst/>
          </a:prstGeom>
          <a:ln w="28575">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300"/>
              </a:spcAft>
            </a:pPr>
            <a:r>
              <a:rPr lang="en-AU" sz="1800" b="1" dirty="0" err="1">
                <a:latin typeface="+mn-lt"/>
              </a:rPr>
              <a:t>Mentimeter</a:t>
            </a:r>
            <a:r>
              <a:rPr lang="en-AU" sz="1800" b="1" dirty="0">
                <a:latin typeface="+mn-lt"/>
              </a:rPr>
              <a:t>: https://</a:t>
            </a:r>
            <a:r>
              <a:rPr lang="en-AU" sz="1800" b="1" dirty="0">
                <a:latin typeface="+mn-lt"/>
                <a:hlinkClick r:id="rId3"/>
              </a:rPr>
              <a:t>www.menti.com</a:t>
            </a:r>
            <a:r>
              <a:rPr lang="en-AU" sz="1800" b="1" dirty="0">
                <a:latin typeface="+mn-lt"/>
              </a:rPr>
              <a:t>/</a:t>
            </a:r>
          </a:p>
          <a:p>
            <a:pPr>
              <a:lnSpc>
                <a:spcPct val="100000"/>
              </a:lnSpc>
              <a:spcAft>
                <a:spcPts val="300"/>
              </a:spcAft>
            </a:pPr>
            <a:r>
              <a:rPr lang="en-AU" sz="1800" b="1" dirty="0">
                <a:latin typeface="+mn-lt"/>
              </a:rPr>
              <a:t>Code: 26 13 63 0</a:t>
            </a:r>
          </a:p>
        </p:txBody>
      </p:sp>
      <p:sp>
        <p:nvSpPr>
          <p:cNvPr id="8" name="Content Placeholder 2">
            <a:extLst>
              <a:ext uri="{FF2B5EF4-FFF2-40B4-BE49-F238E27FC236}">
                <a16:creationId xmlns:a16="http://schemas.microsoft.com/office/drawing/2014/main" id="{BE617FC7-1715-46C2-8D40-8744B8EACEB6}"/>
              </a:ext>
            </a:extLst>
          </p:cNvPr>
          <p:cNvSpPr txBox="1">
            <a:spLocks/>
          </p:cNvSpPr>
          <p:nvPr/>
        </p:nvSpPr>
        <p:spPr>
          <a:xfrm>
            <a:off x="351064" y="1546938"/>
            <a:ext cx="10564586" cy="1568796"/>
          </a:xfrm>
          <a:prstGeom prst="rect">
            <a:avLst/>
          </a:prstGeom>
          <a:noFill/>
          <a:ln w="38100">
            <a:solidFill>
              <a:srgbClr val="65C5B4"/>
            </a:solidFill>
          </a:ln>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spcBef>
                <a:spcPts val="600"/>
              </a:spcBef>
              <a:spcAft>
                <a:spcPts val="800"/>
              </a:spcAft>
              <a:buFont typeface="Arial"/>
              <a:buNone/>
            </a:pPr>
            <a:r>
              <a:rPr lang="en-US" sz="5000" b="1" dirty="0" err="1">
                <a:latin typeface="+mj-lt"/>
                <a:ea typeface="Calibri" panose="020F0502020204030204" pitchFamily="34" charset="0"/>
                <a:cs typeface="Arial" panose="020B0604020202020204" pitchFamily="34" charset="0"/>
              </a:rPr>
              <a:t>Mentimeter</a:t>
            </a:r>
            <a:r>
              <a:rPr lang="en-US" sz="5000" b="1" dirty="0">
                <a:latin typeface="+mj-lt"/>
                <a:ea typeface="Calibri" panose="020F0502020204030204" pitchFamily="34" charset="0"/>
                <a:cs typeface="Arial" panose="020B0604020202020204" pitchFamily="34" charset="0"/>
              </a:rPr>
              <a:t> Question: </a:t>
            </a:r>
          </a:p>
          <a:p>
            <a:pPr marL="0" indent="0">
              <a:lnSpc>
                <a:spcPct val="120000"/>
              </a:lnSpc>
              <a:spcBef>
                <a:spcPts val="600"/>
              </a:spcBef>
              <a:spcAft>
                <a:spcPts val="800"/>
              </a:spcAft>
              <a:buFont typeface="Arial"/>
              <a:buNone/>
            </a:pPr>
            <a:r>
              <a:rPr lang="en-US" sz="6200" b="1" dirty="0">
                <a:latin typeface="+mj-lt"/>
                <a:ea typeface="Calibri" panose="020F0502020204030204" pitchFamily="34" charset="0"/>
                <a:cs typeface="Arial" panose="020B0604020202020204" pitchFamily="34" charset="0"/>
              </a:rPr>
              <a:t>Q1: Tweet an update about your project – please include your project’s name.</a:t>
            </a:r>
          </a:p>
        </p:txBody>
      </p:sp>
      <p:pic>
        <p:nvPicPr>
          <p:cNvPr id="4" name="Picture 3" descr="Logo, icon&#10;&#10;Description automatically generated">
            <a:extLst>
              <a:ext uri="{FF2B5EF4-FFF2-40B4-BE49-F238E27FC236}">
                <a16:creationId xmlns:a16="http://schemas.microsoft.com/office/drawing/2014/main" id="{F3A62F8C-0130-490A-B4CE-3950E7681504}"/>
              </a:ext>
            </a:extLst>
          </p:cNvPr>
          <p:cNvPicPr>
            <a:picLocks noChangeAspect="1"/>
          </p:cNvPicPr>
          <p:nvPr/>
        </p:nvPicPr>
        <p:blipFill>
          <a:blip r:embed="rId4"/>
          <a:stretch>
            <a:fillRect/>
          </a:stretch>
        </p:blipFill>
        <p:spPr>
          <a:xfrm>
            <a:off x="9904820" y="4041556"/>
            <a:ext cx="1683296" cy="1683296"/>
          </a:xfrm>
          <a:prstGeom prst="rect">
            <a:avLst/>
          </a:prstGeom>
        </p:spPr>
      </p:pic>
    </p:spTree>
    <p:extLst>
      <p:ext uri="{BB962C8B-B14F-4D97-AF65-F5344CB8AC3E}">
        <p14:creationId xmlns:p14="http://schemas.microsoft.com/office/powerpoint/2010/main" val="3137253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702128" y="3770120"/>
            <a:ext cx="10515600" cy="846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00ADEE"/>
                </a:solidFill>
                <a:latin typeface="+mn-lt"/>
                <a:ea typeface="+mn-ea"/>
                <a:cs typeface="+mn-cs"/>
              </a:rPr>
              <a:t>Instructions:</a:t>
            </a:r>
          </a:p>
        </p:txBody>
      </p:sp>
      <p:sp>
        <p:nvSpPr>
          <p:cNvPr id="12" name="Rectangle 11"/>
          <p:cNvSpPr/>
          <p:nvPr/>
        </p:nvSpPr>
        <p:spPr>
          <a:xfrm>
            <a:off x="400050" y="2377948"/>
            <a:ext cx="11193236" cy="646331"/>
          </a:xfrm>
          <a:prstGeom prst="rect">
            <a:avLst/>
          </a:prstGeom>
        </p:spPr>
        <p:txBody>
          <a:bodyPr wrap="square">
            <a:spAutoFit/>
          </a:bodyPr>
          <a:lstStyle/>
          <a:p>
            <a:br>
              <a:rPr lang="en-AU" dirty="0"/>
            </a:br>
            <a:endParaRPr lang="en-AU" dirty="0"/>
          </a:p>
        </p:txBody>
      </p:sp>
      <p:sp>
        <p:nvSpPr>
          <p:cNvPr id="14" name="Title 1"/>
          <p:cNvSpPr txBox="1">
            <a:spLocks/>
          </p:cNvSpPr>
          <p:nvPr/>
        </p:nvSpPr>
        <p:spPr>
          <a:xfrm>
            <a:off x="4886596" y="219722"/>
            <a:ext cx="5662749" cy="1071849"/>
          </a:xfrm>
          <a:prstGeom prst="rect">
            <a:avLst/>
          </a:prstGeom>
          <a:ln w="28575">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300"/>
              </a:spcAft>
            </a:pPr>
            <a:r>
              <a:rPr lang="en-AU" sz="1800" b="1" dirty="0" err="1">
                <a:latin typeface="+mn-lt"/>
              </a:rPr>
              <a:t>Mentimeter</a:t>
            </a:r>
            <a:r>
              <a:rPr lang="en-AU" sz="1800" b="1" dirty="0">
                <a:latin typeface="+mn-lt"/>
              </a:rPr>
              <a:t>: https://</a:t>
            </a:r>
            <a:r>
              <a:rPr lang="en-AU" sz="1800" b="1" dirty="0">
                <a:latin typeface="+mn-lt"/>
                <a:hlinkClick r:id="rId3"/>
              </a:rPr>
              <a:t>www.menti.com</a:t>
            </a:r>
            <a:r>
              <a:rPr lang="en-AU" sz="1800" b="1" dirty="0">
                <a:latin typeface="+mn-lt"/>
              </a:rPr>
              <a:t>/</a:t>
            </a:r>
          </a:p>
          <a:p>
            <a:pPr>
              <a:lnSpc>
                <a:spcPct val="100000"/>
              </a:lnSpc>
              <a:spcAft>
                <a:spcPts val="300"/>
              </a:spcAft>
            </a:pPr>
            <a:r>
              <a:rPr lang="en-AU" sz="1800" b="1" dirty="0">
                <a:latin typeface="+mn-lt"/>
              </a:rPr>
              <a:t>Code: 26 13 63 0</a:t>
            </a:r>
          </a:p>
        </p:txBody>
      </p:sp>
      <p:sp>
        <p:nvSpPr>
          <p:cNvPr id="8" name="Content Placeholder 2">
            <a:extLst>
              <a:ext uri="{FF2B5EF4-FFF2-40B4-BE49-F238E27FC236}">
                <a16:creationId xmlns:a16="http://schemas.microsoft.com/office/drawing/2014/main" id="{BE617FC7-1715-46C2-8D40-8744B8EACEB6}"/>
              </a:ext>
            </a:extLst>
          </p:cNvPr>
          <p:cNvSpPr txBox="1">
            <a:spLocks/>
          </p:cNvSpPr>
          <p:nvPr/>
        </p:nvSpPr>
        <p:spPr>
          <a:xfrm>
            <a:off x="351064" y="1546938"/>
            <a:ext cx="10564586" cy="1568796"/>
          </a:xfrm>
          <a:prstGeom prst="rect">
            <a:avLst/>
          </a:prstGeom>
          <a:noFill/>
          <a:ln w="38100">
            <a:solidFill>
              <a:srgbClr val="65C5B4"/>
            </a:solidFill>
          </a:ln>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spcBef>
                <a:spcPts val="600"/>
              </a:spcBef>
              <a:spcAft>
                <a:spcPts val="800"/>
              </a:spcAft>
              <a:buFont typeface="Arial"/>
              <a:buNone/>
            </a:pPr>
            <a:r>
              <a:rPr lang="en-US" sz="5000" b="1" dirty="0" err="1">
                <a:latin typeface="+mj-lt"/>
                <a:ea typeface="Calibri" panose="020F0502020204030204" pitchFamily="34" charset="0"/>
                <a:cs typeface="Arial" panose="020B0604020202020204" pitchFamily="34" charset="0"/>
              </a:rPr>
              <a:t>Mentimeter</a:t>
            </a:r>
            <a:r>
              <a:rPr lang="en-US" sz="5000" b="1" dirty="0">
                <a:latin typeface="+mj-lt"/>
                <a:ea typeface="Calibri" panose="020F0502020204030204" pitchFamily="34" charset="0"/>
                <a:cs typeface="Arial" panose="020B0604020202020204" pitchFamily="34" charset="0"/>
              </a:rPr>
              <a:t> Question: </a:t>
            </a:r>
          </a:p>
          <a:p>
            <a:pPr marL="0" indent="0">
              <a:lnSpc>
                <a:spcPct val="120000"/>
              </a:lnSpc>
              <a:spcBef>
                <a:spcPts val="600"/>
              </a:spcBef>
              <a:spcAft>
                <a:spcPts val="800"/>
              </a:spcAft>
              <a:buFont typeface="Arial"/>
              <a:buNone/>
            </a:pPr>
            <a:r>
              <a:rPr lang="en-US" sz="6200" b="1" dirty="0">
                <a:latin typeface="+mj-lt"/>
                <a:ea typeface="Calibri" panose="020F0502020204030204" pitchFamily="34" charset="0"/>
                <a:cs typeface="Arial" panose="020B0604020202020204" pitchFamily="34" charset="0"/>
              </a:rPr>
              <a:t>Q2: What is a great story that your project would be interested in publishing as a case study? Please include your project’s name.</a:t>
            </a:r>
          </a:p>
        </p:txBody>
      </p:sp>
      <p:sp>
        <p:nvSpPr>
          <p:cNvPr id="9" name="Content Placeholder 2">
            <a:extLst>
              <a:ext uri="{FF2B5EF4-FFF2-40B4-BE49-F238E27FC236}">
                <a16:creationId xmlns:a16="http://schemas.microsoft.com/office/drawing/2014/main" id="{56D5F774-A559-416F-906D-508E5C1BD057}"/>
              </a:ext>
            </a:extLst>
          </p:cNvPr>
          <p:cNvSpPr txBox="1">
            <a:spLocks/>
          </p:cNvSpPr>
          <p:nvPr/>
        </p:nvSpPr>
        <p:spPr>
          <a:xfrm>
            <a:off x="7711756" y="3428999"/>
            <a:ext cx="2589254" cy="2930400"/>
          </a:xfrm>
          <a:prstGeom prst="rect">
            <a:avLst/>
          </a:prstGeom>
          <a:solidFill>
            <a:schemeClr val="accent1">
              <a:lumMod val="75000"/>
            </a:schemeClr>
          </a:solidFill>
          <a:ln>
            <a:solidFill>
              <a:srgbClr val="2F5597"/>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spcBef>
                <a:spcPts val="600"/>
              </a:spcBef>
              <a:spcAft>
                <a:spcPts val="800"/>
              </a:spcAft>
              <a:buFont typeface="Arial"/>
              <a:buNone/>
            </a:pPr>
            <a:endParaRPr lang="en-US" sz="6200" b="1" dirty="0">
              <a:solidFill>
                <a:schemeClr val="bg1"/>
              </a:solidFill>
              <a:latin typeface="+mj-lt"/>
              <a:ea typeface="Calibri" panose="020F050202020403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5C496D65-1B57-41AB-813D-F246733E50DD}"/>
              </a:ext>
            </a:extLst>
          </p:cNvPr>
          <p:cNvSpPr txBox="1">
            <a:spLocks/>
          </p:cNvSpPr>
          <p:nvPr/>
        </p:nvSpPr>
        <p:spPr>
          <a:xfrm>
            <a:off x="400050" y="3429000"/>
            <a:ext cx="7311706" cy="2931158"/>
          </a:xfrm>
          <a:prstGeom prst="rect">
            <a:avLst/>
          </a:prstGeom>
          <a:solidFill>
            <a:schemeClr val="accent1">
              <a:lumMod val="75000"/>
            </a:schemeClr>
          </a:solidFill>
          <a:ln>
            <a:solidFill>
              <a:srgbClr val="2F5597"/>
            </a:solidFill>
          </a:ln>
        </p:spPr>
        <p:txBody>
          <a:bodyPr vert="horz" lIns="91440" tIns="45720" rIns="91440" bIns="45720" rtlCol="0">
            <a:normAutofit fontScale="3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spcBef>
                <a:spcPts val="600"/>
              </a:spcBef>
              <a:spcAft>
                <a:spcPts val="800"/>
              </a:spcAft>
              <a:buFont typeface="Arial"/>
              <a:buNone/>
            </a:pPr>
            <a:r>
              <a:rPr lang="en-US" sz="10200" b="1" dirty="0">
                <a:solidFill>
                  <a:schemeClr val="bg1"/>
                </a:solidFill>
                <a:latin typeface="+mj-lt"/>
                <a:ea typeface="Calibri" panose="020F0502020204030204" pitchFamily="34" charset="0"/>
                <a:cs typeface="Arial" panose="020B0604020202020204" pitchFamily="34" charset="0"/>
              </a:rPr>
              <a:t>Tip: </a:t>
            </a:r>
          </a:p>
          <a:p>
            <a:pPr marL="0" indent="0">
              <a:lnSpc>
                <a:spcPct val="120000"/>
              </a:lnSpc>
              <a:spcBef>
                <a:spcPts val="600"/>
              </a:spcBef>
              <a:spcAft>
                <a:spcPts val="800"/>
              </a:spcAft>
              <a:buFont typeface="Arial"/>
              <a:buNone/>
            </a:pPr>
            <a:r>
              <a:rPr lang="en-US" sz="10200" b="1" dirty="0">
                <a:solidFill>
                  <a:schemeClr val="bg1"/>
                </a:solidFill>
                <a:latin typeface="+mj-lt"/>
                <a:ea typeface="Calibri" panose="020F0502020204030204" pitchFamily="34" charset="0"/>
                <a:cs typeface="Arial" panose="020B0604020202020204" pitchFamily="34" charset="0"/>
              </a:rPr>
              <a:t>Case studies work best when they showcase changes that were only possible because of your work and bring in a </a:t>
            </a:r>
            <a:r>
              <a:rPr lang="en-US" sz="10200" b="1" dirty="0">
                <a:solidFill>
                  <a:schemeClr val="bg1"/>
                </a:solidFill>
                <a:latin typeface="+mj-lt"/>
                <a:cs typeface="Arial" panose="020B0604020202020204" pitchFamily="34" charset="0"/>
              </a:rPr>
              <a:t>human interest element</a:t>
            </a:r>
            <a:r>
              <a:rPr lang="en-US" sz="10200" b="1" dirty="0">
                <a:solidFill>
                  <a:schemeClr val="bg1"/>
                </a:solidFill>
                <a:latin typeface="+mj-lt"/>
                <a:ea typeface="Calibri" panose="020F0502020204030204" pitchFamily="34" charset="0"/>
                <a:cs typeface="Arial" panose="020B0604020202020204" pitchFamily="34" charset="0"/>
              </a:rPr>
              <a:t>.</a:t>
            </a:r>
          </a:p>
        </p:txBody>
      </p:sp>
      <p:pic>
        <p:nvPicPr>
          <p:cNvPr id="11" name="Picture 10">
            <a:extLst>
              <a:ext uri="{FF2B5EF4-FFF2-40B4-BE49-F238E27FC236}">
                <a16:creationId xmlns:a16="http://schemas.microsoft.com/office/drawing/2014/main" id="{F9F061D0-120A-4AD0-B45D-51E0A5F40A7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689" b="91916" l="9456" r="93410">
                        <a14:foregroundMark x1="10029" y1="9581" x2="10029" y2="9581"/>
                        <a14:foregroundMark x1="17192" y1="5988" x2="17192" y2="5988"/>
                        <a14:foregroundMark x1="26074" y1="5689" x2="26074" y2="5689"/>
                        <a14:foregroundMark x1="21490" y1="12275" x2="21490" y2="12275"/>
                        <a14:foregroundMark x1="42693" y1="45210" x2="42693" y2="45210"/>
                        <a14:foregroundMark x1="47278" y1="53593" x2="47278" y2="53593"/>
                        <a14:foregroundMark x1="46705" y1="47006" x2="46705" y2="47006"/>
                        <a14:foregroundMark x1="43266" y1="51796" x2="43266" y2="51796"/>
                        <a14:foregroundMark x1="42693" y1="55689" x2="42693" y2="55689"/>
                        <a14:foregroundMark x1="50716" y1="52096" x2="50716" y2="52096"/>
                        <a14:foregroundMark x1="44413" y1="48204" x2="44413" y2="48204"/>
                        <a14:foregroundMark x1="42980" y1="50898" x2="42980" y2="50898"/>
                        <a14:foregroundMark x1="46705" y1="54790" x2="46705" y2="54790"/>
                        <a14:foregroundMark x1="50430" y1="58084" x2="50430" y2="58084"/>
                        <a14:foregroundMark x1="48997" y1="51796" x2="48997" y2="51796"/>
                        <a14:foregroundMark x1="46705" y1="48204" x2="46705" y2="48204"/>
                        <a14:foregroundMark x1="44126" y1="54192" x2="44126" y2="54192"/>
                        <a14:foregroundMark x1="52436" y1="42216" x2="52436" y2="42216"/>
                        <a14:foregroundMark x1="54728" y1="37725" x2="54728" y2="37725"/>
                        <a14:foregroundMark x1="53582" y1="37425" x2="52436" y2="37425"/>
                        <a14:foregroundMark x1="49284" y1="37425" x2="49284" y2="37425"/>
                        <a14:foregroundMark x1="47564" y1="37725" x2="47564" y2="37725"/>
                        <a14:foregroundMark x1="47278" y1="42216" x2="47278" y2="42216"/>
                        <a14:foregroundMark x1="51003" y1="45210" x2="51003" y2="45210"/>
                        <a14:foregroundMark x1="55014" y1="44910" x2="55014" y2="44910"/>
                        <a14:foregroundMark x1="55874" y1="44611" x2="55874" y2="44611"/>
                        <a14:foregroundMark x1="57880" y1="41916" x2="57880" y2="41916"/>
                        <a14:foregroundMark x1="57880" y1="38323" x2="57880" y2="38323"/>
                        <a14:foregroundMark x1="58166" y1="36527" x2="58166" y2="36527"/>
                        <a14:foregroundMark x1="59026" y1="42814" x2="59026" y2="42814"/>
                        <a14:foregroundMark x1="56160" y1="49102" x2="56160" y2="49102"/>
                        <a14:foregroundMark x1="54441" y1="51198" x2="54441" y2="51198"/>
                        <a14:foregroundMark x1="53295" y1="47605" x2="53295" y2="47605"/>
                        <a14:foregroundMark x1="53009" y1="46707" x2="53009" y2="46707"/>
                        <a14:foregroundMark x1="51003" y1="44910" x2="51003" y2="44910"/>
                        <a14:foregroundMark x1="49570" y1="43413" x2="48424" y2="42814"/>
                        <a14:foregroundMark x1="47564" y1="41916" x2="47564" y2="41916"/>
                        <a14:foregroundMark x1="45272" y1="41317" x2="45272" y2="41317"/>
                        <a14:foregroundMark x1="41261" y1="41916" x2="41261" y2="41916"/>
                        <a14:foregroundMark x1="36963" y1="41916" x2="36963" y2="41916"/>
                        <a14:foregroundMark x1="36676" y1="43713" x2="36676" y2="43713"/>
                        <a14:foregroundMark x1="35244" y1="45808" x2="35244" y2="45808"/>
                        <a14:foregroundMark x1="34384" y1="48802" x2="34384" y2="49701"/>
                        <a14:foregroundMark x1="34670" y1="53293" x2="34670" y2="53293"/>
                        <a14:foregroundMark x1="36676" y1="57485" x2="36676" y2="57485"/>
                        <a14:foregroundMark x1="39255" y1="59880" x2="39255" y2="59880"/>
                        <a14:foregroundMark x1="42980" y1="61976" x2="42980" y2="61976"/>
                        <a14:foregroundMark x1="56734" y1="60778" x2="56734" y2="60778"/>
                        <a14:foregroundMark x1="53868" y1="59281" x2="53868" y2="59281"/>
                        <a14:foregroundMark x1="57020" y1="62275" x2="57020" y2="62275"/>
                        <a14:foregroundMark x1="59026" y1="65868" x2="59026" y2="65868"/>
                        <a14:foregroundMark x1="62178" y1="55689" x2="62178" y2="55689"/>
                        <a14:foregroundMark x1="57880" y1="52395" x2="57880" y2="52395"/>
                        <a14:foregroundMark x1="57880" y1="49701" x2="57880" y2="49701"/>
                        <a14:foregroundMark x1="60458" y1="58683" x2="60458" y2="58683"/>
                        <a14:foregroundMark x1="63037" y1="54491" x2="63037" y2="54491"/>
                        <a14:foregroundMark x1="65616" y1="48204" x2="65616" y2="48204"/>
                        <a14:foregroundMark x1="65043" y1="36527" x2="64756" y2="35629"/>
                        <a14:foregroundMark x1="34097" y1="48802" x2="34097" y2="48802"/>
                        <a14:foregroundMark x1="50716" y1="47904" x2="50716" y2="47904"/>
                        <a14:foregroundMark x1="32092" y1="48802" x2="32092" y2="48802"/>
                        <a14:foregroundMark x1="12607" y1="8982" x2="12607" y2="8982"/>
                        <a14:foregroundMark x1="24355" y1="10778" x2="24355" y2="10778"/>
                        <a14:foregroundMark x1="30372" y1="10479" x2="30372" y2="10479"/>
                        <a14:foregroundMark x1="57593" y1="12275" x2="57593" y2="12275"/>
                        <a14:foregroundMark x1="30659" y1="15269" x2="30659" y2="15269"/>
                        <a14:foregroundMark x1="28080" y1="10180" x2="28080" y2="10180"/>
                        <a14:foregroundMark x1="75645" y1="13174" x2="75645" y2="13174"/>
                        <a14:foregroundMark x1="79083" y1="12874" x2="79083" y2="12874"/>
                        <a14:foregroundMark x1="69054" y1="8683" x2="69054" y2="8683"/>
                        <a14:foregroundMark x1="55587" y1="10778" x2="55587" y2="10778"/>
                        <a14:foregroundMark x1="90258" y1="20659" x2="90258" y2="20659"/>
                        <a14:foregroundMark x1="93696" y1="17365" x2="93696" y2="17365"/>
                        <a14:foregroundMark x1="92550" y1="21557" x2="92550" y2="21557"/>
                        <a14:foregroundMark x1="91117" y1="25749" x2="91117" y2="25749"/>
                        <a14:foregroundMark x1="92550" y1="31737" x2="92550" y2="31737"/>
                        <a14:foregroundMark x1="91691" y1="35030" x2="91691" y2="35030"/>
                        <a14:foregroundMark x1="86533" y1="88922" x2="86533" y2="88922"/>
                        <a14:foregroundMark x1="76504" y1="90719" x2="76504" y2="90719"/>
                        <a14:foregroundMark x1="71060" y1="91916" x2="71060" y2="91916"/>
                        <a14:foregroundMark x1="70774" y1="88623" x2="70774" y2="88623"/>
                        <a14:foregroundMark x1="70201" y1="88623" x2="70201" y2="88623"/>
                        <a14:foregroundMark x1="52722" y1="56287" x2="52722" y2="56287"/>
                        <a14:foregroundMark x1="51003" y1="49401" x2="51003" y2="49401"/>
                        <a14:foregroundMark x1="38395" y1="50000" x2="38395" y2="50000"/>
                        <a14:foregroundMark x1="38682" y1="53593" x2="38682" y2="53593"/>
                        <a14:foregroundMark x1="37536" y1="12575" x2="37536" y2="12575"/>
                        <a14:foregroundMark x1="45559" y1="10778" x2="45559" y2="10778"/>
                        <a14:foregroundMark x1="52149" y1="12275" x2="52149" y2="12275"/>
                        <a14:foregroundMark x1="58739" y1="14671" x2="58739" y2="14671"/>
                        <a14:foregroundMark x1="88252" y1="8982" x2="88252" y2="8982"/>
                      </a14:backgroundRemoval>
                    </a14:imgEffect>
                  </a14:imgLayer>
                </a14:imgProps>
              </a:ext>
            </a:extLst>
          </a:blip>
          <a:stretch>
            <a:fillRect/>
          </a:stretch>
        </p:blipFill>
        <p:spPr>
          <a:xfrm>
            <a:off x="7325257" y="3428999"/>
            <a:ext cx="3062004" cy="2930400"/>
          </a:xfrm>
          <a:prstGeom prst="rect">
            <a:avLst/>
          </a:prstGeom>
        </p:spPr>
      </p:pic>
      <p:sp>
        <p:nvSpPr>
          <p:cNvPr id="13" name="Title 1">
            <a:extLst>
              <a:ext uri="{FF2B5EF4-FFF2-40B4-BE49-F238E27FC236}">
                <a16:creationId xmlns:a16="http://schemas.microsoft.com/office/drawing/2014/main" id="{2B59EA75-1AB6-4CBA-9014-15C3E1F5F82D}"/>
              </a:ext>
            </a:extLst>
          </p:cNvPr>
          <p:cNvSpPr txBox="1">
            <a:spLocks/>
          </p:cNvSpPr>
          <p:nvPr/>
        </p:nvSpPr>
        <p:spPr>
          <a:xfrm>
            <a:off x="302079" y="332271"/>
            <a:ext cx="10515600" cy="846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65C5B4"/>
                </a:solidFill>
                <a:latin typeface="+mn-lt"/>
                <a:ea typeface="+mn-ea"/>
                <a:cs typeface="+mn-cs"/>
              </a:rPr>
              <a:t>Instructions:</a:t>
            </a:r>
          </a:p>
        </p:txBody>
      </p:sp>
    </p:spTree>
    <p:extLst>
      <p:ext uri="{BB962C8B-B14F-4D97-AF65-F5344CB8AC3E}">
        <p14:creationId xmlns:p14="http://schemas.microsoft.com/office/powerpoint/2010/main" val="34900188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p:cNvSpPr>
            <a:spLocks noGrp="1"/>
          </p:cNvSpPr>
          <p:nvPr>
            <p:ph type="title"/>
          </p:nvPr>
        </p:nvSpPr>
        <p:spPr>
          <a:xfrm>
            <a:off x="838200" y="1765664"/>
            <a:ext cx="10515600" cy="1035412"/>
          </a:xfrm>
        </p:spPr>
        <p:txBody>
          <a:bodyPr/>
          <a:lstStyle/>
          <a:p>
            <a:r>
              <a:rPr lang="en-US" dirty="0">
                <a:solidFill>
                  <a:schemeClr val="bg1"/>
                </a:solidFill>
              </a:rPr>
              <a:t>Questions</a:t>
            </a:r>
          </a:p>
        </p:txBody>
      </p:sp>
      <p:sp>
        <p:nvSpPr>
          <p:cNvPr id="5" name="Title 1"/>
          <p:cNvSpPr txBox="1">
            <a:spLocks/>
          </p:cNvSpPr>
          <p:nvPr/>
        </p:nvSpPr>
        <p:spPr>
          <a:xfrm>
            <a:off x="838200" y="1765664"/>
            <a:ext cx="10515600" cy="26327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p>
        </p:txBody>
      </p:sp>
    </p:spTree>
    <p:extLst>
      <p:ext uri="{BB962C8B-B14F-4D97-AF65-F5344CB8AC3E}">
        <p14:creationId xmlns:p14="http://schemas.microsoft.com/office/powerpoint/2010/main" val="39141336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l="7732"/>
          <a:stretch/>
        </p:blipFill>
        <p:spPr>
          <a:xfrm>
            <a:off x="0" y="3045538"/>
            <a:ext cx="5511567" cy="3802143"/>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3355596"/>
            <a:ext cx="4669874" cy="3502404"/>
          </a:xfrm>
          <a:custGeom>
            <a:avLst/>
            <a:gdLst>
              <a:gd name="connsiteX0" fmla="*/ 4354649 w 4850087"/>
              <a:gd name="connsiteY0" fmla="*/ 4024545 h 4039564"/>
              <a:gd name="connsiteX1" fmla="*/ 4340484 w 4850087"/>
              <a:gd name="connsiteY1" fmla="*/ 4026500 h 4039564"/>
              <a:gd name="connsiteX2" fmla="*/ 4337700 w 4850087"/>
              <a:gd name="connsiteY2" fmla="*/ 4026849 h 4039564"/>
              <a:gd name="connsiteX3" fmla="*/ 4352734 w 4850087"/>
              <a:gd name="connsiteY3" fmla="*/ 4024753 h 4039564"/>
              <a:gd name="connsiteX4" fmla="*/ 4354649 w 4850087"/>
              <a:gd name="connsiteY4" fmla="*/ 4024545 h 4039564"/>
              <a:gd name="connsiteX5" fmla="*/ 1145894 w 4850087"/>
              <a:gd name="connsiteY5" fmla="*/ 0 h 4039564"/>
              <a:gd name="connsiteX6" fmla="*/ 1701479 w 4850087"/>
              <a:gd name="connsiteY6" fmla="*/ 23149 h 4039564"/>
              <a:gd name="connsiteX7" fmla="*/ 1863524 w 4850087"/>
              <a:gd name="connsiteY7" fmla="*/ 46299 h 4039564"/>
              <a:gd name="connsiteX8" fmla="*/ 1909823 w 4850087"/>
              <a:gd name="connsiteY8" fmla="*/ 57873 h 4039564"/>
              <a:gd name="connsiteX9" fmla="*/ 1944547 w 4850087"/>
              <a:gd name="connsiteY9" fmla="*/ 69448 h 4039564"/>
              <a:gd name="connsiteX10" fmla="*/ 2013995 w 4850087"/>
              <a:gd name="connsiteY10" fmla="*/ 81023 h 4039564"/>
              <a:gd name="connsiteX11" fmla="*/ 2060294 w 4850087"/>
              <a:gd name="connsiteY11" fmla="*/ 92597 h 4039564"/>
              <a:gd name="connsiteX12" fmla="*/ 2118167 w 4850087"/>
              <a:gd name="connsiteY12" fmla="*/ 104172 h 4039564"/>
              <a:gd name="connsiteX13" fmla="*/ 2164466 w 4850087"/>
              <a:gd name="connsiteY13" fmla="*/ 115747 h 4039564"/>
              <a:gd name="connsiteX14" fmla="*/ 2245489 w 4850087"/>
              <a:gd name="connsiteY14" fmla="*/ 127321 h 4039564"/>
              <a:gd name="connsiteX15" fmla="*/ 2291788 w 4850087"/>
              <a:gd name="connsiteY15" fmla="*/ 138896 h 4039564"/>
              <a:gd name="connsiteX16" fmla="*/ 2349661 w 4850087"/>
              <a:gd name="connsiteY16" fmla="*/ 150471 h 4039564"/>
              <a:gd name="connsiteX17" fmla="*/ 2419109 w 4850087"/>
              <a:gd name="connsiteY17" fmla="*/ 173620 h 4039564"/>
              <a:gd name="connsiteX18" fmla="*/ 2453833 w 4850087"/>
              <a:gd name="connsiteY18" fmla="*/ 185195 h 4039564"/>
              <a:gd name="connsiteX19" fmla="*/ 2488557 w 4850087"/>
              <a:gd name="connsiteY19" fmla="*/ 208344 h 4039564"/>
              <a:gd name="connsiteX20" fmla="*/ 2534856 w 4850087"/>
              <a:gd name="connsiteY20" fmla="*/ 219919 h 4039564"/>
              <a:gd name="connsiteX21" fmla="*/ 2627454 w 4850087"/>
              <a:gd name="connsiteY21" fmla="*/ 254643 h 4039564"/>
              <a:gd name="connsiteX22" fmla="*/ 2662178 w 4850087"/>
              <a:gd name="connsiteY22" fmla="*/ 266218 h 4039564"/>
              <a:gd name="connsiteX23" fmla="*/ 2801074 w 4850087"/>
              <a:gd name="connsiteY23" fmla="*/ 324091 h 4039564"/>
              <a:gd name="connsiteX24" fmla="*/ 2835798 w 4850087"/>
              <a:gd name="connsiteY24" fmla="*/ 347240 h 4039564"/>
              <a:gd name="connsiteX25" fmla="*/ 2905246 w 4850087"/>
              <a:gd name="connsiteY25" fmla="*/ 381964 h 4039564"/>
              <a:gd name="connsiteX26" fmla="*/ 2951545 w 4850087"/>
              <a:gd name="connsiteY26" fmla="*/ 428263 h 4039564"/>
              <a:gd name="connsiteX27" fmla="*/ 2974694 w 4850087"/>
              <a:gd name="connsiteY27" fmla="*/ 451413 h 4039564"/>
              <a:gd name="connsiteX28" fmla="*/ 2997843 w 4850087"/>
              <a:gd name="connsiteY28" fmla="*/ 486137 h 4039564"/>
              <a:gd name="connsiteX29" fmla="*/ 3032567 w 4850087"/>
              <a:gd name="connsiteY29" fmla="*/ 497711 h 4039564"/>
              <a:gd name="connsiteX30" fmla="*/ 3125165 w 4850087"/>
              <a:gd name="connsiteY30" fmla="*/ 544010 h 4039564"/>
              <a:gd name="connsiteX31" fmla="*/ 3194613 w 4850087"/>
              <a:gd name="connsiteY31" fmla="*/ 567159 h 4039564"/>
              <a:gd name="connsiteX32" fmla="*/ 3252486 w 4850087"/>
              <a:gd name="connsiteY32" fmla="*/ 578734 h 4039564"/>
              <a:gd name="connsiteX33" fmla="*/ 3356659 w 4850087"/>
              <a:gd name="connsiteY33" fmla="*/ 613458 h 4039564"/>
              <a:gd name="connsiteX34" fmla="*/ 3391383 w 4850087"/>
              <a:gd name="connsiteY34" fmla="*/ 625033 h 4039564"/>
              <a:gd name="connsiteX35" fmla="*/ 3426107 w 4850087"/>
              <a:gd name="connsiteY35" fmla="*/ 648182 h 4039564"/>
              <a:gd name="connsiteX36" fmla="*/ 3460831 w 4850087"/>
              <a:gd name="connsiteY36" fmla="*/ 659757 h 4039564"/>
              <a:gd name="connsiteX37" fmla="*/ 3518704 w 4850087"/>
              <a:gd name="connsiteY37" fmla="*/ 706056 h 4039564"/>
              <a:gd name="connsiteX38" fmla="*/ 3553428 w 4850087"/>
              <a:gd name="connsiteY38" fmla="*/ 729205 h 4039564"/>
              <a:gd name="connsiteX39" fmla="*/ 3634451 w 4850087"/>
              <a:gd name="connsiteY39" fmla="*/ 821802 h 4039564"/>
              <a:gd name="connsiteX40" fmla="*/ 3669175 w 4850087"/>
              <a:gd name="connsiteY40" fmla="*/ 844952 h 4039564"/>
              <a:gd name="connsiteX41" fmla="*/ 3738623 w 4850087"/>
              <a:gd name="connsiteY41" fmla="*/ 914400 h 4039564"/>
              <a:gd name="connsiteX42" fmla="*/ 3773347 w 4850087"/>
              <a:gd name="connsiteY42" fmla="*/ 949124 h 4039564"/>
              <a:gd name="connsiteX43" fmla="*/ 3889094 w 4850087"/>
              <a:gd name="connsiteY43" fmla="*/ 1088020 h 4039564"/>
              <a:gd name="connsiteX44" fmla="*/ 3958542 w 4850087"/>
              <a:gd name="connsiteY44" fmla="*/ 1122744 h 4039564"/>
              <a:gd name="connsiteX45" fmla="*/ 3981692 w 4850087"/>
              <a:gd name="connsiteY45" fmla="*/ 1145894 h 4039564"/>
              <a:gd name="connsiteX46" fmla="*/ 4016416 w 4850087"/>
              <a:gd name="connsiteY46" fmla="*/ 1169043 h 4039564"/>
              <a:gd name="connsiteX47" fmla="*/ 4109013 w 4850087"/>
              <a:gd name="connsiteY47" fmla="*/ 1250066 h 4039564"/>
              <a:gd name="connsiteX48" fmla="*/ 4155312 w 4850087"/>
              <a:gd name="connsiteY48" fmla="*/ 1319514 h 4039564"/>
              <a:gd name="connsiteX49" fmla="*/ 4178461 w 4850087"/>
              <a:gd name="connsiteY49" fmla="*/ 1354238 h 4039564"/>
              <a:gd name="connsiteX50" fmla="*/ 4213185 w 4850087"/>
              <a:gd name="connsiteY50" fmla="*/ 1423686 h 4039564"/>
              <a:gd name="connsiteX51" fmla="*/ 4236335 w 4850087"/>
              <a:gd name="connsiteY51" fmla="*/ 1446835 h 4039564"/>
              <a:gd name="connsiteX52" fmla="*/ 4282633 w 4850087"/>
              <a:gd name="connsiteY52" fmla="*/ 1516283 h 4039564"/>
              <a:gd name="connsiteX53" fmla="*/ 4305783 w 4850087"/>
              <a:gd name="connsiteY53" fmla="*/ 1539433 h 4039564"/>
              <a:gd name="connsiteX54" fmla="*/ 4352081 w 4850087"/>
              <a:gd name="connsiteY54" fmla="*/ 1608881 h 4039564"/>
              <a:gd name="connsiteX55" fmla="*/ 4386805 w 4850087"/>
              <a:gd name="connsiteY55" fmla="*/ 1666754 h 4039564"/>
              <a:gd name="connsiteX56" fmla="*/ 4456254 w 4850087"/>
              <a:gd name="connsiteY56" fmla="*/ 1736202 h 4039564"/>
              <a:gd name="connsiteX57" fmla="*/ 4479404 w 4850087"/>
              <a:gd name="connsiteY57" fmla="*/ 1770926 h 4039564"/>
              <a:gd name="connsiteX58" fmla="*/ 4502553 w 4850087"/>
              <a:gd name="connsiteY58" fmla="*/ 1794076 h 4039564"/>
              <a:gd name="connsiteX59" fmla="*/ 4548852 w 4850087"/>
              <a:gd name="connsiteY59" fmla="*/ 1863524 h 4039564"/>
              <a:gd name="connsiteX60" fmla="*/ 4572000 w 4850087"/>
              <a:gd name="connsiteY60" fmla="*/ 1898248 h 4039564"/>
              <a:gd name="connsiteX61" fmla="*/ 4653023 w 4850087"/>
              <a:gd name="connsiteY61" fmla="*/ 2141316 h 4039564"/>
              <a:gd name="connsiteX62" fmla="*/ 4676173 w 4850087"/>
              <a:gd name="connsiteY62" fmla="*/ 2210764 h 4039564"/>
              <a:gd name="connsiteX63" fmla="*/ 4687747 w 4850087"/>
              <a:gd name="connsiteY63" fmla="*/ 2245488 h 4039564"/>
              <a:gd name="connsiteX64" fmla="*/ 4710897 w 4850087"/>
              <a:gd name="connsiteY64" fmla="*/ 2291787 h 4039564"/>
              <a:gd name="connsiteX65" fmla="*/ 4734046 w 4850087"/>
              <a:gd name="connsiteY65" fmla="*/ 2361235 h 4039564"/>
              <a:gd name="connsiteX66" fmla="*/ 4745621 w 4850087"/>
              <a:gd name="connsiteY66" fmla="*/ 2395959 h 4039564"/>
              <a:gd name="connsiteX67" fmla="*/ 4768770 w 4850087"/>
              <a:gd name="connsiteY67" fmla="*/ 2465407 h 4039564"/>
              <a:gd name="connsiteX68" fmla="*/ 4780345 w 4850087"/>
              <a:gd name="connsiteY68" fmla="*/ 2500132 h 4039564"/>
              <a:gd name="connsiteX69" fmla="*/ 4803494 w 4850087"/>
              <a:gd name="connsiteY69" fmla="*/ 2592729 h 4039564"/>
              <a:gd name="connsiteX70" fmla="*/ 4815069 w 4850087"/>
              <a:gd name="connsiteY70" fmla="*/ 2639028 h 4039564"/>
              <a:gd name="connsiteX71" fmla="*/ 4838219 w 4850087"/>
              <a:gd name="connsiteY71" fmla="*/ 2743200 h 4039564"/>
              <a:gd name="connsiteX72" fmla="*/ 4838219 w 4850087"/>
              <a:gd name="connsiteY72" fmla="*/ 3229337 h 4039564"/>
              <a:gd name="connsiteX73" fmla="*/ 4826643 w 4850087"/>
              <a:gd name="connsiteY73" fmla="*/ 3483980 h 4039564"/>
              <a:gd name="connsiteX74" fmla="*/ 4803494 w 4850087"/>
              <a:gd name="connsiteY74" fmla="*/ 3715473 h 4039564"/>
              <a:gd name="connsiteX75" fmla="*/ 4780345 w 4850087"/>
              <a:gd name="connsiteY75" fmla="*/ 3808071 h 4039564"/>
              <a:gd name="connsiteX76" fmla="*/ 4757195 w 4850087"/>
              <a:gd name="connsiteY76" fmla="*/ 3900668 h 4039564"/>
              <a:gd name="connsiteX77" fmla="*/ 4653023 w 4850087"/>
              <a:gd name="connsiteY77" fmla="*/ 3958542 h 4039564"/>
              <a:gd name="connsiteX78" fmla="*/ 4618299 w 4850087"/>
              <a:gd name="connsiteY78" fmla="*/ 3970116 h 4039564"/>
              <a:gd name="connsiteX79" fmla="*/ 4514127 w 4850087"/>
              <a:gd name="connsiteY79" fmla="*/ 3993266 h 4039564"/>
              <a:gd name="connsiteX80" fmla="*/ 4467828 w 4850087"/>
              <a:gd name="connsiteY80" fmla="*/ 4004840 h 4039564"/>
              <a:gd name="connsiteX81" fmla="*/ 4386805 w 4850087"/>
              <a:gd name="connsiteY81" fmla="*/ 4016415 h 4039564"/>
              <a:gd name="connsiteX82" fmla="*/ 4323428 w 4850087"/>
              <a:gd name="connsiteY82" fmla="*/ 4028641 h 4039564"/>
              <a:gd name="connsiteX83" fmla="*/ 4337700 w 4850087"/>
              <a:gd name="connsiteY83" fmla="*/ 4026849 h 4039564"/>
              <a:gd name="connsiteX84" fmla="*/ 4321551 w 4850087"/>
              <a:gd name="connsiteY84" fmla="*/ 4029101 h 4039564"/>
              <a:gd name="connsiteX85" fmla="*/ 4247909 w 4850087"/>
              <a:gd name="connsiteY85" fmla="*/ 4039564 h 4039564"/>
              <a:gd name="connsiteX86" fmla="*/ 3657600 w 4850087"/>
              <a:gd name="connsiteY86" fmla="*/ 4027990 h 4039564"/>
              <a:gd name="connsiteX87" fmla="*/ 2801074 w 4850087"/>
              <a:gd name="connsiteY87" fmla="*/ 4016415 h 4039564"/>
              <a:gd name="connsiteX88" fmla="*/ 2523281 w 4850087"/>
              <a:gd name="connsiteY88" fmla="*/ 4004840 h 4039564"/>
              <a:gd name="connsiteX89" fmla="*/ 2095018 w 4850087"/>
              <a:gd name="connsiteY89" fmla="*/ 3981691 h 4039564"/>
              <a:gd name="connsiteX90" fmla="*/ 2025570 w 4850087"/>
              <a:gd name="connsiteY90" fmla="*/ 3993266 h 4039564"/>
              <a:gd name="connsiteX91" fmla="*/ 1736203 w 4850087"/>
              <a:gd name="connsiteY91" fmla="*/ 4016415 h 4039564"/>
              <a:gd name="connsiteX92" fmla="*/ 1620456 w 4850087"/>
              <a:gd name="connsiteY92" fmla="*/ 4027990 h 4039564"/>
              <a:gd name="connsiteX93" fmla="*/ 1481560 w 4850087"/>
              <a:gd name="connsiteY93" fmla="*/ 4039564 h 4039564"/>
              <a:gd name="connsiteX94" fmla="*/ 833378 w 4850087"/>
              <a:gd name="connsiteY94" fmla="*/ 4027990 h 4039564"/>
              <a:gd name="connsiteX95" fmla="*/ 567160 w 4850087"/>
              <a:gd name="connsiteY95" fmla="*/ 4004840 h 4039564"/>
              <a:gd name="connsiteX96" fmla="*/ 451413 w 4850087"/>
              <a:gd name="connsiteY96" fmla="*/ 3993266 h 4039564"/>
              <a:gd name="connsiteX97" fmla="*/ 381965 w 4850087"/>
              <a:gd name="connsiteY97" fmla="*/ 3981691 h 4039564"/>
              <a:gd name="connsiteX98" fmla="*/ 277793 w 4850087"/>
              <a:gd name="connsiteY98" fmla="*/ 3970116 h 4039564"/>
              <a:gd name="connsiteX99" fmla="*/ 185195 w 4850087"/>
              <a:gd name="connsiteY99" fmla="*/ 3946967 h 4039564"/>
              <a:gd name="connsiteX100" fmla="*/ 104173 w 4850087"/>
              <a:gd name="connsiteY100" fmla="*/ 3854369 h 4039564"/>
              <a:gd name="connsiteX101" fmla="*/ 34724 w 4850087"/>
              <a:gd name="connsiteY101" fmla="*/ 3796496 h 4039564"/>
              <a:gd name="connsiteX102" fmla="*/ 23150 w 4850087"/>
              <a:gd name="connsiteY102" fmla="*/ 3761772 h 4039564"/>
              <a:gd name="connsiteX103" fmla="*/ 11575 w 4850087"/>
              <a:gd name="connsiteY103" fmla="*/ 3692324 h 4039564"/>
              <a:gd name="connsiteX104" fmla="*/ 0 w 4850087"/>
              <a:gd name="connsiteY104" fmla="*/ 3634451 h 4039564"/>
              <a:gd name="connsiteX105" fmla="*/ 34724 w 4850087"/>
              <a:gd name="connsiteY105" fmla="*/ 2974694 h 4039564"/>
              <a:gd name="connsiteX106" fmla="*/ 46299 w 4850087"/>
              <a:gd name="connsiteY106" fmla="*/ 2882096 h 4039564"/>
              <a:gd name="connsiteX107" fmla="*/ 34724 w 4850087"/>
              <a:gd name="connsiteY107" fmla="*/ 2558005 h 4039564"/>
              <a:gd name="connsiteX108" fmla="*/ 23150 w 4850087"/>
              <a:gd name="connsiteY108" fmla="*/ 2407534 h 4039564"/>
              <a:gd name="connsiteX109" fmla="*/ 11575 w 4850087"/>
              <a:gd name="connsiteY109" fmla="*/ 2037144 h 4039564"/>
              <a:gd name="connsiteX110" fmla="*/ 0 w 4850087"/>
              <a:gd name="connsiteY110" fmla="*/ 1770926 h 4039564"/>
              <a:gd name="connsiteX111" fmla="*/ 11575 w 4850087"/>
              <a:gd name="connsiteY111" fmla="*/ 1331088 h 4039564"/>
              <a:gd name="connsiteX112" fmla="*/ 23150 w 4850087"/>
              <a:gd name="connsiteY112" fmla="*/ 983848 h 4039564"/>
              <a:gd name="connsiteX113" fmla="*/ 34724 w 4850087"/>
              <a:gd name="connsiteY113" fmla="*/ 486137 h 4039564"/>
              <a:gd name="connsiteX114" fmla="*/ 57874 w 4850087"/>
              <a:gd name="connsiteY114" fmla="*/ 347240 h 4039564"/>
              <a:gd name="connsiteX115" fmla="*/ 81023 w 4850087"/>
              <a:gd name="connsiteY115" fmla="*/ 312516 h 4039564"/>
              <a:gd name="connsiteX116" fmla="*/ 127322 w 4850087"/>
              <a:gd name="connsiteY116" fmla="*/ 208344 h 4039564"/>
              <a:gd name="connsiteX117" fmla="*/ 173621 w 4850087"/>
              <a:gd name="connsiteY117" fmla="*/ 196769 h 4039564"/>
              <a:gd name="connsiteX118" fmla="*/ 243069 w 4850087"/>
              <a:gd name="connsiteY118" fmla="*/ 173620 h 4039564"/>
              <a:gd name="connsiteX119" fmla="*/ 381965 w 4850087"/>
              <a:gd name="connsiteY119" fmla="*/ 127321 h 4039564"/>
              <a:gd name="connsiteX120" fmla="*/ 451413 w 4850087"/>
              <a:gd name="connsiteY120" fmla="*/ 104172 h 4039564"/>
              <a:gd name="connsiteX121" fmla="*/ 486137 w 4850087"/>
              <a:gd name="connsiteY121" fmla="*/ 92597 h 4039564"/>
              <a:gd name="connsiteX122" fmla="*/ 717631 w 4850087"/>
              <a:gd name="connsiteY122" fmla="*/ 57873 h 4039564"/>
              <a:gd name="connsiteX123" fmla="*/ 798654 w 4850087"/>
              <a:gd name="connsiteY123" fmla="*/ 46299 h 4039564"/>
              <a:gd name="connsiteX124" fmla="*/ 891251 w 4850087"/>
              <a:gd name="connsiteY124" fmla="*/ 34724 h 4039564"/>
              <a:gd name="connsiteX125" fmla="*/ 1006998 w 4850087"/>
              <a:gd name="connsiteY125" fmla="*/ 23149 h 4039564"/>
              <a:gd name="connsiteX126" fmla="*/ 1145894 w 4850087"/>
              <a:gd name="connsiteY126" fmla="*/ 0 h 403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4850087" h="4039564">
                <a:moveTo>
                  <a:pt x="4354649" y="4024545"/>
                </a:moveTo>
                <a:cubicBezTo>
                  <a:pt x="4351875" y="4024946"/>
                  <a:pt x="4346420" y="4025707"/>
                  <a:pt x="4340484" y="4026500"/>
                </a:cubicBezTo>
                <a:lnTo>
                  <a:pt x="4337700" y="4026849"/>
                </a:lnTo>
                <a:lnTo>
                  <a:pt x="4352734" y="4024753"/>
                </a:lnTo>
                <a:cubicBezTo>
                  <a:pt x="4357518" y="4024104"/>
                  <a:pt x="4357423" y="4024144"/>
                  <a:pt x="4354649" y="4024545"/>
                </a:cubicBezTo>
                <a:close/>
                <a:moveTo>
                  <a:pt x="1145894" y="0"/>
                </a:moveTo>
                <a:cubicBezTo>
                  <a:pt x="1368631" y="6551"/>
                  <a:pt x="1501345" y="4955"/>
                  <a:pt x="1701479" y="23149"/>
                </a:cubicBezTo>
                <a:cubicBezTo>
                  <a:pt x="1740600" y="26705"/>
                  <a:pt x="1821309" y="37856"/>
                  <a:pt x="1863524" y="46299"/>
                </a:cubicBezTo>
                <a:cubicBezTo>
                  <a:pt x="1879123" y="49419"/>
                  <a:pt x="1894527" y="53503"/>
                  <a:pt x="1909823" y="57873"/>
                </a:cubicBezTo>
                <a:cubicBezTo>
                  <a:pt x="1921554" y="61225"/>
                  <a:pt x="1932637" y="66801"/>
                  <a:pt x="1944547" y="69448"/>
                </a:cubicBezTo>
                <a:cubicBezTo>
                  <a:pt x="1967457" y="74539"/>
                  <a:pt x="1990982" y="76420"/>
                  <a:pt x="2013995" y="81023"/>
                </a:cubicBezTo>
                <a:cubicBezTo>
                  <a:pt x="2029594" y="84143"/>
                  <a:pt x="2044765" y="89146"/>
                  <a:pt x="2060294" y="92597"/>
                </a:cubicBezTo>
                <a:cubicBezTo>
                  <a:pt x="2079499" y="96865"/>
                  <a:pt x="2098962" y="99904"/>
                  <a:pt x="2118167" y="104172"/>
                </a:cubicBezTo>
                <a:cubicBezTo>
                  <a:pt x="2133696" y="107623"/>
                  <a:pt x="2148815" y="112901"/>
                  <a:pt x="2164466" y="115747"/>
                </a:cubicBezTo>
                <a:cubicBezTo>
                  <a:pt x="2191308" y="120627"/>
                  <a:pt x="2218647" y="122441"/>
                  <a:pt x="2245489" y="127321"/>
                </a:cubicBezTo>
                <a:cubicBezTo>
                  <a:pt x="2261140" y="130167"/>
                  <a:pt x="2276259" y="135445"/>
                  <a:pt x="2291788" y="138896"/>
                </a:cubicBezTo>
                <a:cubicBezTo>
                  <a:pt x="2310993" y="143164"/>
                  <a:pt x="2330681" y="145295"/>
                  <a:pt x="2349661" y="150471"/>
                </a:cubicBezTo>
                <a:cubicBezTo>
                  <a:pt x="2373203" y="156891"/>
                  <a:pt x="2395960" y="165904"/>
                  <a:pt x="2419109" y="173620"/>
                </a:cubicBezTo>
                <a:cubicBezTo>
                  <a:pt x="2430684" y="177478"/>
                  <a:pt x="2443681" y="178427"/>
                  <a:pt x="2453833" y="185195"/>
                </a:cubicBezTo>
                <a:cubicBezTo>
                  <a:pt x="2465408" y="192911"/>
                  <a:pt x="2475771" y="202864"/>
                  <a:pt x="2488557" y="208344"/>
                </a:cubicBezTo>
                <a:cubicBezTo>
                  <a:pt x="2503179" y="214610"/>
                  <a:pt x="2519560" y="215549"/>
                  <a:pt x="2534856" y="219919"/>
                </a:cubicBezTo>
                <a:cubicBezTo>
                  <a:pt x="2571630" y="230426"/>
                  <a:pt x="2588327" y="239971"/>
                  <a:pt x="2627454" y="254643"/>
                </a:cubicBezTo>
                <a:cubicBezTo>
                  <a:pt x="2638878" y="258927"/>
                  <a:pt x="2651071" y="261169"/>
                  <a:pt x="2662178" y="266218"/>
                </a:cubicBezTo>
                <a:cubicBezTo>
                  <a:pt x="2792741" y="325565"/>
                  <a:pt x="2710354" y="301410"/>
                  <a:pt x="2801074" y="324091"/>
                </a:cubicBezTo>
                <a:cubicBezTo>
                  <a:pt x="2812649" y="331807"/>
                  <a:pt x="2823356" y="341019"/>
                  <a:pt x="2835798" y="347240"/>
                </a:cubicBezTo>
                <a:cubicBezTo>
                  <a:pt x="2885089" y="371885"/>
                  <a:pt x="2858808" y="342161"/>
                  <a:pt x="2905246" y="381964"/>
                </a:cubicBezTo>
                <a:cubicBezTo>
                  <a:pt x="2921817" y="396168"/>
                  <a:pt x="2936112" y="412830"/>
                  <a:pt x="2951545" y="428263"/>
                </a:cubicBezTo>
                <a:cubicBezTo>
                  <a:pt x="2959261" y="435980"/>
                  <a:pt x="2968641" y="442333"/>
                  <a:pt x="2974694" y="451413"/>
                </a:cubicBezTo>
                <a:cubicBezTo>
                  <a:pt x="2982410" y="462988"/>
                  <a:pt x="2986980" y="477447"/>
                  <a:pt x="2997843" y="486137"/>
                </a:cubicBezTo>
                <a:cubicBezTo>
                  <a:pt x="3007370" y="493759"/>
                  <a:pt x="3020992" y="493853"/>
                  <a:pt x="3032567" y="497711"/>
                </a:cubicBezTo>
                <a:cubicBezTo>
                  <a:pt x="3072972" y="538116"/>
                  <a:pt x="3045363" y="517409"/>
                  <a:pt x="3125165" y="544010"/>
                </a:cubicBezTo>
                <a:lnTo>
                  <a:pt x="3194613" y="567159"/>
                </a:lnTo>
                <a:cubicBezTo>
                  <a:pt x="3213904" y="571017"/>
                  <a:pt x="3233506" y="573558"/>
                  <a:pt x="3252486" y="578734"/>
                </a:cubicBezTo>
                <a:cubicBezTo>
                  <a:pt x="3252512" y="578741"/>
                  <a:pt x="3339284" y="607666"/>
                  <a:pt x="3356659" y="613458"/>
                </a:cubicBezTo>
                <a:cubicBezTo>
                  <a:pt x="3368234" y="617316"/>
                  <a:pt x="3381231" y="618265"/>
                  <a:pt x="3391383" y="625033"/>
                </a:cubicBezTo>
                <a:cubicBezTo>
                  <a:pt x="3402958" y="632749"/>
                  <a:pt x="3413665" y="641961"/>
                  <a:pt x="3426107" y="648182"/>
                </a:cubicBezTo>
                <a:cubicBezTo>
                  <a:pt x="3437020" y="653638"/>
                  <a:pt x="3449918" y="654301"/>
                  <a:pt x="3460831" y="659757"/>
                </a:cubicBezTo>
                <a:cubicBezTo>
                  <a:pt x="3508337" y="683510"/>
                  <a:pt x="3482814" y="677344"/>
                  <a:pt x="3518704" y="706056"/>
                </a:cubicBezTo>
                <a:cubicBezTo>
                  <a:pt x="3529567" y="714746"/>
                  <a:pt x="3542866" y="720152"/>
                  <a:pt x="3553428" y="729205"/>
                </a:cubicBezTo>
                <a:cubicBezTo>
                  <a:pt x="3679657" y="837401"/>
                  <a:pt x="3528041" y="715392"/>
                  <a:pt x="3634451" y="821802"/>
                </a:cubicBezTo>
                <a:cubicBezTo>
                  <a:pt x="3644288" y="831639"/>
                  <a:pt x="3658778" y="835710"/>
                  <a:pt x="3669175" y="844952"/>
                </a:cubicBezTo>
                <a:cubicBezTo>
                  <a:pt x="3693644" y="866702"/>
                  <a:pt x="3715474" y="891251"/>
                  <a:pt x="3738623" y="914400"/>
                </a:cubicBezTo>
                <a:cubicBezTo>
                  <a:pt x="3750198" y="925975"/>
                  <a:pt x="3764267" y="935504"/>
                  <a:pt x="3773347" y="949124"/>
                </a:cubicBezTo>
                <a:cubicBezTo>
                  <a:pt x="3794527" y="980893"/>
                  <a:pt x="3850899" y="1075288"/>
                  <a:pt x="3889094" y="1088020"/>
                </a:cubicBezTo>
                <a:cubicBezTo>
                  <a:pt x="3925769" y="1100245"/>
                  <a:pt x="3926489" y="1097102"/>
                  <a:pt x="3958542" y="1122744"/>
                </a:cubicBezTo>
                <a:cubicBezTo>
                  <a:pt x="3967064" y="1129561"/>
                  <a:pt x="3973170" y="1139077"/>
                  <a:pt x="3981692" y="1145894"/>
                </a:cubicBezTo>
                <a:cubicBezTo>
                  <a:pt x="3992555" y="1154584"/>
                  <a:pt x="4005096" y="1160957"/>
                  <a:pt x="4016416" y="1169043"/>
                </a:cubicBezTo>
                <a:cubicBezTo>
                  <a:pt x="4043562" y="1188433"/>
                  <a:pt x="4090496" y="1222291"/>
                  <a:pt x="4109013" y="1250066"/>
                </a:cubicBezTo>
                <a:lnTo>
                  <a:pt x="4155312" y="1319514"/>
                </a:lnTo>
                <a:cubicBezTo>
                  <a:pt x="4163028" y="1331089"/>
                  <a:pt x="4174062" y="1341041"/>
                  <a:pt x="4178461" y="1354238"/>
                </a:cubicBezTo>
                <a:cubicBezTo>
                  <a:pt x="4190686" y="1390912"/>
                  <a:pt x="4187543" y="1391634"/>
                  <a:pt x="4213185" y="1423686"/>
                </a:cubicBezTo>
                <a:cubicBezTo>
                  <a:pt x="4220002" y="1432207"/>
                  <a:pt x="4229787" y="1438105"/>
                  <a:pt x="4236335" y="1446835"/>
                </a:cubicBezTo>
                <a:cubicBezTo>
                  <a:pt x="4253028" y="1469093"/>
                  <a:pt x="4262960" y="1496610"/>
                  <a:pt x="4282633" y="1516283"/>
                </a:cubicBezTo>
                <a:cubicBezTo>
                  <a:pt x="4290350" y="1524000"/>
                  <a:pt x="4299235" y="1530703"/>
                  <a:pt x="4305783" y="1539433"/>
                </a:cubicBezTo>
                <a:cubicBezTo>
                  <a:pt x="4322476" y="1561691"/>
                  <a:pt x="4337767" y="1585024"/>
                  <a:pt x="4352081" y="1608881"/>
                </a:cubicBezTo>
                <a:cubicBezTo>
                  <a:pt x="4363656" y="1628172"/>
                  <a:pt x="4372559" y="1649342"/>
                  <a:pt x="4386805" y="1666754"/>
                </a:cubicBezTo>
                <a:cubicBezTo>
                  <a:pt x="4407536" y="1692092"/>
                  <a:pt x="4438094" y="1708962"/>
                  <a:pt x="4456254" y="1736202"/>
                </a:cubicBezTo>
                <a:cubicBezTo>
                  <a:pt x="4463970" y="1747777"/>
                  <a:pt x="4470713" y="1760063"/>
                  <a:pt x="4479404" y="1770926"/>
                </a:cubicBezTo>
                <a:cubicBezTo>
                  <a:pt x="4486220" y="1779448"/>
                  <a:pt x="4496004" y="1785346"/>
                  <a:pt x="4502553" y="1794076"/>
                </a:cubicBezTo>
                <a:cubicBezTo>
                  <a:pt x="4519246" y="1816334"/>
                  <a:pt x="4533418" y="1840375"/>
                  <a:pt x="4548852" y="1863524"/>
                </a:cubicBezTo>
                <a:cubicBezTo>
                  <a:pt x="4556567" y="1875099"/>
                  <a:pt x="4567601" y="1885051"/>
                  <a:pt x="4572000" y="1898248"/>
                </a:cubicBezTo>
                <a:lnTo>
                  <a:pt x="4653023" y="2141316"/>
                </a:lnTo>
                <a:lnTo>
                  <a:pt x="4676173" y="2210764"/>
                </a:lnTo>
                <a:cubicBezTo>
                  <a:pt x="4680031" y="2222339"/>
                  <a:pt x="4682292" y="2234575"/>
                  <a:pt x="4687747" y="2245488"/>
                </a:cubicBezTo>
                <a:cubicBezTo>
                  <a:pt x="4695464" y="2260921"/>
                  <a:pt x="4704489" y="2275766"/>
                  <a:pt x="4710897" y="2291787"/>
                </a:cubicBezTo>
                <a:cubicBezTo>
                  <a:pt x="4719960" y="2314443"/>
                  <a:pt x="4726330" y="2338086"/>
                  <a:pt x="4734046" y="2361235"/>
                </a:cubicBezTo>
                <a:lnTo>
                  <a:pt x="4745621" y="2395959"/>
                </a:lnTo>
                <a:lnTo>
                  <a:pt x="4768770" y="2465407"/>
                </a:lnTo>
                <a:cubicBezTo>
                  <a:pt x="4772628" y="2476982"/>
                  <a:pt x="4777386" y="2488295"/>
                  <a:pt x="4780345" y="2500132"/>
                </a:cubicBezTo>
                <a:lnTo>
                  <a:pt x="4803494" y="2592729"/>
                </a:lnTo>
                <a:cubicBezTo>
                  <a:pt x="4807352" y="2608162"/>
                  <a:pt x="4811949" y="2623429"/>
                  <a:pt x="4815069" y="2639028"/>
                </a:cubicBezTo>
                <a:cubicBezTo>
                  <a:pt x="4829764" y="2712500"/>
                  <a:pt x="4821873" y="2677815"/>
                  <a:pt x="4838219" y="2743200"/>
                </a:cubicBezTo>
                <a:cubicBezTo>
                  <a:pt x="4855105" y="3030250"/>
                  <a:pt x="4852945" y="2883260"/>
                  <a:pt x="4838219" y="3229337"/>
                </a:cubicBezTo>
                <a:cubicBezTo>
                  <a:pt x="4834605" y="3314229"/>
                  <a:pt x="4831356" y="3399142"/>
                  <a:pt x="4826643" y="3483980"/>
                </a:cubicBezTo>
                <a:cubicBezTo>
                  <a:pt x="4822095" y="3565852"/>
                  <a:pt x="4820203" y="3637500"/>
                  <a:pt x="4803494" y="3715473"/>
                </a:cubicBezTo>
                <a:cubicBezTo>
                  <a:pt x="4796828" y="3746583"/>
                  <a:pt x="4786585" y="3776873"/>
                  <a:pt x="4780345" y="3808071"/>
                </a:cubicBezTo>
                <a:cubicBezTo>
                  <a:pt x="4778676" y="3816420"/>
                  <a:pt x="4767364" y="3885414"/>
                  <a:pt x="4757195" y="3900668"/>
                </a:cubicBezTo>
                <a:cubicBezTo>
                  <a:pt x="4727493" y="3945220"/>
                  <a:pt x="4704792" y="3941286"/>
                  <a:pt x="4653023" y="3958542"/>
                </a:cubicBezTo>
                <a:cubicBezTo>
                  <a:pt x="4641448" y="3962400"/>
                  <a:pt x="4630135" y="3967157"/>
                  <a:pt x="4618299" y="3970116"/>
                </a:cubicBezTo>
                <a:cubicBezTo>
                  <a:pt x="4505423" y="3998336"/>
                  <a:pt x="4646332" y="3963888"/>
                  <a:pt x="4514127" y="3993266"/>
                </a:cubicBezTo>
                <a:cubicBezTo>
                  <a:pt x="4498598" y="3996717"/>
                  <a:pt x="4483479" y="4001994"/>
                  <a:pt x="4467828" y="4004840"/>
                </a:cubicBezTo>
                <a:cubicBezTo>
                  <a:pt x="4440986" y="4009720"/>
                  <a:pt x="4413716" y="4011930"/>
                  <a:pt x="4386805" y="4016415"/>
                </a:cubicBezTo>
                <a:cubicBezTo>
                  <a:pt x="4310665" y="4029106"/>
                  <a:pt x="4309323" y="4030216"/>
                  <a:pt x="4323428" y="4028641"/>
                </a:cubicBezTo>
                <a:lnTo>
                  <a:pt x="4337700" y="4026849"/>
                </a:lnTo>
                <a:lnTo>
                  <a:pt x="4321551" y="4029101"/>
                </a:lnTo>
                <a:cubicBezTo>
                  <a:pt x="4304813" y="4031460"/>
                  <a:pt x="4280998" y="4034838"/>
                  <a:pt x="4247909" y="4039564"/>
                </a:cubicBezTo>
                <a:lnTo>
                  <a:pt x="3657600" y="4027990"/>
                </a:lnTo>
                <a:lnTo>
                  <a:pt x="2801074" y="4016415"/>
                </a:lnTo>
                <a:cubicBezTo>
                  <a:pt x="2708415" y="4014524"/>
                  <a:pt x="2615847" y="4009392"/>
                  <a:pt x="2523281" y="4004840"/>
                </a:cubicBezTo>
                <a:lnTo>
                  <a:pt x="2095018" y="3981691"/>
                </a:lnTo>
                <a:cubicBezTo>
                  <a:pt x="2071869" y="3985549"/>
                  <a:pt x="2048878" y="3990524"/>
                  <a:pt x="2025570" y="3993266"/>
                </a:cubicBezTo>
                <a:cubicBezTo>
                  <a:pt x="1929735" y="4004541"/>
                  <a:pt x="1832214" y="4008414"/>
                  <a:pt x="1736203" y="4016415"/>
                </a:cubicBezTo>
                <a:cubicBezTo>
                  <a:pt x="1697562" y="4019635"/>
                  <a:pt x="1659072" y="4024480"/>
                  <a:pt x="1620456" y="4027990"/>
                </a:cubicBezTo>
                <a:lnTo>
                  <a:pt x="1481560" y="4039564"/>
                </a:lnTo>
                <a:lnTo>
                  <a:pt x="833378" y="4027990"/>
                </a:lnTo>
                <a:cubicBezTo>
                  <a:pt x="676815" y="4023580"/>
                  <a:pt x="691518" y="4018657"/>
                  <a:pt x="567160" y="4004840"/>
                </a:cubicBezTo>
                <a:cubicBezTo>
                  <a:pt x="528622" y="4000558"/>
                  <a:pt x="489888" y="3998075"/>
                  <a:pt x="451413" y="3993266"/>
                </a:cubicBezTo>
                <a:cubicBezTo>
                  <a:pt x="428126" y="3990355"/>
                  <a:pt x="405228" y="3984793"/>
                  <a:pt x="381965" y="3981691"/>
                </a:cubicBezTo>
                <a:cubicBezTo>
                  <a:pt x="347334" y="3977073"/>
                  <a:pt x="312517" y="3973974"/>
                  <a:pt x="277793" y="3970116"/>
                </a:cubicBezTo>
                <a:cubicBezTo>
                  <a:pt x="246927" y="3962400"/>
                  <a:pt x="202843" y="3973440"/>
                  <a:pt x="185195" y="3946967"/>
                </a:cubicBezTo>
                <a:cubicBezTo>
                  <a:pt x="160724" y="3910260"/>
                  <a:pt x="144797" y="3881450"/>
                  <a:pt x="104173" y="3854369"/>
                </a:cubicBezTo>
                <a:cubicBezTo>
                  <a:pt x="55828" y="3822140"/>
                  <a:pt x="79285" y="3841057"/>
                  <a:pt x="34724" y="3796496"/>
                </a:cubicBezTo>
                <a:cubicBezTo>
                  <a:pt x="30866" y="3784921"/>
                  <a:pt x="25797" y="3773682"/>
                  <a:pt x="23150" y="3761772"/>
                </a:cubicBezTo>
                <a:cubicBezTo>
                  <a:pt x="18059" y="3738862"/>
                  <a:pt x="15773" y="3715414"/>
                  <a:pt x="11575" y="3692324"/>
                </a:cubicBezTo>
                <a:cubicBezTo>
                  <a:pt x="8056" y="3672968"/>
                  <a:pt x="3858" y="3653742"/>
                  <a:pt x="0" y="3634451"/>
                </a:cubicBezTo>
                <a:cubicBezTo>
                  <a:pt x="9643" y="3417492"/>
                  <a:pt x="12880" y="3193133"/>
                  <a:pt x="34724" y="2974694"/>
                </a:cubicBezTo>
                <a:cubicBezTo>
                  <a:pt x="37819" y="2943742"/>
                  <a:pt x="42441" y="2912962"/>
                  <a:pt x="46299" y="2882096"/>
                </a:cubicBezTo>
                <a:cubicBezTo>
                  <a:pt x="42441" y="2774066"/>
                  <a:pt x="39991" y="2665976"/>
                  <a:pt x="34724" y="2558005"/>
                </a:cubicBezTo>
                <a:cubicBezTo>
                  <a:pt x="32273" y="2507760"/>
                  <a:pt x="25384" y="2457790"/>
                  <a:pt x="23150" y="2407534"/>
                </a:cubicBezTo>
                <a:cubicBezTo>
                  <a:pt x="17666" y="2284132"/>
                  <a:pt x="16064" y="2160586"/>
                  <a:pt x="11575" y="2037144"/>
                </a:cubicBezTo>
                <a:cubicBezTo>
                  <a:pt x="8347" y="1948379"/>
                  <a:pt x="3858" y="1859665"/>
                  <a:pt x="0" y="1770926"/>
                </a:cubicBezTo>
                <a:cubicBezTo>
                  <a:pt x="3858" y="1624313"/>
                  <a:pt x="7263" y="1477688"/>
                  <a:pt x="11575" y="1331088"/>
                </a:cubicBezTo>
                <a:cubicBezTo>
                  <a:pt x="14980" y="1215327"/>
                  <a:pt x="19978" y="1099616"/>
                  <a:pt x="23150" y="983848"/>
                </a:cubicBezTo>
                <a:cubicBezTo>
                  <a:pt x="27695" y="817962"/>
                  <a:pt x="28346" y="651963"/>
                  <a:pt x="34724" y="486137"/>
                </a:cubicBezTo>
                <a:cubicBezTo>
                  <a:pt x="35794" y="458322"/>
                  <a:pt x="39389" y="384209"/>
                  <a:pt x="57874" y="347240"/>
                </a:cubicBezTo>
                <a:cubicBezTo>
                  <a:pt x="64095" y="334798"/>
                  <a:pt x="75373" y="325228"/>
                  <a:pt x="81023" y="312516"/>
                </a:cubicBezTo>
                <a:cubicBezTo>
                  <a:pt x="113516" y="239408"/>
                  <a:pt x="111889" y="227635"/>
                  <a:pt x="127322" y="208344"/>
                </a:cubicBezTo>
                <a:cubicBezTo>
                  <a:pt x="142755" y="189053"/>
                  <a:pt x="158384" y="201340"/>
                  <a:pt x="173621" y="196769"/>
                </a:cubicBezTo>
                <a:cubicBezTo>
                  <a:pt x="196993" y="189757"/>
                  <a:pt x="219920" y="181336"/>
                  <a:pt x="243069" y="173620"/>
                </a:cubicBezTo>
                <a:lnTo>
                  <a:pt x="381965" y="127321"/>
                </a:lnTo>
                <a:lnTo>
                  <a:pt x="451413" y="104172"/>
                </a:lnTo>
                <a:cubicBezTo>
                  <a:pt x="462988" y="100314"/>
                  <a:pt x="474300" y="95556"/>
                  <a:pt x="486137" y="92597"/>
                </a:cubicBezTo>
                <a:cubicBezTo>
                  <a:pt x="601351" y="63795"/>
                  <a:pt x="483175" y="91365"/>
                  <a:pt x="717631" y="57873"/>
                </a:cubicBezTo>
                <a:lnTo>
                  <a:pt x="798654" y="46299"/>
                </a:lnTo>
                <a:lnTo>
                  <a:pt x="891251" y="34724"/>
                </a:lnTo>
                <a:cubicBezTo>
                  <a:pt x="929789" y="30442"/>
                  <a:pt x="968579" y="28388"/>
                  <a:pt x="1006998" y="23149"/>
                </a:cubicBezTo>
                <a:cubicBezTo>
                  <a:pt x="1053505" y="16807"/>
                  <a:pt x="1145894" y="0"/>
                  <a:pt x="1145894" y="0"/>
                </a:cubicBezTo>
                <a:close/>
              </a:path>
            </a:pathLst>
          </a:custGeom>
        </p:spPr>
      </p:pic>
      <p:sp>
        <p:nvSpPr>
          <p:cNvPr id="2" name="Title 1"/>
          <p:cNvSpPr>
            <a:spLocks noGrp="1"/>
          </p:cNvSpPr>
          <p:nvPr>
            <p:ph type="title"/>
          </p:nvPr>
        </p:nvSpPr>
        <p:spPr/>
        <p:txBody>
          <a:bodyPr/>
          <a:lstStyle/>
          <a:p>
            <a:r>
              <a:rPr lang="en-US" dirty="0"/>
              <a:t> </a:t>
            </a:r>
          </a:p>
        </p:txBody>
      </p:sp>
      <p:sp>
        <p:nvSpPr>
          <p:cNvPr id="27" name="TextBox 26"/>
          <p:cNvSpPr txBox="1"/>
          <p:nvPr/>
        </p:nvSpPr>
        <p:spPr>
          <a:xfrm>
            <a:off x="447431" y="391482"/>
            <a:ext cx="10515600" cy="646331"/>
          </a:xfrm>
          <a:prstGeom prst="rect">
            <a:avLst/>
          </a:prstGeom>
          <a:noFill/>
        </p:spPr>
        <p:txBody>
          <a:bodyPr wrap="square" rtlCol="0">
            <a:spAutoFit/>
          </a:bodyPr>
          <a:lstStyle/>
          <a:p>
            <a:r>
              <a:rPr lang="en-US" sz="3600" dirty="0">
                <a:solidFill>
                  <a:srgbClr val="65C5B4"/>
                </a:solidFill>
              </a:rPr>
              <a:t>Questions:</a:t>
            </a:r>
          </a:p>
        </p:txBody>
      </p:sp>
      <p:sp>
        <p:nvSpPr>
          <p:cNvPr id="3" name="Rectangle 2"/>
          <p:cNvSpPr/>
          <p:nvPr/>
        </p:nvSpPr>
        <p:spPr>
          <a:xfrm>
            <a:off x="3655866" y="1147337"/>
            <a:ext cx="7307165" cy="2754600"/>
          </a:xfrm>
          <a:prstGeom prst="rect">
            <a:avLst/>
          </a:prstGeom>
        </p:spPr>
        <p:txBody>
          <a:bodyPr wrap="square">
            <a:spAutoFit/>
          </a:bodyPr>
          <a:lstStyle/>
          <a:p>
            <a:pPr marL="285750" indent="-285750">
              <a:spcAft>
                <a:spcPts val="600"/>
              </a:spcAft>
              <a:buFont typeface="Arial" panose="020B0604020202020204" pitchFamily="34" charset="0"/>
              <a:buChar char="•"/>
            </a:pPr>
            <a:r>
              <a:rPr lang="en-AU" sz="2400" dirty="0"/>
              <a:t>This is a time for us to answer the questions you have put in the chat function.  There’s still time to put a number of questions in!  </a:t>
            </a:r>
          </a:p>
          <a:p>
            <a:pPr marL="285750" indent="-285750">
              <a:buFont typeface="Arial" panose="020B0604020202020204" pitchFamily="34" charset="0"/>
              <a:buChar char="•"/>
            </a:pPr>
            <a:r>
              <a:rPr lang="en-AU" sz="2400" dirty="0"/>
              <a:t>We would also like to hear from you (in the chat function)</a:t>
            </a:r>
          </a:p>
          <a:p>
            <a:pPr marL="742950" lvl="1" indent="-285750">
              <a:buFont typeface="Arial" panose="020B0604020202020204" pitchFamily="34" charset="0"/>
              <a:buChar char="•"/>
            </a:pPr>
            <a:r>
              <a:rPr lang="en-AU" sz="2400" dirty="0"/>
              <a:t>What extra information would you like?</a:t>
            </a:r>
          </a:p>
          <a:p>
            <a:pPr marL="742950" lvl="1" indent="-285750">
              <a:buFont typeface="Arial" panose="020B0604020202020204" pitchFamily="34" charset="0"/>
              <a:buChar char="•"/>
            </a:pPr>
            <a:r>
              <a:rPr lang="en-AU" sz="2400" dirty="0"/>
              <a:t>What is still unclear?</a:t>
            </a:r>
          </a:p>
        </p:txBody>
      </p:sp>
    </p:spTree>
    <p:extLst>
      <p:ext uri="{BB962C8B-B14F-4D97-AF65-F5344CB8AC3E}">
        <p14:creationId xmlns:p14="http://schemas.microsoft.com/office/powerpoint/2010/main" val="2006046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875"/>
            <a:ext cx="10515600" cy="1325563"/>
          </a:xfrm>
        </p:spPr>
        <p:txBody>
          <a:bodyPr/>
          <a:lstStyle/>
          <a:p>
            <a:r>
              <a:rPr lang="en-US" sz="3600" dirty="0">
                <a:solidFill>
                  <a:srgbClr val="65C5B4"/>
                </a:solidFill>
                <a:latin typeface="+mn-lt"/>
                <a:ea typeface="+mn-ea"/>
                <a:cs typeface="+mn-cs"/>
              </a:rPr>
              <a:t>Wrap-up: Next steps</a:t>
            </a:r>
          </a:p>
        </p:txBody>
      </p:sp>
      <p:sp>
        <p:nvSpPr>
          <p:cNvPr id="3" name="Content Placeholder 2"/>
          <p:cNvSpPr>
            <a:spLocks noGrp="1"/>
          </p:cNvSpPr>
          <p:nvPr>
            <p:ph idx="1"/>
          </p:nvPr>
        </p:nvSpPr>
        <p:spPr>
          <a:xfrm>
            <a:off x="1429655" y="982133"/>
            <a:ext cx="7223278" cy="5469105"/>
          </a:xfrm>
        </p:spPr>
        <p:txBody>
          <a:bodyPr>
            <a:normAutofit fontScale="70000" lnSpcReduction="20000"/>
          </a:bodyPr>
          <a:lstStyle/>
          <a:p>
            <a:pPr marL="0" indent="0">
              <a:spcBef>
                <a:spcPts val="0"/>
              </a:spcBef>
              <a:buNone/>
            </a:pPr>
            <a:r>
              <a:rPr lang="en-US" dirty="0"/>
              <a:t>Check out </a:t>
            </a:r>
            <a:r>
              <a:rPr lang="en-AU" dirty="0"/>
              <a:t>our new monitoring and evaluation resources hub</a:t>
            </a:r>
          </a:p>
          <a:p>
            <a:pPr marL="0" indent="0">
              <a:spcBef>
                <a:spcPts val="0"/>
              </a:spcBef>
              <a:buNone/>
            </a:pPr>
            <a:r>
              <a:rPr lang="en-AU" dirty="0">
                <a:hlinkClick r:id="rId3"/>
              </a:rPr>
              <a:t>https://indopacifichealthsecurity.dfat.gov.au/monitoring-and-evaluation-resources-hub</a:t>
            </a:r>
            <a:endParaRPr lang="en-AU" dirty="0"/>
          </a:p>
          <a:p>
            <a:pPr marL="0" indent="0">
              <a:lnSpc>
                <a:spcPct val="110000"/>
              </a:lnSpc>
              <a:buNone/>
            </a:pPr>
            <a:endParaRPr lang="en-US" dirty="0"/>
          </a:p>
          <a:p>
            <a:pPr marL="0" indent="0">
              <a:lnSpc>
                <a:spcPct val="110000"/>
              </a:lnSpc>
              <a:buNone/>
            </a:pPr>
            <a:r>
              <a:rPr lang="en-US" dirty="0"/>
              <a:t>Further questions – contact either your program managers or the Centre’s Monitoring and Evaluation team: </a:t>
            </a:r>
          </a:p>
          <a:p>
            <a:pPr lvl="1">
              <a:lnSpc>
                <a:spcPct val="110000"/>
              </a:lnSpc>
            </a:pPr>
            <a:r>
              <a:rPr lang="en-US" dirty="0"/>
              <a:t>Mica (</a:t>
            </a:r>
            <a:r>
              <a:rPr lang="en-US" dirty="0">
                <a:solidFill>
                  <a:schemeClr val="accent1"/>
                </a:solidFill>
                <a:hlinkClick r:id="rId4"/>
              </a:rPr>
              <a:t>Mica.Hartley@dfat.gov.au</a:t>
            </a:r>
            <a:r>
              <a:rPr lang="en-US" dirty="0"/>
              <a:t>)</a:t>
            </a:r>
          </a:p>
          <a:p>
            <a:pPr lvl="1">
              <a:lnSpc>
                <a:spcPct val="110000"/>
              </a:lnSpc>
            </a:pPr>
            <a:r>
              <a:rPr lang="en-US" dirty="0"/>
              <a:t>Irene (</a:t>
            </a:r>
            <a:r>
              <a:rPr lang="en-US" u="sng" dirty="0">
                <a:solidFill>
                  <a:schemeClr val="accent1"/>
                </a:solidFill>
                <a:hlinkClick r:id="rId5"/>
              </a:rPr>
              <a:t>Irene.Wettenhall@dfat.gov.au</a:t>
            </a:r>
            <a:r>
              <a:rPr lang="en-US" dirty="0"/>
              <a:t>)</a:t>
            </a:r>
          </a:p>
          <a:p>
            <a:pPr lvl="1">
              <a:lnSpc>
                <a:spcPct val="110000"/>
              </a:lnSpc>
            </a:pPr>
            <a:endParaRPr lang="en-US" dirty="0"/>
          </a:p>
          <a:p>
            <a:pPr marL="0" lvl="1" indent="0">
              <a:lnSpc>
                <a:spcPct val="110000"/>
              </a:lnSpc>
              <a:spcBef>
                <a:spcPts val="1000"/>
              </a:spcBef>
              <a:buNone/>
            </a:pPr>
            <a:r>
              <a:rPr lang="en-US" sz="2800" dirty="0"/>
              <a:t>For Communications questions, or if you are interested in working with the Centre to publish one of your stories, contact our Communications Adviser:</a:t>
            </a:r>
          </a:p>
          <a:p>
            <a:pPr lvl="1">
              <a:lnSpc>
                <a:spcPct val="110000"/>
              </a:lnSpc>
            </a:pPr>
            <a:r>
              <a:rPr lang="en-US" dirty="0"/>
              <a:t>Amita Monterola (</a:t>
            </a:r>
            <a:r>
              <a:rPr lang="en-US" dirty="0">
                <a:hlinkClick r:id="rId6"/>
              </a:rPr>
              <a:t>Amita.Monterola@dfat.gov.au</a:t>
            </a:r>
            <a:r>
              <a:rPr lang="en-US" dirty="0"/>
              <a:t>)</a:t>
            </a:r>
          </a:p>
          <a:p>
            <a:pPr marL="457200" lvl="1" indent="0">
              <a:lnSpc>
                <a:spcPct val="110000"/>
              </a:lnSpc>
              <a:buNone/>
            </a:pPr>
            <a:endParaRPr lang="en-US" dirty="0"/>
          </a:p>
          <a:p>
            <a:pPr marL="0" indent="0">
              <a:lnSpc>
                <a:spcPct val="110000"/>
              </a:lnSpc>
              <a:spcBef>
                <a:spcPts val="0"/>
              </a:spcBef>
              <a:buNone/>
            </a:pPr>
            <a:r>
              <a:rPr lang="en-US" dirty="0"/>
              <a:t>Next Monitoring and Evaluation meeting: </a:t>
            </a:r>
          </a:p>
          <a:p>
            <a:pPr marL="0" indent="0">
              <a:lnSpc>
                <a:spcPct val="110000"/>
              </a:lnSpc>
              <a:spcBef>
                <a:spcPts val="0"/>
              </a:spcBef>
              <a:buNone/>
            </a:pPr>
            <a:r>
              <a:rPr lang="en-US" dirty="0"/>
              <a:t>Wednesday Feb 10, 3.00 and Thursday Feb 11, 10.00</a:t>
            </a:r>
          </a:p>
          <a:p>
            <a:pPr marL="0" indent="0">
              <a:lnSpc>
                <a:spcPct val="110000"/>
              </a:lnSpc>
              <a:spcBef>
                <a:spcPts val="0"/>
              </a:spcBef>
              <a:buNone/>
            </a:pPr>
            <a:r>
              <a:rPr lang="en-US" dirty="0"/>
              <a:t>Topic: Reporting</a:t>
            </a:r>
          </a:p>
          <a:p>
            <a:pPr lvl="5">
              <a:lnSpc>
                <a:spcPct val="110000"/>
              </a:lnSpc>
            </a:pPr>
            <a:endParaRPr lang="en-US" dirty="0"/>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19838" y="4676471"/>
            <a:ext cx="2772162" cy="2181529"/>
          </a:xfrm>
          <a:prstGeom prst="rect">
            <a:avLst/>
          </a:prstGeom>
        </p:spPr>
      </p:pic>
    </p:spTree>
    <p:extLst>
      <p:ext uri="{BB962C8B-B14F-4D97-AF65-F5344CB8AC3E}">
        <p14:creationId xmlns:p14="http://schemas.microsoft.com/office/powerpoint/2010/main" val="2295216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7029" y="415329"/>
            <a:ext cx="7264398" cy="5818717"/>
          </a:xfrm>
        </p:spPr>
        <p:txBody>
          <a:bodyPr>
            <a:normAutofit/>
          </a:bodyPr>
          <a:lstStyle/>
          <a:p>
            <a:r>
              <a:rPr lang="en-AU" dirty="0"/>
              <a:t>We have 10 minutes set aside for questions at the end of the presentation</a:t>
            </a:r>
          </a:p>
          <a:p>
            <a:r>
              <a:rPr lang="en-AU" dirty="0"/>
              <a:t>Utilise the chat function: to begin with we ask that all questions be typed into the chat function</a:t>
            </a:r>
          </a:p>
          <a:p>
            <a:pPr lvl="1"/>
            <a:r>
              <a:rPr lang="en-AU" dirty="0"/>
              <a:t>If time and size of meeting allows, we will expand to have people asking questions in person</a:t>
            </a:r>
          </a:p>
          <a:p>
            <a:r>
              <a:rPr lang="en-AU" dirty="0"/>
              <a:t>Questions will be collated and answered at the end of the presentation</a:t>
            </a:r>
          </a:p>
          <a:p>
            <a:r>
              <a:rPr lang="en-AU" dirty="0"/>
              <a:t>In particular, please consider the following questions:</a:t>
            </a:r>
          </a:p>
          <a:p>
            <a:pPr lvl="1"/>
            <a:r>
              <a:rPr lang="en-AU" dirty="0"/>
              <a:t>What extra information would you like?</a:t>
            </a:r>
          </a:p>
          <a:p>
            <a:pPr lvl="1"/>
            <a:r>
              <a:rPr lang="en-AU" dirty="0"/>
              <a:t>What is still unclear?</a:t>
            </a:r>
          </a:p>
          <a:p>
            <a:endParaRPr lang="en-AU" dirty="0"/>
          </a:p>
          <a:p>
            <a:endParaRPr lang="en-US" dirty="0"/>
          </a:p>
        </p:txBody>
      </p:sp>
      <p:sp>
        <p:nvSpPr>
          <p:cNvPr id="4" name="Rectangle 3">
            <a:extLst>
              <a:ext uri="{FF2B5EF4-FFF2-40B4-BE49-F238E27FC236}">
                <a16:creationId xmlns:a16="http://schemas.microsoft.com/office/drawing/2014/main" id="{3AED3FD6-051B-4B8A-9373-49BC2888FA9F}"/>
              </a:ext>
            </a:extLst>
          </p:cNvPr>
          <p:cNvSpPr/>
          <p:nvPr/>
        </p:nvSpPr>
        <p:spPr>
          <a:xfrm>
            <a:off x="7789333" y="0"/>
            <a:ext cx="4402667" cy="6858000"/>
          </a:xfrm>
          <a:prstGeom prst="rect">
            <a:avLst/>
          </a:prstGeom>
          <a:solidFill>
            <a:srgbClr val="65C5B4"/>
          </a:solidFill>
          <a:ln>
            <a:solidFill>
              <a:srgbClr val="65C5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itle 1">
            <a:extLst>
              <a:ext uri="{FF2B5EF4-FFF2-40B4-BE49-F238E27FC236}">
                <a16:creationId xmlns:a16="http://schemas.microsoft.com/office/drawing/2014/main" id="{BC9BE099-53C6-436B-8AF9-41D72146A52C}"/>
              </a:ext>
            </a:extLst>
          </p:cNvPr>
          <p:cNvSpPr txBox="1">
            <a:spLocks/>
          </p:cNvSpPr>
          <p:nvPr/>
        </p:nvSpPr>
        <p:spPr>
          <a:xfrm>
            <a:off x="8187268" y="415329"/>
            <a:ext cx="3806826" cy="22045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chemeClr val="bg1"/>
                </a:solidFill>
                <a:latin typeface="+mn-lt"/>
                <a:ea typeface="+mn-ea"/>
                <a:cs typeface="+mn-cs"/>
              </a:rPr>
              <a:t>Housekeeping - Questions</a:t>
            </a:r>
          </a:p>
        </p:txBody>
      </p:sp>
      <p:pic>
        <p:nvPicPr>
          <p:cNvPr id="8" name="Picture 7">
            <a:extLst>
              <a:ext uri="{FF2B5EF4-FFF2-40B4-BE49-F238E27FC236}">
                <a16:creationId xmlns:a16="http://schemas.microsoft.com/office/drawing/2014/main" id="{2E644E83-FDD8-43CD-A753-76EDE230618D}"/>
              </a:ext>
            </a:extLst>
          </p:cNvPr>
          <p:cNvPicPr>
            <a:picLocks noChangeAspect="1"/>
          </p:cNvPicPr>
          <p:nvPr/>
        </p:nvPicPr>
        <p:blipFill rotWithShape="1">
          <a:blip r:embed="rId2"/>
          <a:srcRect l="901" b="2999"/>
          <a:stretch/>
        </p:blipFill>
        <p:spPr>
          <a:xfrm>
            <a:off x="8128792" y="3699934"/>
            <a:ext cx="3723747" cy="2429933"/>
          </a:xfrm>
          <a:prstGeom prst="rect">
            <a:avLst/>
          </a:prstGeom>
        </p:spPr>
      </p:pic>
    </p:spTree>
    <p:extLst>
      <p:ext uri="{BB962C8B-B14F-4D97-AF65-F5344CB8AC3E}">
        <p14:creationId xmlns:p14="http://schemas.microsoft.com/office/powerpoint/2010/main" val="4107947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p:cNvSpPr>
            <a:spLocks noGrp="1"/>
          </p:cNvSpPr>
          <p:nvPr>
            <p:ph type="title"/>
          </p:nvPr>
        </p:nvSpPr>
        <p:spPr>
          <a:xfrm>
            <a:off x="838200" y="1765664"/>
            <a:ext cx="10515600" cy="1035412"/>
          </a:xfrm>
        </p:spPr>
        <p:txBody>
          <a:bodyPr/>
          <a:lstStyle/>
          <a:p>
            <a:r>
              <a:rPr lang="en-US" dirty="0">
                <a:solidFill>
                  <a:schemeClr val="bg1"/>
                </a:solidFill>
              </a:rPr>
              <a:t>Welcome and Introductions</a:t>
            </a:r>
          </a:p>
        </p:txBody>
      </p:sp>
      <p:sp>
        <p:nvSpPr>
          <p:cNvPr id="5" name="Title 1"/>
          <p:cNvSpPr txBox="1">
            <a:spLocks/>
          </p:cNvSpPr>
          <p:nvPr/>
        </p:nvSpPr>
        <p:spPr>
          <a:xfrm>
            <a:off x="838200" y="1765664"/>
            <a:ext cx="10515600" cy="26327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p>
        </p:txBody>
      </p:sp>
    </p:spTree>
    <p:extLst>
      <p:ext uri="{BB962C8B-B14F-4D97-AF65-F5344CB8AC3E}">
        <p14:creationId xmlns:p14="http://schemas.microsoft.com/office/powerpoint/2010/main" val="1815245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236" y="932695"/>
            <a:ext cx="3352441" cy="931003"/>
          </a:xfrm>
        </p:spPr>
        <p:txBody>
          <a:bodyPr>
            <a:normAutofit/>
          </a:bodyPr>
          <a:lstStyle/>
          <a:p>
            <a:pPr marL="0" indent="0" algn="ctr">
              <a:spcBef>
                <a:spcPts val="0"/>
              </a:spcBef>
              <a:buNone/>
            </a:pPr>
            <a:r>
              <a:rPr lang="en-AU" sz="1900" dirty="0"/>
              <a:t>Director, </a:t>
            </a:r>
          </a:p>
          <a:p>
            <a:pPr marL="0" indent="0" algn="ctr">
              <a:spcBef>
                <a:spcPts val="0"/>
              </a:spcBef>
              <a:buNone/>
            </a:pPr>
            <a:r>
              <a:rPr lang="en-AU" sz="1900" dirty="0"/>
              <a:t>Gender Equality Branch, </a:t>
            </a:r>
          </a:p>
          <a:p>
            <a:pPr marL="0" indent="0" algn="ctr">
              <a:spcBef>
                <a:spcPts val="0"/>
              </a:spcBef>
              <a:buNone/>
            </a:pPr>
            <a:r>
              <a:rPr lang="en-AU" sz="1900" dirty="0"/>
              <a:t>DFAT</a:t>
            </a:r>
          </a:p>
          <a:p>
            <a:endParaRPr lang="en-AU" sz="2400" dirty="0"/>
          </a:p>
          <a:p>
            <a:endParaRPr lang="en-US" sz="2400" dirty="0"/>
          </a:p>
        </p:txBody>
      </p:sp>
      <p:sp>
        <p:nvSpPr>
          <p:cNvPr id="4" name="Content Placeholder 2">
            <a:extLst>
              <a:ext uri="{FF2B5EF4-FFF2-40B4-BE49-F238E27FC236}">
                <a16:creationId xmlns:a16="http://schemas.microsoft.com/office/drawing/2014/main" id="{9BD290DB-2E5E-473D-A3C4-39EAB56FE5A3}"/>
              </a:ext>
            </a:extLst>
          </p:cNvPr>
          <p:cNvSpPr txBox="1">
            <a:spLocks/>
          </p:cNvSpPr>
          <p:nvPr/>
        </p:nvSpPr>
        <p:spPr>
          <a:xfrm>
            <a:off x="300227" y="4096141"/>
            <a:ext cx="5312834" cy="8705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buNone/>
            </a:pPr>
            <a:r>
              <a:rPr lang="en-AU" sz="2400" dirty="0"/>
              <a:t>Monitoring and Evaluation Team, </a:t>
            </a:r>
          </a:p>
          <a:p>
            <a:pPr marL="0" indent="0" algn="ctr">
              <a:spcBef>
                <a:spcPts val="0"/>
              </a:spcBef>
              <a:buNone/>
            </a:pPr>
            <a:r>
              <a:rPr lang="en-AU" sz="2400" dirty="0"/>
              <a:t>Centre for Health Security, DFAT</a:t>
            </a:r>
          </a:p>
          <a:p>
            <a:pPr algn="ctr"/>
            <a:endParaRPr lang="en-AU" sz="2400" dirty="0"/>
          </a:p>
          <a:p>
            <a:pPr algn="ctr"/>
            <a:endParaRPr lang="en-US" sz="2400" dirty="0"/>
          </a:p>
        </p:txBody>
      </p:sp>
      <p:sp>
        <p:nvSpPr>
          <p:cNvPr id="5" name="Content Placeholder 2">
            <a:extLst>
              <a:ext uri="{FF2B5EF4-FFF2-40B4-BE49-F238E27FC236}">
                <a16:creationId xmlns:a16="http://schemas.microsoft.com/office/drawing/2014/main" id="{B1142336-FC1F-4CF3-893F-9082CD8FAA1C}"/>
              </a:ext>
            </a:extLst>
          </p:cNvPr>
          <p:cNvSpPr txBox="1">
            <a:spLocks/>
          </p:cNvSpPr>
          <p:nvPr/>
        </p:nvSpPr>
        <p:spPr>
          <a:xfrm>
            <a:off x="3018628" y="1184916"/>
            <a:ext cx="3050307" cy="7148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AU" sz="1900" dirty="0"/>
              <a:t>Disability Inclusion Adviser, DFAT</a:t>
            </a:r>
          </a:p>
          <a:p>
            <a:endParaRPr lang="en-AU" sz="2400" dirty="0"/>
          </a:p>
          <a:p>
            <a:endParaRPr lang="en-US" sz="2400" dirty="0"/>
          </a:p>
        </p:txBody>
      </p:sp>
      <p:sp>
        <p:nvSpPr>
          <p:cNvPr id="6" name="Content Placeholder 2">
            <a:extLst>
              <a:ext uri="{FF2B5EF4-FFF2-40B4-BE49-F238E27FC236}">
                <a16:creationId xmlns:a16="http://schemas.microsoft.com/office/drawing/2014/main" id="{6B7BE925-015C-4293-911D-D8E14C44D2BD}"/>
              </a:ext>
            </a:extLst>
          </p:cNvPr>
          <p:cNvSpPr txBox="1">
            <a:spLocks/>
          </p:cNvSpPr>
          <p:nvPr/>
        </p:nvSpPr>
        <p:spPr>
          <a:xfrm>
            <a:off x="5522058" y="948475"/>
            <a:ext cx="3805912" cy="7148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buNone/>
            </a:pPr>
            <a:r>
              <a:rPr lang="en-AU" sz="1900" dirty="0"/>
              <a:t>Communications Adviser,</a:t>
            </a:r>
          </a:p>
          <a:p>
            <a:pPr marL="0" indent="0" algn="ctr">
              <a:spcBef>
                <a:spcPts val="0"/>
              </a:spcBef>
              <a:buNone/>
            </a:pPr>
            <a:r>
              <a:rPr lang="en-AU" sz="1900" dirty="0"/>
              <a:t>Centre for Health Security, </a:t>
            </a:r>
          </a:p>
          <a:p>
            <a:pPr marL="0" indent="0" algn="ctr">
              <a:spcBef>
                <a:spcPts val="0"/>
              </a:spcBef>
              <a:buNone/>
            </a:pPr>
            <a:r>
              <a:rPr lang="en-AU" sz="1900" dirty="0"/>
              <a:t>DFAT</a:t>
            </a:r>
          </a:p>
          <a:p>
            <a:pPr algn="ctr">
              <a:spcBef>
                <a:spcPts val="0"/>
              </a:spcBef>
            </a:pPr>
            <a:endParaRPr lang="en-AU" sz="1900" dirty="0"/>
          </a:p>
          <a:p>
            <a:pPr algn="ctr">
              <a:spcBef>
                <a:spcPts val="0"/>
              </a:spcBef>
            </a:pPr>
            <a:endParaRPr lang="en-US" sz="1900" dirty="0"/>
          </a:p>
        </p:txBody>
      </p:sp>
      <p:pic>
        <p:nvPicPr>
          <p:cNvPr id="7" name="Picture 6">
            <a:extLst>
              <a:ext uri="{FF2B5EF4-FFF2-40B4-BE49-F238E27FC236}">
                <a16:creationId xmlns:a16="http://schemas.microsoft.com/office/drawing/2014/main" id="{C130A93C-3AEE-4E0B-B369-FFF453E286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621" b="93678" l="4192" r="92814">
                        <a14:foregroundMark x1="9581" y1="55172" x2="9581" y2="55172"/>
                        <a14:foregroundMark x1="16766" y1="48276" x2="16766" y2="48276"/>
                        <a14:foregroundMark x1="11976" y1="29310" x2="11976" y2="29310"/>
                        <a14:foregroundMark x1="25749" y1="30460" x2="25749" y2="30460"/>
                        <a14:foregroundMark x1="7186" y1="45977" x2="7186" y2="45977"/>
                        <a14:foregroundMark x1="5389" y1="56322" x2="5389" y2="56322"/>
                        <a14:foregroundMark x1="41317" y1="75862" x2="41317" y2="75862"/>
                        <a14:foregroundMark x1="58084" y1="81609" x2="58084" y2="81609"/>
                        <a14:foregroundMark x1="40719" y1="82759" x2="40719" y2="82759"/>
                        <a14:foregroundMark x1="69461" y1="78161" x2="69461" y2="78161"/>
                        <a14:foregroundMark x1="67066" y1="66667" x2="67066" y2="66667"/>
                        <a14:foregroundMark x1="47904" y1="87356" x2="47904" y2="87356"/>
                        <a14:foregroundMark x1="29940" y1="83333" x2="29940" y2="83333"/>
                        <a14:foregroundMark x1="45509" y1="89655" x2="45509" y2="89655"/>
                        <a14:foregroundMark x1="67066" y1="61494" x2="67066" y2="61494"/>
                        <a14:foregroundMark x1="62275" y1="10345" x2="62275" y2="10345"/>
                        <a14:foregroundMark x1="77246" y1="16092" x2="77246" y2="16092"/>
                        <a14:foregroundMark x1="93413" y1="48276" x2="93413" y2="48276"/>
                        <a14:foregroundMark x1="81437" y1="75862" x2="81437" y2="75862"/>
                        <a14:foregroundMark x1="11377" y1="31609" x2="11377" y2="31609"/>
                        <a14:foregroundMark x1="7186" y1="35057" x2="7186" y2="35057"/>
                        <a14:foregroundMark x1="51497" y1="93678" x2="51497" y2="93678"/>
                        <a14:backgroundMark x1="7186" y1="6897" x2="7186" y2="6897"/>
                      </a14:backgroundRemoval>
                    </a14:imgEffect>
                  </a14:imgLayer>
                </a14:imgProps>
              </a:ext>
            </a:extLst>
          </a:blip>
          <a:stretch>
            <a:fillRect/>
          </a:stretch>
        </p:blipFill>
        <p:spPr>
          <a:xfrm>
            <a:off x="931611" y="4794633"/>
            <a:ext cx="1590675" cy="1657350"/>
          </a:xfrm>
          <a:prstGeom prst="rect">
            <a:avLst/>
          </a:prstGeom>
        </p:spPr>
      </p:pic>
      <p:pic>
        <p:nvPicPr>
          <p:cNvPr id="8" name="Picture 7">
            <a:extLst>
              <a:ext uri="{FF2B5EF4-FFF2-40B4-BE49-F238E27FC236}">
                <a16:creationId xmlns:a16="http://schemas.microsoft.com/office/drawing/2014/main" id="{0981C556-3400-4B24-89D4-933E48D5933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969" b="92547" l="10000" r="94706">
                        <a14:foregroundMark x1="20000" y1="38509" x2="20000" y2="38509"/>
                        <a14:foregroundMark x1="24118" y1="57764" x2="24118" y2="57764"/>
                        <a14:foregroundMark x1="22353" y1="57764" x2="21765" y2="55901"/>
                        <a14:foregroundMark x1="22353" y1="26708" x2="22353" y2="26708"/>
                        <a14:foregroundMark x1="30588" y1="19255" x2="30588" y2="19255"/>
                        <a14:foregroundMark x1="27647" y1="40373" x2="27647" y2="40373"/>
                        <a14:foregroundMark x1="14118" y1="29193" x2="14118" y2="29193"/>
                        <a14:foregroundMark x1="49412" y1="5590" x2="49412" y2="5590"/>
                        <a14:foregroundMark x1="84706" y1="36646" x2="84706" y2="36646"/>
                        <a14:foregroundMark x1="88824" y1="54037" x2="88824" y2="54037"/>
                        <a14:foregroundMark x1="87647" y1="44720" x2="87647" y2="44720"/>
                        <a14:foregroundMark x1="85294" y1="59006" x2="85294" y2="59006"/>
                        <a14:foregroundMark x1="84706" y1="67702" x2="84706" y2="67702"/>
                        <a14:foregroundMark x1="94706" y1="51553" x2="94706" y2="51553"/>
                        <a14:foregroundMark x1="41176" y1="83851" x2="41176" y2="83851"/>
                        <a14:foregroundMark x1="49412" y1="92547" x2="49412" y2="92547"/>
                        <a14:foregroundMark x1="40000" y1="91925" x2="40000" y2="91925"/>
                      </a14:backgroundRemoval>
                    </a14:imgEffect>
                  </a14:imgLayer>
                </a14:imgProps>
              </a:ext>
            </a:extLst>
          </a:blip>
          <a:stretch>
            <a:fillRect/>
          </a:stretch>
        </p:blipFill>
        <p:spPr>
          <a:xfrm>
            <a:off x="7028762" y="4856546"/>
            <a:ext cx="1619250" cy="1533525"/>
          </a:xfrm>
          <a:prstGeom prst="rect">
            <a:avLst/>
          </a:prstGeom>
        </p:spPr>
      </p:pic>
      <p:pic>
        <p:nvPicPr>
          <p:cNvPr id="9" name="Picture 8">
            <a:extLst>
              <a:ext uri="{FF2B5EF4-FFF2-40B4-BE49-F238E27FC236}">
                <a16:creationId xmlns:a16="http://schemas.microsoft.com/office/drawing/2014/main" id="{CEAA6DCD-3CC3-49E9-A040-DB3E382840F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621" b="93678" l="9827" r="91908">
                        <a14:foregroundMark x1="27746" y1="24138" x2="27746" y2="24138"/>
                        <a14:foregroundMark x1="54913" y1="9770" x2="54913" y2="9770"/>
                        <a14:foregroundMark x1="85549" y1="32759" x2="85549" y2="32759"/>
                        <a14:foregroundMark x1="91908" y1="47701" x2="91908" y2="47701"/>
                        <a14:foregroundMark x1="14451" y1="55747" x2="14451" y2="55747"/>
                        <a14:foregroundMark x1="63006" y1="90805" x2="63006" y2="90805"/>
                        <a14:foregroundMark x1="47977" y1="93678" x2="47977" y2="93678"/>
                      </a14:backgroundRemoval>
                    </a14:imgEffect>
                  </a14:imgLayer>
                </a14:imgProps>
              </a:ext>
            </a:extLst>
          </a:blip>
          <a:stretch>
            <a:fillRect/>
          </a:stretch>
        </p:blipFill>
        <p:spPr>
          <a:xfrm>
            <a:off x="9312717" y="4794633"/>
            <a:ext cx="1647825" cy="1657350"/>
          </a:xfrm>
          <a:prstGeom prst="rect">
            <a:avLst/>
          </a:prstGeom>
        </p:spPr>
      </p:pic>
      <p:pic>
        <p:nvPicPr>
          <p:cNvPr id="10" name="Picture 9">
            <a:extLst>
              <a:ext uri="{FF2B5EF4-FFF2-40B4-BE49-F238E27FC236}">
                <a16:creationId xmlns:a16="http://schemas.microsoft.com/office/drawing/2014/main" id="{3EE6A46E-411A-49FF-A2AF-A352ECE0858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471" b="92941" l="9945" r="91160">
                        <a14:foregroundMark x1="49171" y1="11176" x2="50829" y2="10000"/>
                        <a14:foregroundMark x1="40884" y1="11765" x2="40884" y2="11765"/>
                        <a14:foregroundMark x1="54696" y1="6471" x2="54696" y2="6471"/>
                        <a14:foregroundMark x1="30387" y1="74706" x2="30387" y2="74706"/>
                        <a14:foregroundMark x1="76796" y1="79412" x2="76796" y2="79412"/>
                        <a14:foregroundMark x1="65746" y1="78824" x2="65746" y2="77059"/>
                        <a14:foregroundMark x1="49171" y1="93529" x2="49171" y2="93529"/>
                        <a14:foregroundMark x1="10497" y1="45882" x2="10497" y2="45882"/>
                        <a14:foregroundMark x1="91160" y1="44706" x2="91160" y2="44706"/>
                        <a14:foregroundMark x1="29834" y1="75882" x2="29834" y2="75882"/>
                        <a14:foregroundMark x1="31492" y1="84706" x2="31492" y2="84706"/>
                        <a14:foregroundMark x1="39227" y1="88235" x2="39227" y2="88235"/>
                        <a14:foregroundMark x1="56906" y1="90588" x2="56906" y2="90588"/>
                        <a14:foregroundMark x1="59669" y1="91765" x2="59669" y2="91765"/>
                        <a14:foregroundMark x1="54696" y1="91765" x2="54696" y2="91765"/>
                        <a14:backgroundMark x1="46409" y1="95882" x2="46409" y2="95882"/>
                        <a14:backgroundMark x1="54144" y1="93529" x2="54144" y2="93529"/>
                      </a14:backgroundRemoval>
                    </a14:imgEffect>
                  </a14:imgLayer>
                </a14:imgProps>
              </a:ext>
            </a:extLst>
          </a:blip>
          <a:stretch>
            <a:fillRect/>
          </a:stretch>
        </p:blipFill>
        <p:spPr>
          <a:xfrm>
            <a:off x="3626802" y="1802906"/>
            <a:ext cx="1724025" cy="1619250"/>
          </a:xfrm>
          <a:prstGeom prst="rect">
            <a:avLst/>
          </a:prstGeom>
        </p:spPr>
      </p:pic>
      <p:pic>
        <p:nvPicPr>
          <p:cNvPr id="12" name="Picture 11">
            <a:extLst>
              <a:ext uri="{FF2B5EF4-FFF2-40B4-BE49-F238E27FC236}">
                <a16:creationId xmlns:a16="http://schemas.microsoft.com/office/drawing/2014/main" id="{2BC03411-0309-45D5-B856-DFBF27DB3AEF}"/>
              </a:ext>
            </a:extLst>
          </p:cNvPr>
          <p:cNvPicPr>
            <a:picLocks noChangeAspect="1"/>
          </p:cNvPicPr>
          <p:nvPr/>
        </p:nvPicPr>
        <p:blipFill>
          <a:blip r:embed="rId11"/>
          <a:stretch>
            <a:fillRect/>
          </a:stretch>
        </p:blipFill>
        <p:spPr>
          <a:xfrm>
            <a:off x="998243" y="1830740"/>
            <a:ext cx="1572426" cy="1546649"/>
          </a:xfrm>
          <a:prstGeom prst="ellipse">
            <a:avLst/>
          </a:prstGeom>
        </p:spPr>
      </p:pic>
      <p:pic>
        <p:nvPicPr>
          <p:cNvPr id="14" name="Picture 13" descr="A person smiling for the camera&#10;&#10;Description automatically generated">
            <a:extLst>
              <a:ext uri="{FF2B5EF4-FFF2-40B4-BE49-F238E27FC236}">
                <a16:creationId xmlns:a16="http://schemas.microsoft.com/office/drawing/2014/main" id="{7DDF2B4E-5121-4E94-8A08-180F075071E4}"/>
              </a:ext>
            </a:extLst>
          </p:cNvPr>
          <p:cNvPicPr>
            <a:picLocks noChangeAspect="1"/>
          </p:cNvPicPr>
          <p:nvPr/>
        </p:nvPicPr>
        <p:blipFill rotWithShape="1">
          <a:blip r:embed="rId12"/>
          <a:srcRect t="873" b="25993"/>
          <a:stretch/>
        </p:blipFill>
        <p:spPr>
          <a:xfrm>
            <a:off x="6696949" y="1789979"/>
            <a:ext cx="1422611" cy="1522925"/>
          </a:xfrm>
          <a:prstGeom prst="ellipse">
            <a:avLst/>
          </a:prstGeom>
        </p:spPr>
      </p:pic>
      <p:sp>
        <p:nvSpPr>
          <p:cNvPr id="16" name="Content Placeholder 2">
            <a:extLst>
              <a:ext uri="{FF2B5EF4-FFF2-40B4-BE49-F238E27FC236}">
                <a16:creationId xmlns:a16="http://schemas.microsoft.com/office/drawing/2014/main" id="{6EE45F35-9216-427C-AFAC-A5B821B8A511}"/>
              </a:ext>
            </a:extLst>
          </p:cNvPr>
          <p:cNvSpPr txBox="1">
            <a:spLocks/>
          </p:cNvSpPr>
          <p:nvPr/>
        </p:nvSpPr>
        <p:spPr>
          <a:xfrm>
            <a:off x="3016526" y="6390337"/>
            <a:ext cx="2303463" cy="5169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AU" sz="1900" dirty="0"/>
              <a:t>Mica Hartley</a:t>
            </a:r>
          </a:p>
          <a:p>
            <a:pPr algn="ctr"/>
            <a:endParaRPr lang="en-AU" sz="1900" dirty="0"/>
          </a:p>
          <a:p>
            <a:pPr algn="ctr"/>
            <a:endParaRPr lang="en-US" sz="1900" dirty="0"/>
          </a:p>
        </p:txBody>
      </p:sp>
      <p:sp>
        <p:nvSpPr>
          <p:cNvPr id="17" name="Content Placeholder 2">
            <a:extLst>
              <a:ext uri="{FF2B5EF4-FFF2-40B4-BE49-F238E27FC236}">
                <a16:creationId xmlns:a16="http://schemas.microsoft.com/office/drawing/2014/main" id="{8AA64187-A78B-4CFF-96B7-1FAAC1B8F979}"/>
              </a:ext>
            </a:extLst>
          </p:cNvPr>
          <p:cNvSpPr txBox="1">
            <a:spLocks/>
          </p:cNvSpPr>
          <p:nvPr/>
        </p:nvSpPr>
        <p:spPr>
          <a:xfrm>
            <a:off x="469118" y="6390337"/>
            <a:ext cx="2515660" cy="5169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AU" sz="1900" dirty="0"/>
              <a:t>Irene Wettenhall</a:t>
            </a:r>
          </a:p>
          <a:p>
            <a:pPr algn="ctr"/>
            <a:endParaRPr lang="en-AU" sz="1900" dirty="0"/>
          </a:p>
          <a:p>
            <a:pPr algn="ctr"/>
            <a:endParaRPr lang="en-US" sz="1900" dirty="0"/>
          </a:p>
        </p:txBody>
      </p:sp>
      <p:sp>
        <p:nvSpPr>
          <p:cNvPr id="18" name="Content Placeholder 2">
            <a:extLst>
              <a:ext uri="{FF2B5EF4-FFF2-40B4-BE49-F238E27FC236}">
                <a16:creationId xmlns:a16="http://schemas.microsoft.com/office/drawing/2014/main" id="{35E57404-16E5-4DE2-BC5F-47ABD31F117D}"/>
              </a:ext>
            </a:extLst>
          </p:cNvPr>
          <p:cNvSpPr txBox="1">
            <a:spLocks/>
          </p:cNvSpPr>
          <p:nvPr/>
        </p:nvSpPr>
        <p:spPr>
          <a:xfrm>
            <a:off x="6448826" y="3331436"/>
            <a:ext cx="1952376" cy="31833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AU" sz="2000" dirty="0"/>
              <a:t>Amita Monterola</a:t>
            </a:r>
          </a:p>
          <a:p>
            <a:pPr algn="ctr"/>
            <a:endParaRPr lang="en-AU" sz="2000" dirty="0"/>
          </a:p>
          <a:p>
            <a:pPr algn="ctr"/>
            <a:endParaRPr lang="en-US" sz="2000" dirty="0"/>
          </a:p>
        </p:txBody>
      </p:sp>
      <p:sp>
        <p:nvSpPr>
          <p:cNvPr id="19" name="Content Placeholder 2">
            <a:extLst>
              <a:ext uri="{FF2B5EF4-FFF2-40B4-BE49-F238E27FC236}">
                <a16:creationId xmlns:a16="http://schemas.microsoft.com/office/drawing/2014/main" id="{6A9D0E11-0720-495B-B974-2622CE56D5D0}"/>
              </a:ext>
            </a:extLst>
          </p:cNvPr>
          <p:cNvSpPr txBox="1">
            <a:spLocks/>
          </p:cNvSpPr>
          <p:nvPr/>
        </p:nvSpPr>
        <p:spPr>
          <a:xfrm>
            <a:off x="8984898" y="6390337"/>
            <a:ext cx="2303463" cy="5169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AU" sz="1900" dirty="0" err="1"/>
              <a:t>Keryn</a:t>
            </a:r>
            <a:r>
              <a:rPr lang="en-AU" sz="1900" dirty="0"/>
              <a:t> Clark</a:t>
            </a:r>
          </a:p>
          <a:p>
            <a:pPr algn="ctr"/>
            <a:endParaRPr lang="en-AU" sz="1900" dirty="0"/>
          </a:p>
          <a:p>
            <a:pPr algn="ctr"/>
            <a:endParaRPr lang="en-US" sz="1900" dirty="0"/>
          </a:p>
        </p:txBody>
      </p:sp>
      <p:sp>
        <p:nvSpPr>
          <p:cNvPr id="20" name="Content Placeholder 2">
            <a:extLst>
              <a:ext uri="{FF2B5EF4-FFF2-40B4-BE49-F238E27FC236}">
                <a16:creationId xmlns:a16="http://schemas.microsoft.com/office/drawing/2014/main" id="{0A4CD734-2F72-4E4C-A3AC-FA9FE706F363}"/>
              </a:ext>
            </a:extLst>
          </p:cNvPr>
          <p:cNvSpPr txBox="1">
            <a:spLocks/>
          </p:cNvSpPr>
          <p:nvPr/>
        </p:nvSpPr>
        <p:spPr>
          <a:xfrm>
            <a:off x="6686656" y="6390337"/>
            <a:ext cx="2303463" cy="5169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AU" sz="1900" dirty="0"/>
              <a:t>Kathryn </a:t>
            </a:r>
            <a:r>
              <a:rPr lang="en-AU" sz="1900" dirty="0" err="1"/>
              <a:t>Dinh</a:t>
            </a:r>
            <a:endParaRPr lang="en-AU" sz="1900" dirty="0"/>
          </a:p>
          <a:p>
            <a:pPr algn="ctr"/>
            <a:endParaRPr lang="en-AU" sz="1900" dirty="0"/>
          </a:p>
          <a:p>
            <a:pPr algn="ctr"/>
            <a:endParaRPr lang="en-US" sz="1900" dirty="0"/>
          </a:p>
        </p:txBody>
      </p:sp>
      <p:sp>
        <p:nvSpPr>
          <p:cNvPr id="21" name="Content Placeholder 2">
            <a:extLst>
              <a:ext uri="{FF2B5EF4-FFF2-40B4-BE49-F238E27FC236}">
                <a16:creationId xmlns:a16="http://schemas.microsoft.com/office/drawing/2014/main" id="{8D844711-6F9C-4977-89BC-9499EAC6B971}"/>
              </a:ext>
            </a:extLst>
          </p:cNvPr>
          <p:cNvSpPr txBox="1">
            <a:spLocks/>
          </p:cNvSpPr>
          <p:nvPr/>
        </p:nvSpPr>
        <p:spPr>
          <a:xfrm>
            <a:off x="452208" y="3322969"/>
            <a:ext cx="2664496" cy="3183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AU" sz="1900" dirty="0"/>
              <a:t>Annemarie Reerink</a:t>
            </a:r>
          </a:p>
          <a:p>
            <a:pPr algn="ctr"/>
            <a:endParaRPr lang="en-US" sz="1900" dirty="0"/>
          </a:p>
        </p:txBody>
      </p:sp>
      <p:sp>
        <p:nvSpPr>
          <p:cNvPr id="22" name="Content Placeholder 2">
            <a:extLst>
              <a:ext uri="{FF2B5EF4-FFF2-40B4-BE49-F238E27FC236}">
                <a16:creationId xmlns:a16="http://schemas.microsoft.com/office/drawing/2014/main" id="{8D0C4FD5-82B4-4A96-8DC2-98223DEC67CE}"/>
              </a:ext>
            </a:extLst>
          </p:cNvPr>
          <p:cNvSpPr txBox="1">
            <a:spLocks/>
          </p:cNvSpPr>
          <p:nvPr/>
        </p:nvSpPr>
        <p:spPr>
          <a:xfrm>
            <a:off x="3156566" y="3331436"/>
            <a:ext cx="2664496" cy="31833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AU" sz="2000" dirty="0"/>
              <a:t>Larissa Burke</a:t>
            </a:r>
          </a:p>
          <a:p>
            <a:pPr algn="ctr"/>
            <a:endParaRPr lang="en-AU" sz="2000" dirty="0"/>
          </a:p>
          <a:p>
            <a:pPr algn="ctr"/>
            <a:endParaRPr lang="en-US" sz="2000" dirty="0"/>
          </a:p>
        </p:txBody>
      </p:sp>
      <p:sp>
        <p:nvSpPr>
          <p:cNvPr id="23" name="Content Placeholder 2">
            <a:extLst>
              <a:ext uri="{FF2B5EF4-FFF2-40B4-BE49-F238E27FC236}">
                <a16:creationId xmlns:a16="http://schemas.microsoft.com/office/drawing/2014/main" id="{F940F494-9434-4497-A307-2EA9B71F90A2}"/>
              </a:ext>
            </a:extLst>
          </p:cNvPr>
          <p:cNvSpPr txBox="1">
            <a:spLocks/>
          </p:cNvSpPr>
          <p:nvPr/>
        </p:nvSpPr>
        <p:spPr>
          <a:xfrm>
            <a:off x="6617155" y="4212865"/>
            <a:ext cx="5312834" cy="8705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AU" sz="2400" dirty="0"/>
              <a:t>Monitoring and Evaluation Advisers</a:t>
            </a:r>
          </a:p>
          <a:p>
            <a:pPr algn="ctr"/>
            <a:endParaRPr lang="en-AU" sz="2400" dirty="0"/>
          </a:p>
          <a:p>
            <a:pPr algn="ctr"/>
            <a:endParaRPr lang="en-US" sz="2400" dirty="0"/>
          </a:p>
        </p:txBody>
      </p:sp>
      <p:sp>
        <p:nvSpPr>
          <p:cNvPr id="24" name="Title 1">
            <a:extLst>
              <a:ext uri="{FF2B5EF4-FFF2-40B4-BE49-F238E27FC236}">
                <a16:creationId xmlns:a16="http://schemas.microsoft.com/office/drawing/2014/main" id="{31C0189B-5DF5-4F51-8657-D909B3B536EF}"/>
              </a:ext>
            </a:extLst>
          </p:cNvPr>
          <p:cNvSpPr txBox="1">
            <a:spLocks/>
          </p:cNvSpPr>
          <p:nvPr/>
        </p:nvSpPr>
        <p:spPr>
          <a:xfrm>
            <a:off x="3267815" y="521197"/>
            <a:ext cx="2760446" cy="6774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rgbClr val="65C5B4"/>
                </a:solidFill>
                <a:latin typeface="+mn-lt"/>
                <a:ea typeface="+mn-ea"/>
                <a:cs typeface="+mn-cs"/>
              </a:rPr>
              <a:t>DFAT Presenters</a:t>
            </a:r>
          </a:p>
        </p:txBody>
      </p:sp>
      <p:sp>
        <p:nvSpPr>
          <p:cNvPr id="25" name="Rectangle 24">
            <a:extLst>
              <a:ext uri="{FF2B5EF4-FFF2-40B4-BE49-F238E27FC236}">
                <a16:creationId xmlns:a16="http://schemas.microsoft.com/office/drawing/2014/main" id="{C7E569B2-519C-4CAB-B2FF-19F1CA645ADA}"/>
              </a:ext>
            </a:extLst>
          </p:cNvPr>
          <p:cNvSpPr/>
          <p:nvPr/>
        </p:nvSpPr>
        <p:spPr>
          <a:xfrm>
            <a:off x="85725" y="591001"/>
            <a:ext cx="12020550" cy="305030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25">
            <a:extLst>
              <a:ext uri="{FF2B5EF4-FFF2-40B4-BE49-F238E27FC236}">
                <a16:creationId xmlns:a16="http://schemas.microsoft.com/office/drawing/2014/main" id="{E2BBF5F7-DCE0-472D-BAD3-F8C8070B0A52}"/>
              </a:ext>
            </a:extLst>
          </p:cNvPr>
          <p:cNvSpPr/>
          <p:nvPr/>
        </p:nvSpPr>
        <p:spPr>
          <a:xfrm>
            <a:off x="85725" y="3733585"/>
            <a:ext cx="12020550" cy="304143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Title 1">
            <a:extLst>
              <a:ext uri="{FF2B5EF4-FFF2-40B4-BE49-F238E27FC236}">
                <a16:creationId xmlns:a16="http://schemas.microsoft.com/office/drawing/2014/main" id="{35BD2095-854E-4EFD-BD0B-625F44DC2E08}"/>
              </a:ext>
            </a:extLst>
          </p:cNvPr>
          <p:cNvSpPr txBox="1">
            <a:spLocks/>
          </p:cNvSpPr>
          <p:nvPr/>
        </p:nvSpPr>
        <p:spPr>
          <a:xfrm>
            <a:off x="3978765" y="3655689"/>
            <a:ext cx="4272686" cy="6774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rgbClr val="65C5B4"/>
                </a:solidFill>
                <a:latin typeface="+mn-lt"/>
                <a:ea typeface="+mn-ea"/>
                <a:cs typeface="+mn-cs"/>
              </a:rPr>
              <a:t>Monitoring and Evaluation Team</a:t>
            </a:r>
          </a:p>
        </p:txBody>
      </p:sp>
      <p:sp>
        <p:nvSpPr>
          <p:cNvPr id="30" name="Title 1">
            <a:extLst>
              <a:ext uri="{FF2B5EF4-FFF2-40B4-BE49-F238E27FC236}">
                <a16:creationId xmlns:a16="http://schemas.microsoft.com/office/drawing/2014/main" id="{0989B6ED-37E9-4356-B648-81171096C1B2}"/>
              </a:ext>
            </a:extLst>
          </p:cNvPr>
          <p:cNvSpPr>
            <a:spLocks noGrp="1"/>
          </p:cNvSpPr>
          <p:nvPr>
            <p:ph type="title"/>
          </p:nvPr>
        </p:nvSpPr>
        <p:spPr>
          <a:xfrm>
            <a:off x="28865" y="531"/>
            <a:ext cx="10515600" cy="699575"/>
          </a:xfrm>
        </p:spPr>
        <p:txBody>
          <a:bodyPr>
            <a:normAutofit/>
          </a:bodyPr>
          <a:lstStyle/>
          <a:p>
            <a:r>
              <a:rPr lang="en-US" sz="3600" dirty="0">
                <a:solidFill>
                  <a:srgbClr val="65C5B4"/>
                </a:solidFill>
                <a:latin typeface="+mn-lt"/>
                <a:ea typeface="+mn-ea"/>
                <a:cs typeface="+mn-cs"/>
              </a:rPr>
              <a:t>Introductions</a:t>
            </a:r>
          </a:p>
        </p:txBody>
      </p:sp>
      <p:pic>
        <p:nvPicPr>
          <p:cNvPr id="2" name="Picture 1">
            <a:extLst>
              <a:ext uri="{FF2B5EF4-FFF2-40B4-BE49-F238E27FC236}">
                <a16:creationId xmlns:a16="http://schemas.microsoft.com/office/drawing/2014/main" id="{C2876768-CEA8-49E1-B63C-229D84D51B54}"/>
              </a:ext>
            </a:extLst>
          </p:cNvPr>
          <p:cNvPicPr>
            <a:picLocks noChangeAspect="1"/>
          </p:cNvPicPr>
          <p:nvPr/>
        </p:nvPicPr>
        <p:blipFill>
          <a:blip r:embed="rId13"/>
          <a:stretch>
            <a:fillRect/>
          </a:stretch>
        </p:blipFill>
        <p:spPr>
          <a:xfrm>
            <a:off x="3413148" y="4856546"/>
            <a:ext cx="1619250" cy="1514692"/>
          </a:xfrm>
          <a:prstGeom prst="ellipse">
            <a:avLst/>
          </a:prstGeom>
        </p:spPr>
      </p:pic>
      <p:pic>
        <p:nvPicPr>
          <p:cNvPr id="11" name="Picture 10">
            <a:extLst>
              <a:ext uri="{FF2B5EF4-FFF2-40B4-BE49-F238E27FC236}">
                <a16:creationId xmlns:a16="http://schemas.microsoft.com/office/drawing/2014/main" id="{58DA0CB7-56E3-49F9-84D9-70DB72DF0141}"/>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foregroundMark x1="51872" y1="10440" x2="51872" y2="10440"/>
                      </a14:backgroundRemoval>
                    </a14:imgEffect>
                  </a14:imgLayer>
                </a14:imgProps>
              </a:ext>
            </a:extLst>
          </a:blip>
          <a:stretch>
            <a:fillRect/>
          </a:stretch>
        </p:blipFill>
        <p:spPr>
          <a:xfrm>
            <a:off x="9758336" y="1761089"/>
            <a:ext cx="1781175" cy="1733550"/>
          </a:xfrm>
          <a:prstGeom prst="rect">
            <a:avLst/>
          </a:prstGeom>
        </p:spPr>
      </p:pic>
      <p:sp>
        <p:nvSpPr>
          <p:cNvPr id="27" name="Content Placeholder 2">
            <a:extLst>
              <a:ext uri="{FF2B5EF4-FFF2-40B4-BE49-F238E27FC236}">
                <a16:creationId xmlns:a16="http://schemas.microsoft.com/office/drawing/2014/main" id="{24E7F3AA-A965-4EBE-98F7-7FC60854EC1C}"/>
              </a:ext>
            </a:extLst>
          </p:cNvPr>
          <p:cNvSpPr txBox="1">
            <a:spLocks/>
          </p:cNvSpPr>
          <p:nvPr/>
        </p:nvSpPr>
        <p:spPr>
          <a:xfrm>
            <a:off x="9672735" y="3319816"/>
            <a:ext cx="1952376" cy="31833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AU" sz="2000" dirty="0"/>
              <a:t>Rachel Mather</a:t>
            </a:r>
          </a:p>
          <a:p>
            <a:pPr algn="ctr"/>
            <a:endParaRPr lang="en-AU" sz="2000" dirty="0"/>
          </a:p>
          <a:p>
            <a:pPr algn="ctr"/>
            <a:endParaRPr lang="en-US" sz="2000" dirty="0"/>
          </a:p>
        </p:txBody>
      </p:sp>
      <p:sp>
        <p:nvSpPr>
          <p:cNvPr id="28" name="Content Placeholder 2">
            <a:extLst>
              <a:ext uri="{FF2B5EF4-FFF2-40B4-BE49-F238E27FC236}">
                <a16:creationId xmlns:a16="http://schemas.microsoft.com/office/drawing/2014/main" id="{EA005AC7-501B-4F94-AC16-730797EA6298}"/>
              </a:ext>
            </a:extLst>
          </p:cNvPr>
          <p:cNvSpPr txBox="1">
            <a:spLocks/>
          </p:cNvSpPr>
          <p:nvPr/>
        </p:nvSpPr>
        <p:spPr>
          <a:xfrm>
            <a:off x="8191069" y="951878"/>
            <a:ext cx="4915709" cy="8343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buNone/>
            </a:pPr>
            <a:r>
              <a:rPr lang="en-AU" sz="1900" dirty="0"/>
              <a:t>Epidemiologist</a:t>
            </a:r>
          </a:p>
          <a:p>
            <a:pPr marL="0" indent="0" algn="ctr">
              <a:spcBef>
                <a:spcPts val="0"/>
              </a:spcBef>
              <a:buNone/>
            </a:pPr>
            <a:r>
              <a:rPr lang="en-AU" sz="1900" dirty="0"/>
              <a:t>Hunter New England Health</a:t>
            </a:r>
          </a:p>
          <a:p>
            <a:pPr marL="0" indent="0" algn="ctr">
              <a:spcBef>
                <a:spcPts val="0"/>
              </a:spcBef>
              <a:buNone/>
            </a:pPr>
            <a:r>
              <a:rPr lang="en-AU" sz="1900" dirty="0" err="1"/>
              <a:t>ADDEPt</a:t>
            </a:r>
            <a:r>
              <a:rPr lang="en-AU" sz="1900" dirty="0"/>
              <a:t> and </a:t>
            </a:r>
            <a:r>
              <a:rPr lang="en-AU" sz="1900" dirty="0" err="1"/>
              <a:t>FEiA</a:t>
            </a:r>
            <a:r>
              <a:rPr lang="en-AU" sz="1900" dirty="0"/>
              <a:t> </a:t>
            </a:r>
          </a:p>
          <a:p>
            <a:pPr algn="ctr">
              <a:spcBef>
                <a:spcPts val="0"/>
              </a:spcBef>
            </a:pPr>
            <a:endParaRPr lang="en-AU" sz="1900" dirty="0"/>
          </a:p>
          <a:p>
            <a:pPr algn="ctr">
              <a:spcBef>
                <a:spcPts val="0"/>
              </a:spcBef>
            </a:pPr>
            <a:endParaRPr lang="en-US" sz="1900" dirty="0"/>
          </a:p>
        </p:txBody>
      </p:sp>
      <p:sp>
        <p:nvSpPr>
          <p:cNvPr id="31" name="Title 1">
            <a:extLst>
              <a:ext uri="{FF2B5EF4-FFF2-40B4-BE49-F238E27FC236}">
                <a16:creationId xmlns:a16="http://schemas.microsoft.com/office/drawing/2014/main" id="{017721C0-A182-4EE4-9119-3FA750BBBB99}"/>
              </a:ext>
            </a:extLst>
          </p:cNvPr>
          <p:cNvSpPr txBox="1">
            <a:spLocks/>
          </p:cNvSpPr>
          <p:nvPr/>
        </p:nvSpPr>
        <p:spPr>
          <a:xfrm>
            <a:off x="9268700" y="448226"/>
            <a:ext cx="2760446" cy="6774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rgbClr val="65C5B4"/>
                </a:solidFill>
                <a:latin typeface="+mn-lt"/>
                <a:ea typeface="+mn-ea"/>
                <a:cs typeface="+mn-cs"/>
              </a:rPr>
              <a:t>Partner Presenter</a:t>
            </a:r>
          </a:p>
        </p:txBody>
      </p:sp>
    </p:spTree>
    <p:extLst>
      <p:ext uri="{BB962C8B-B14F-4D97-AF65-F5344CB8AC3E}">
        <p14:creationId xmlns:p14="http://schemas.microsoft.com/office/powerpoint/2010/main" val="136928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p:cNvSpPr>
            <a:spLocks noGrp="1"/>
          </p:cNvSpPr>
          <p:nvPr>
            <p:ph type="title"/>
          </p:nvPr>
        </p:nvSpPr>
        <p:spPr>
          <a:xfrm>
            <a:off x="838200" y="1765664"/>
            <a:ext cx="10515600" cy="1035412"/>
          </a:xfrm>
        </p:spPr>
        <p:txBody>
          <a:bodyPr/>
          <a:lstStyle/>
          <a:p>
            <a:r>
              <a:rPr lang="en-US" dirty="0">
                <a:solidFill>
                  <a:schemeClr val="bg1"/>
                </a:solidFill>
              </a:rPr>
              <a:t>Gender and Health Security</a:t>
            </a:r>
          </a:p>
        </p:txBody>
      </p:sp>
      <p:sp>
        <p:nvSpPr>
          <p:cNvPr id="5" name="Title 1"/>
          <p:cNvSpPr txBox="1">
            <a:spLocks/>
          </p:cNvSpPr>
          <p:nvPr/>
        </p:nvSpPr>
        <p:spPr>
          <a:xfrm>
            <a:off x="838200" y="1765664"/>
            <a:ext cx="10515600" cy="26327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p>
        </p:txBody>
      </p:sp>
    </p:spTree>
    <p:extLst>
      <p:ext uri="{BB962C8B-B14F-4D97-AF65-F5344CB8AC3E}">
        <p14:creationId xmlns:p14="http://schemas.microsoft.com/office/powerpoint/2010/main" val="2512823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2FA90B5-8A7D-4C87-99A7-1B01E8F85A8E}"/>
              </a:ext>
            </a:extLst>
          </p:cNvPr>
          <p:cNvSpPr/>
          <p:nvPr/>
        </p:nvSpPr>
        <p:spPr>
          <a:xfrm>
            <a:off x="0" y="0"/>
            <a:ext cx="4402667" cy="6858000"/>
          </a:xfrm>
          <a:prstGeom prst="rect">
            <a:avLst/>
          </a:prstGeom>
          <a:solidFill>
            <a:srgbClr val="65C5B4"/>
          </a:solidFill>
          <a:ln>
            <a:solidFill>
              <a:srgbClr val="65C5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878418" y="330662"/>
            <a:ext cx="3648075" cy="2204508"/>
          </a:xfrm>
        </p:spPr>
        <p:txBody>
          <a:bodyPr>
            <a:normAutofit/>
          </a:bodyPr>
          <a:lstStyle/>
          <a:p>
            <a:r>
              <a:rPr lang="en-US" sz="4800" dirty="0">
                <a:solidFill>
                  <a:schemeClr val="bg1"/>
                </a:solidFill>
                <a:latin typeface="+mn-lt"/>
                <a:ea typeface="+mn-ea"/>
                <a:cs typeface="+mn-cs"/>
              </a:rPr>
              <a:t>Gender </a:t>
            </a:r>
            <a:br>
              <a:rPr lang="en-US" sz="4800" dirty="0">
                <a:solidFill>
                  <a:schemeClr val="bg1"/>
                </a:solidFill>
                <a:latin typeface="+mn-lt"/>
                <a:ea typeface="+mn-ea"/>
                <a:cs typeface="+mn-cs"/>
              </a:rPr>
            </a:br>
            <a:r>
              <a:rPr lang="en-US" sz="4800" dirty="0">
                <a:solidFill>
                  <a:schemeClr val="bg1"/>
                </a:solidFill>
                <a:latin typeface="+mn-lt"/>
                <a:ea typeface="+mn-ea"/>
                <a:cs typeface="+mn-cs"/>
              </a:rPr>
              <a:t>Analysis</a:t>
            </a:r>
          </a:p>
        </p:txBody>
      </p:sp>
      <p:sp>
        <p:nvSpPr>
          <p:cNvPr id="3" name="Content Placeholder 2"/>
          <p:cNvSpPr>
            <a:spLocks noGrp="1"/>
          </p:cNvSpPr>
          <p:nvPr>
            <p:ph idx="1"/>
          </p:nvPr>
        </p:nvSpPr>
        <p:spPr>
          <a:xfrm>
            <a:off x="5037234" y="1104057"/>
            <a:ext cx="6734175" cy="4139671"/>
          </a:xfrm>
        </p:spPr>
        <p:txBody>
          <a:bodyPr>
            <a:normAutofit/>
          </a:bodyPr>
          <a:lstStyle/>
          <a:p>
            <a:pPr marL="0" indent="0" algn="ctr">
              <a:buNone/>
            </a:pPr>
            <a:r>
              <a:rPr lang="en-AU" dirty="0"/>
              <a:t>Conducting a gender analysis helps to:</a:t>
            </a:r>
          </a:p>
          <a:p>
            <a:pPr algn="ctr"/>
            <a:r>
              <a:rPr lang="en-AU" dirty="0"/>
              <a:t>Investigate </a:t>
            </a:r>
            <a:r>
              <a:rPr lang="en-AU" b="1" dirty="0"/>
              <a:t>biological and social differences </a:t>
            </a:r>
            <a:r>
              <a:rPr lang="en-AU" dirty="0"/>
              <a:t>between men and women</a:t>
            </a:r>
          </a:p>
          <a:p>
            <a:pPr algn="ctr"/>
            <a:r>
              <a:rPr lang="en-AU" dirty="0"/>
              <a:t>Allow program design to </a:t>
            </a:r>
            <a:r>
              <a:rPr lang="en-AU" b="1" dirty="0"/>
              <a:t>respond to these differences</a:t>
            </a:r>
            <a:endParaRPr lang="en-AU" dirty="0"/>
          </a:p>
          <a:p>
            <a:pPr algn="ctr"/>
            <a:r>
              <a:rPr lang="en-AU" dirty="0"/>
              <a:t>Allow programs to </a:t>
            </a:r>
            <a:r>
              <a:rPr lang="en-AU" b="1" dirty="0"/>
              <a:t>respond more effectively to needs</a:t>
            </a:r>
            <a:r>
              <a:rPr lang="en-AU" dirty="0"/>
              <a:t> of men and women</a:t>
            </a:r>
          </a:p>
          <a:p>
            <a:pPr algn="ctr"/>
            <a:r>
              <a:rPr lang="en-AU" dirty="0"/>
              <a:t>Reduce risks of </a:t>
            </a:r>
            <a:r>
              <a:rPr lang="en-AU" b="1" dirty="0"/>
              <a:t>unintended negative consequences </a:t>
            </a:r>
            <a:r>
              <a:rPr lang="en-AU" dirty="0"/>
              <a:t>for women and girls</a:t>
            </a:r>
          </a:p>
        </p:txBody>
      </p:sp>
      <p:pic>
        <p:nvPicPr>
          <p:cNvPr id="6" name="Picture 5">
            <a:extLst>
              <a:ext uri="{FF2B5EF4-FFF2-40B4-BE49-F238E27FC236}">
                <a16:creationId xmlns:a16="http://schemas.microsoft.com/office/drawing/2014/main" id="{189421DD-73F2-4DB6-BC48-50FE383A3A0A}"/>
              </a:ext>
            </a:extLst>
          </p:cNvPr>
          <p:cNvPicPr>
            <a:picLocks noChangeAspect="1"/>
          </p:cNvPicPr>
          <p:nvPr/>
        </p:nvPicPr>
        <p:blipFill rotWithShape="1">
          <a:blip r:embed="rId3"/>
          <a:srcRect l="1476" t="1429" b="3581"/>
          <a:stretch/>
        </p:blipFill>
        <p:spPr>
          <a:xfrm>
            <a:off x="144032" y="3963201"/>
            <a:ext cx="4629582" cy="2109886"/>
          </a:xfrm>
          <a:prstGeom prst="rect">
            <a:avLst/>
          </a:prstGeom>
        </p:spPr>
      </p:pic>
      <p:sp>
        <p:nvSpPr>
          <p:cNvPr id="7" name="TextBox 6">
            <a:extLst>
              <a:ext uri="{FF2B5EF4-FFF2-40B4-BE49-F238E27FC236}">
                <a16:creationId xmlns:a16="http://schemas.microsoft.com/office/drawing/2014/main" id="{BDC45ABA-834D-48BB-924B-ED2597736CEC}"/>
              </a:ext>
            </a:extLst>
          </p:cNvPr>
          <p:cNvSpPr txBox="1"/>
          <p:nvPr/>
        </p:nvSpPr>
        <p:spPr>
          <a:xfrm>
            <a:off x="260352" y="6025428"/>
            <a:ext cx="4884208" cy="646331"/>
          </a:xfrm>
          <a:prstGeom prst="rect">
            <a:avLst/>
          </a:prstGeom>
          <a:noFill/>
        </p:spPr>
        <p:txBody>
          <a:bodyPr wrap="square" rtlCol="0">
            <a:spAutoFit/>
          </a:bodyPr>
          <a:lstStyle/>
          <a:p>
            <a:r>
              <a:rPr lang="en-AU" dirty="0">
                <a:solidFill>
                  <a:schemeClr val="bg1"/>
                </a:solidFill>
              </a:rPr>
              <a:t>16 days of activism against gender-based violence: 25 Nov – 10 December</a:t>
            </a:r>
          </a:p>
        </p:txBody>
      </p:sp>
    </p:spTree>
    <p:extLst>
      <p:ext uri="{BB962C8B-B14F-4D97-AF65-F5344CB8AC3E}">
        <p14:creationId xmlns:p14="http://schemas.microsoft.com/office/powerpoint/2010/main" val="823236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99CA29-33C5-42FE-9164-665AEA0FCE34}"/>
              </a:ext>
            </a:extLst>
          </p:cNvPr>
          <p:cNvPicPr>
            <a:picLocks noChangeAspect="1"/>
          </p:cNvPicPr>
          <p:nvPr/>
        </p:nvPicPr>
        <p:blipFill>
          <a:blip r:embed="rId3"/>
          <a:stretch>
            <a:fillRect/>
          </a:stretch>
        </p:blipFill>
        <p:spPr>
          <a:xfrm>
            <a:off x="8978596" y="3137891"/>
            <a:ext cx="2978846" cy="3429000"/>
          </a:xfrm>
          <a:prstGeom prst="rect">
            <a:avLst/>
          </a:prstGeom>
        </p:spPr>
      </p:pic>
      <p:sp>
        <p:nvSpPr>
          <p:cNvPr id="2" name="Title 1"/>
          <p:cNvSpPr>
            <a:spLocks noGrp="1"/>
          </p:cNvSpPr>
          <p:nvPr>
            <p:ph type="title"/>
          </p:nvPr>
        </p:nvSpPr>
        <p:spPr>
          <a:xfrm>
            <a:off x="838200" y="132668"/>
            <a:ext cx="6553200" cy="1325563"/>
          </a:xfrm>
        </p:spPr>
        <p:txBody>
          <a:bodyPr>
            <a:normAutofit/>
          </a:bodyPr>
          <a:lstStyle/>
          <a:p>
            <a:r>
              <a:rPr lang="en-US" sz="3600" dirty="0">
                <a:solidFill>
                  <a:srgbClr val="65C5B4"/>
                </a:solidFill>
                <a:latin typeface="+mn-lt"/>
                <a:ea typeface="+mn-ea"/>
                <a:cs typeface="+mn-cs"/>
              </a:rPr>
              <a:t>Steps for gender-sensitive programming</a:t>
            </a:r>
          </a:p>
        </p:txBody>
      </p:sp>
      <p:sp>
        <p:nvSpPr>
          <p:cNvPr id="3" name="Content Placeholder 2"/>
          <p:cNvSpPr>
            <a:spLocks noGrp="1"/>
          </p:cNvSpPr>
          <p:nvPr>
            <p:ph idx="1"/>
          </p:nvPr>
        </p:nvSpPr>
        <p:spPr>
          <a:xfrm>
            <a:off x="838200" y="1458231"/>
            <a:ext cx="5596467" cy="5034643"/>
          </a:xfrm>
        </p:spPr>
        <p:txBody>
          <a:bodyPr>
            <a:normAutofit lnSpcReduction="10000"/>
          </a:bodyPr>
          <a:lstStyle/>
          <a:p>
            <a:r>
              <a:rPr lang="en-AU" dirty="0"/>
              <a:t>Ensure data and evidence is available</a:t>
            </a:r>
          </a:p>
          <a:p>
            <a:r>
              <a:rPr lang="en-AU" dirty="0"/>
              <a:t>Collect data/evidence in gender analysis and ensure design responds to the findings of gender analysis</a:t>
            </a:r>
          </a:p>
          <a:p>
            <a:r>
              <a:rPr lang="en-AU" dirty="0"/>
              <a:t>Pay attention to the ways in which organisations are gendered and the need for gender training</a:t>
            </a:r>
          </a:p>
          <a:p>
            <a:r>
              <a:rPr lang="en-AU" dirty="0"/>
              <a:t>Engage meaningfully with women’s organisations and ensure gender balance in decision making</a:t>
            </a:r>
          </a:p>
          <a:p>
            <a:endParaRPr lang="en-AU" dirty="0"/>
          </a:p>
          <a:p>
            <a:endParaRPr lang="en-AU" dirty="0"/>
          </a:p>
          <a:p>
            <a:pPr lvl="1"/>
            <a:endParaRPr lang="en-AU" dirty="0"/>
          </a:p>
          <a:p>
            <a:pPr lvl="1"/>
            <a:endParaRPr lang="en-US" dirty="0"/>
          </a:p>
        </p:txBody>
      </p:sp>
      <p:sp>
        <p:nvSpPr>
          <p:cNvPr id="4" name="TextBox 3">
            <a:extLst>
              <a:ext uri="{FF2B5EF4-FFF2-40B4-BE49-F238E27FC236}">
                <a16:creationId xmlns:a16="http://schemas.microsoft.com/office/drawing/2014/main" id="{E6F58951-F99F-4425-81AB-2587DD0FB08B}"/>
              </a:ext>
            </a:extLst>
          </p:cNvPr>
          <p:cNvSpPr txBox="1"/>
          <p:nvPr/>
        </p:nvSpPr>
        <p:spPr>
          <a:xfrm>
            <a:off x="10820401" y="785340"/>
            <a:ext cx="1638300" cy="2031325"/>
          </a:xfrm>
          <a:prstGeom prst="rect">
            <a:avLst/>
          </a:prstGeom>
          <a:noFill/>
        </p:spPr>
        <p:txBody>
          <a:bodyPr wrap="square" rtlCol="0">
            <a:spAutoFit/>
          </a:bodyPr>
          <a:lstStyle/>
          <a:p>
            <a:r>
              <a:rPr lang="en-AU" sz="1400" dirty="0"/>
              <a:t>The Centre’s Guidance note contains these steps, key guiding questions and suggested monitoring and evaluation indicators.</a:t>
            </a:r>
          </a:p>
        </p:txBody>
      </p:sp>
      <p:sp>
        <p:nvSpPr>
          <p:cNvPr id="5" name="Arrow: Right 4">
            <a:extLst>
              <a:ext uri="{FF2B5EF4-FFF2-40B4-BE49-F238E27FC236}">
                <a16:creationId xmlns:a16="http://schemas.microsoft.com/office/drawing/2014/main" id="{B29CC357-210F-42C1-AC08-9EFA7DA1468B}"/>
              </a:ext>
            </a:extLst>
          </p:cNvPr>
          <p:cNvSpPr/>
          <p:nvPr/>
        </p:nvSpPr>
        <p:spPr>
          <a:xfrm flipH="1">
            <a:off x="10248900" y="1562100"/>
            <a:ext cx="571501" cy="128588"/>
          </a:xfrm>
          <a:prstGeom prst="rightArrow">
            <a:avLst/>
          </a:prstGeom>
          <a:solidFill>
            <a:srgbClr val="65C5B4"/>
          </a:solidFill>
          <a:ln>
            <a:solidFill>
              <a:srgbClr val="65C5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Arrow: Right 5">
            <a:extLst>
              <a:ext uri="{FF2B5EF4-FFF2-40B4-BE49-F238E27FC236}">
                <a16:creationId xmlns:a16="http://schemas.microsoft.com/office/drawing/2014/main" id="{D4685EC5-1105-4CB9-B907-2E12D7B17A30}"/>
              </a:ext>
            </a:extLst>
          </p:cNvPr>
          <p:cNvSpPr/>
          <p:nvPr/>
        </p:nvSpPr>
        <p:spPr>
          <a:xfrm rot="17304700" flipH="1">
            <a:off x="10615170" y="3023930"/>
            <a:ext cx="571501" cy="128588"/>
          </a:xfrm>
          <a:prstGeom prst="rightArrow">
            <a:avLst/>
          </a:prstGeom>
          <a:solidFill>
            <a:srgbClr val="65C5B4"/>
          </a:solidFill>
          <a:ln>
            <a:solidFill>
              <a:srgbClr val="65C5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0CE3DF50-E8D1-4AD6-9509-DF0A5CECA6F7}"/>
              </a:ext>
            </a:extLst>
          </p:cNvPr>
          <p:cNvPicPr>
            <a:picLocks noChangeAspect="1"/>
          </p:cNvPicPr>
          <p:nvPr/>
        </p:nvPicPr>
        <p:blipFill>
          <a:blip r:embed="rId4"/>
          <a:stretch>
            <a:fillRect/>
          </a:stretch>
        </p:blipFill>
        <p:spPr>
          <a:xfrm>
            <a:off x="7219951" y="365125"/>
            <a:ext cx="3028949" cy="3560343"/>
          </a:xfrm>
          <a:prstGeom prst="rect">
            <a:avLst/>
          </a:prstGeom>
        </p:spPr>
      </p:pic>
    </p:spTree>
    <p:extLst>
      <p:ext uri="{BB962C8B-B14F-4D97-AF65-F5344CB8AC3E}">
        <p14:creationId xmlns:p14="http://schemas.microsoft.com/office/powerpoint/2010/main" val="2412680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FA008_Powerpoint Template" id="{C831597D-65D3-FD48-AA4B-285CC849E74B}" vid="{7CF5937F-B4A3-2344-9735-BE3712F9FF1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CHS_Powerpoint Template(2)</Template>
  <TotalTime>2730</TotalTime>
  <Words>3229</Words>
  <Application>Microsoft Office PowerPoint</Application>
  <PresentationFormat>Widescreen</PresentationFormat>
  <Paragraphs>283</Paragraphs>
  <Slides>35</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Arial Narrow</vt:lpstr>
      <vt:lpstr>Calibri</vt:lpstr>
      <vt:lpstr>Calibri Light</vt:lpstr>
      <vt:lpstr>Office Theme</vt:lpstr>
      <vt:lpstr> Gender, Disability and Communications Guidance Notes</vt:lpstr>
      <vt:lpstr> </vt:lpstr>
      <vt:lpstr>Housekeeping</vt:lpstr>
      <vt:lpstr>PowerPoint Presentation</vt:lpstr>
      <vt:lpstr>Welcome and Introductions</vt:lpstr>
      <vt:lpstr>Introductions</vt:lpstr>
      <vt:lpstr>Gender and Health Security</vt:lpstr>
      <vt:lpstr>Gender  Analysis</vt:lpstr>
      <vt:lpstr>Steps for gender-sensitive programming</vt:lpstr>
      <vt:lpstr>Gender in Health Security</vt:lpstr>
      <vt:lpstr>Example: Gender and Health Security Hunter New England Public Health Department (ADEPPt and FEiA projects)</vt:lpstr>
      <vt:lpstr>PowerPoint Presentation</vt:lpstr>
      <vt:lpstr>FETPNG delivery structure</vt:lpstr>
      <vt:lpstr>FETPNG Fact Check: numbers game</vt:lpstr>
      <vt:lpstr>PowerPoint Presentation</vt:lpstr>
      <vt:lpstr>PowerPoint Presentation</vt:lpstr>
      <vt:lpstr>PowerPoint Presentation</vt:lpstr>
      <vt:lpstr>PowerPoint Presentation</vt:lpstr>
      <vt:lpstr>Disability Inclusion</vt:lpstr>
      <vt:lpstr>Disability Inclusion in Health Security</vt:lpstr>
      <vt:lpstr>Disability Inclusion in Health Security</vt:lpstr>
      <vt:lpstr>Example barriers and solutions for people with disabilities</vt:lpstr>
      <vt:lpstr>Steps for Disability Inclusion in programming</vt:lpstr>
      <vt:lpstr>Mentimeter  </vt:lpstr>
      <vt:lpstr>PowerPoint Presentation</vt:lpstr>
      <vt:lpstr>Communications  </vt:lpstr>
      <vt:lpstr>PowerPoint Presentation</vt:lpstr>
      <vt:lpstr>Twitter</vt:lpstr>
      <vt:lpstr>Facebook</vt:lpstr>
      <vt:lpstr>Mentimeter - </vt:lpstr>
      <vt:lpstr>PowerPoint Presentation</vt:lpstr>
      <vt:lpstr>PowerPoint Presentation</vt:lpstr>
      <vt:lpstr>Questions</vt:lpstr>
      <vt:lpstr> </vt:lpstr>
      <vt:lpstr>Wrap-up: Next steps</vt:lpstr>
    </vt:vector>
  </TitlesOfParts>
  <Company>Department of Foreign Affairs and Trade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Hartley, Mica</dc:creator>
  <cp:lastModifiedBy>Mica Hartley</cp:lastModifiedBy>
  <cp:revision>181</cp:revision>
  <dcterms:created xsi:type="dcterms:W3CDTF">2020-10-13T00:45:34Z</dcterms:created>
  <dcterms:modified xsi:type="dcterms:W3CDTF">2020-12-02T03:26:57Z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8d5d7b87-c6bf-4a73-b837-480222a5d20c</vt:lpwstr>
  </property>
  <property fmtid="{D5CDD505-2E9C-101B-9397-08002B2CF9AE}" pid="3" name="SEC">
    <vt:lpwstr>OFFICIAL</vt:lpwstr>
  </property>
</Properties>
</file>