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59" r:id="rId3"/>
    <p:sldId id="258" r:id="rId4"/>
    <p:sldId id="277" r:id="rId5"/>
    <p:sldId id="257" r:id="rId6"/>
    <p:sldId id="302" r:id="rId7"/>
    <p:sldId id="290" r:id="rId8"/>
    <p:sldId id="295" r:id="rId9"/>
    <p:sldId id="317" r:id="rId10"/>
    <p:sldId id="318" r:id="rId11"/>
    <p:sldId id="296" r:id="rId12"/>
    <p:sldId id="319" r:id="rId13"/>
    <p:sldId id="321" r:id="rId14"/>
    <p:sldId id="323" r:id="rId15"/>
    <p:sldId id="324" r:id="rId16"/>
    <p:sldId id="322" r:id="rId17"/>
    <p:sldId id="330" r:id="rId18"/>
    <p:sldId id="331" r:id="rId19"/>
    <p:sldId id="291" r:id="rId20"/>
    <p:sldId id="333" r:id="rId21"/>
    <p:sldId id="328" r:id="rId22"/>
    <p:sldId id="325" r:id="rId23"/>
    <p:sldId id="326" r:id="rId24"/>
    <p:sldId id="329" r:id="rId25"/>
    <p:sldId id="327" r:id="rId26"/>
    <p:sldId id="276" r:id="rId27"/>
    <p:sldId id="284" r:id="rId28"/>
    <p:sldId id="27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C5B4"/>
    <a:srgbClr val="BCE6DF"/>
    <a:srgbClr val="2F5597"/>
    <a:srgbClr val="2E74B5"/>
    <a:srgbClr val="F3E1D5"/>
    <a:srgbClr val="D8DCDB"/>
    <a:srgbClr val="485865"/>
    <a:srgbClr val="00ADEE"/>
    <a:srgbClr val="C65911"/>
    <a:srgbClr val="A8CE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4"/>
    <p:restoredTop sz="90031" autoAdjust="0"/>
  </p:normalViewPr>
  <p:slideViewPr>
    <p:cSldViewPr snapToGrid="0" snapToObjects="1">
      <p:cViewPr varScale="1">
        <p:scale>
          <a:sx n="113" d="100"/>
          <a:sy n="113" d="100"/>
        </p:scale>
        <p:origin x="39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a Hartley" userId="025b1678-c2bb-46b7-bbbd-a07989db4a76" providerId="ADAL" clId="{B040C90E-9721-4203-B13C-2D42436ED288}"/>
    <pc:docChg chg="undo redo custSel addSld delSld modSld sldOrd">
      <pc:chgData name="Mica Hartley" userId="025b1678-c2bb-46b7-bbbd-a07989db4a76" providerId="ADAL" clId="{B040C90E-9721-4203-B13C-2D42436ED288}" dt="2021-02-03T06:09:36.190" v="4691" actId="6549"/>
      <pc:docMkLst>
        <pc:docMk/>
      </pc:docMkLst>
      <pc:sldChg chg="modSp mod">
        <pc:chgData name="Mica Hartley" userId="025b1678-c2bb-46b7-bbbd-a07989db4a76" providerId="ADAL" clId="{B040C90E-9721-4203-B13C-2D42436ED288}" dt="2021-02-03T06:03:30.247" v="4542" actId="27636"/>
        <pc:sldMkLst>
          <pc:docMk/>
          <pc:sldMk cId="2295216810" sldId="272"/>
        </pc:sldMkLst>
        <pc:spChg chg="mod">
          <ac:chgData name="Mica Hartley" userId="025b1678-c2bb-46b7-bbbd-a07989db4a76" providerId="ADAL" clId="{B040C90E-9721-4203-B13C-2D42436ED288}" dt="2021-02-03T01:44:38.058" v="2667" actId="1076"/>
          <ac:spMkLst>
            <pc:docMk/>
            <pc:sldMk cId="2295216810" sldId="272"/>
            <ac:spMk id="2" creationId="{00000000-0000-0000-0000-000000000000}"/>
          </ac:spMkLst>
        </pc:spChg>
        <pc:spChg chg="mod">
          <ac:chgData name="Mica Hartley" userId="025b1678-c2bb-46b7-bbbd-a07989db4a76" providerId="ADAL" clId="{B040C90E-9721-4203-B13C-2D42436ED288}" dt="2021-02-03T06:03:30.247" v="4542" actId="27636"/>
          <ac:spMkLst>
            <pc:docMk/>
            <pc:sldMk cId="2295216810" sldId="272"/>
            <ac:spMk id="3" creationId="{00000000-0000-0000-0000-000000000000}"/>
          </ac:spMkLst>
        </pc:spChg>
      </pc:sldChg>
      <pc:sldChg chg="modSp mod">
        <pc:chgData name="Mica Hartley" userId="025b1678-c2bb-46b7-bbbd-a07989db4a76" providerId="ADAL" clId="{B040C90E-9721-4203-B13C-2D42436ED288}" dt="2021-02-03T06:04:04.561" v="4625" actId="20577"/>
        <pc:sldMkLst>
          <pc:docMk/>
          <pc:sldMk cId="4107947971" sldId="277"/>
        </pc:sldMkLst>
        <pc:spChg chg="mod">
          <ac:chgData name="Mica Hartley" userId="025b1678-c2bb-46b7-bbbd-a07989db4a76" providerId="ADAL" clId="{B040C90E-9721-4203-B13C-2D42436ED288}" dt="2021-02-03T06:04:04.561" v="4625" actId="20577"/>
          <ac:spMkLst>
            <pc:docMk/>
            <pc:sldMk cId="4107947971" sldId="277"/>
            <ac:spMk id="3" creationId="{00000000-0000-0000-0000-000000000000}"/>
          </ac:spMkLst>
        </pc:spChg>
      </pc:sldChg>
      <pc:sldChg chg="addSp delSp modSp mod">
        <pc:chgData name="Mica Hartley" userId="025b1678-c2bb-46b7-bbbd-a07989db4a76" providerId="ADAL" clId="{B040C90E-9721-4203-B13C-2D42436ED288}" dt="2021-02-03T01:32:15.441" v="2637" actId="27309"/>
        <pc:sldMkLst>
          <pc:docMk/>
          <pc:sldMk cId="823236991" sldId="295"/>
        </pc:sldMkLst>
        <pc:spChg chg="mod">
          <ac:chgData name="Mica Hartley" userId="025b1678-c2bb-46b7-bbbd-a07989db4a76" providerId="ADAL" clId="{B040C90E-9721-4203-B13C-2D42436ED288}" dt="2021-02-02T23:41:49.303" v="1788" actId="20577"/>
          <ac:spMkLst>
            <pc:docMk/>
            <pc:sldMk cId="823236991" sldId="295"/>
            <ac:spMk id="2" creationId="{00000000-0000-0000-0000-000000000000}"/>
          </ac:spMkLst>
        </pc:spChg>
        <pc:graphicFrameChg chg="add del modGraphic">
          <ac:chgData name="Mica Hartley" userId="025b1678-c2bb-46b7-bbbd-a07989db4a76" providerId="ADAL" clId="{B040C90E-9721-4203-B13C-2D42436ED288}" dt="2021-02-03T01:32:15.441" v="2637" actId="27309"/>
          <ac:graphicFrameMkLst>
            <pc:docMk/>
            <pc:sldMk cId="823236991" sldId="295"/>
            <ac:graphicFrameMk id="6" creationId="{50FA208F-3C60-45DE-9DFB-A9F4290C7BD7}"/>
          </ac:graphicFrameMkLst>
        </pc:graphicFrameChg>
        <pc:graphicFrameChg chg="modGraphic">
          <ac:chgData name="Mica Hartley" userId="025b1678-c2bb-46b7-bbbd-a07989db4a76" providerId="ADAL" clId="{B040C90E-9721-4203-B13C-2D42436ED288}" dt="2021-02-02T22:32:26.779" v="171" actId="6549"/>
          <ac:graphicFrameMkLst>
            <pc:docMk/>
            <pc:sldMk cId="823236991" sldId="295"/>
            <ac:graphicFrameMk id="8" creationId="{00000000-0000-0000-0000-000000000000}"/>
          </ac:graphicFrameMkLst>
        </pc:graphicFrameChg>
        <pc:picChg chg="add mod">
          <ac:chgData name="Mica Hartley" userId="025b1678-c2bb-46b7-bbbd-a07989db4a76" providerId="ADAL" clId="{B040C90E-9721-4203-B13C-2D42436ED288}" dt="2021-02-03T01:32:09.036" v="2635" actId="1076"/>
          <ac:picMkLst>
            <pc:docMk/>
            <pc:sldMk cId="823236991" sldId="295"/>
            <ac:picMk id="4" creationId="{B37A0B14-A1BA-470F-B726-E2798BF6FEC1}"/>
          </ac:picMkLst>
        </pc:picChg>
      </pc:sldChg>
      <pc:sldChg chg="addSp delSp modSp mod">
        <pc:chgData name="Mica Hartley" userId="025b1678-c2bb-46b7-bbbd-a07989db4a76" providerId="ADAL" clId="{B040C90E-9721-4203-B13C-2D42436ED288}" dt="2021-02-03T06:06:41.544" v="4635" actId="1076"/>
        <pc:sldMkLst>
          <pc:docMk/>
          <pc:sldMk cId="241268058" sldId="296"/>
        </pc:sldMkLst>
        <pc:spChg chg="mod">
          <ac:chgData name="Mica Hartley" userId="025b1678-c2bb-46b7-bbbd-a07989db4a76" providerId="ADAL" clId="{B040C90E-9721-4203-B13C-2D42436ED288}" dt="2021-02-02T23:38:54.326" v="1787" actId="1076"/>
          <ac:spMkLst>
            <pc:docMk/>
            <pc:sldMk cId="241268058" sldId="296"/>
            <ac:spMk id="2" creationId="{00000000-0000-0000-0000-000000000000}"/>
          </ac:spMkLst>
        </pc:spChg>
        <pc:spChg chg="add del">
          <ac:chgData name="Mica Hartley" userId="025b1678-c2bb-46b7-bbbd-a07989db4a76" providerId="ADAL" clId="{B040C90E-9721-4203-B13C-2D42436ED288}" dt="2021-02-02T23:32:25.046" v="1673"/>
          <ac:spMkLst>
            <pc:docMk/>
            <pc:sldMk cId="241268058" sldId="296"/>
            <ac:spMk id="3" creationId="{ED0FEA7E-C712-4101-AD14-EFC80B30BE43}"/>
          </ac:spMkLst>
        </pc:spChg>
        <pc:spChg chg="add del">
          <ac:chgData name="Mica Hartley" userId="025b1678-c2bb-46b7-bbbd-a07989db4a76" providerId="ADAL" clId="{B040C90E-9721-4203-B13C-2D42436ED288}" dt="2021-02-02T23:32:27.762" v="1675"/>
          <ac:spMkLst>
            <pc:docMk/>
            <pc:sldMk cId="241268058" sldId="296"/>
            <ac:spMk id="4" creationId="{6A437B13-1699-45A8-AE2F-AD44B2DAA2A7}"/>
          </ac:spMkLst>
        </pc:spChg>
        <pc:spChg chg="add mod">
          <ac:chgData name="Mica Hartley" userId="025b1678-c2bb-46b7-bbbd-a07989db4a76" providerId="ADAL" clId="{B040C90E-9721-4203-B13C-2D42436ED288}" dt="2021-02-03T06:06:41.544" v="4635" actId="1076"/>
          <ac:spMkLst>
            <pc:docMk/>
            <pc:sldMk cId="241268058" sldId="296"/>
            <ac:spMk id="8" creationId="{994C46D1-5462-451C-ACAD-BBE2238D0035}"/>
          </ac:spMkLst>
        </pc:spChg>
        <pc:spChg chg="mod">
          <ac:chgData name="Mica Hartley" userId="025b1678-c2bb-46b7-bbbd-a07989db4a76" providerId="ADAL" clId="{B040C90E-9721-4203-B13C-2D42436ED288}" dt="2021-02-03T06:06:09.875" v="4634" actId="20577"/>
          <ac:spMkLst>
            <pc:docMk/>
            <pc:sldMk cId="241268058" sldId="296"/>
            <ac:spMk id="10" creationId="{00000000-0000-0000-0000-000000000000}"/>
          </ac:spMkLst>
        </pc:spChg>
        <pc:picChg chg="add mod">
          <ac:chgData name="Mica Hartley" userId="025b1678-c2bb-46b7-bbbd-a07989db4a76" providerId="ADAL" clId="{B040C90E-9721-4203-B13C-2D42436ED288}" dt="2021-02-03T01:17:52.344" v="2374" actId="1076"/>
          <ac:picMkLst>
            <pc:docMk/>
            <pc:sldMk cId="241268058" sldId="296"/>
            <ac:picMk id="5" creationId="{D87673AE-0D1B-4B84-8420-30977F892D3A}"/>
          </ac:picMkLst>
        </pc:picChg>
        <pc:picChg chg="add mod">
          <ac:chgData name="Mica Hartley" userId="025b1678-c2bb-46b7-bbbd-a07989db4a76" providerId="ADAL" clId="{B040C90E-9721-4203-B13C-2D42436ED288}" dt="2021-02-03T01:17:51.119" v="2373" actId="1076"/>
          <ac:picMkLst>
            <pc:docMk/>
            <pc:sldMk cId="241268058" sldId="296"/>
            <ac:picMk id="6" creationId="{1684B47E-552B-461B-A436-6DF23BED4018}"/>
          </ac:picMkLst>
        </pc:picChg>
        <pc:cxnChg chg="add mod">
          <ac:chgData name="Mica Hartley" userId="025b1678-c2bb-46b7-bbbd-a07989db4a76" providerId="ADAL" clId="{B040C90E-9721-4203-B13C-2D42436ED288}" dt="2021-02-03T06:06:41.544" v="4635" actId="1076"/>
          <ac:cxnSpMkLst>
            <pc:docMk/>
            <pc:sldMk cId="241268058" sldId="296"/>
            <ac:cxnSpMk id="9" creationId="{EAEB591A-1988-4B97-BBD1-E5922A71402E}"/>
          </ac:cxnSpMkLst>
        </pc:cxnChg>
        <pc:cxnChg chg="add mod">
          <ac:chgData name="Mica Hartley" userId="025b1678-c2bb-46b7-bbbd-a07989db4a76" providerId="ADAL" clId="{B040C90E-9721-4203-B13C-2D42436ED288}" dt="2021-02-03T06:06:09.875" v="4634" actId="20577"/>
          <ac:cxnSpMkLst>
            <pc:docMk/>
            <pc:sldMk cId="241268058" sldId="296"/>
            <ac:cxnSpMk id="13" creationId="{8A7D9390-886E-4716-A676-7736E04B0D6D}"/>
          </ac:cxnSpMkLst>
        </pc:cxnChg>
      </pc:sldChg>
      <pc:sldChg chg="addSp modSp mod">
        <pc:chgData name="Mica Hartley" userId="025b1678-c2bb-46b7-bbbd-a07989db4a76" providerId="ADAL" clId="{B040C90E-9721-4203-B13C-2D42436ED288}" dt="2021-02-03T06:05:20.657" v="4633" actId="1076"/>
        <pc:sldMkLst>
          <pc:docMk/>
          <pc:sldMk cId="3801185540" sldId="317"/>
        </pc:sldMkLst>
        <pc:graphicFrameChg chg="mod modGraphic">
          <ac:chgData name="Mica Hartley" userId="025b1678-c2bb-46b7-bbbd-a07989db4a76" providerId="ADAL" clId="{B040C90E-9721-4203-B13C-2D42436ED288}" dt="2021-02-03T06:05:16.473" v="4631" actId="1076"/>
          <ac:graphicFrameMkLst>
            <pc:docMk/>
            <pc:sldMk cId="3801185540" sldId="317"/>
            <ac:graphicFrameMk id="8" creationId="{00000000-0000-0000-0000-000000000000}"/>
          </ac:graphicFrameMkLst>
        </pc:graphicFrameChg>
        <pc:picChg chg="add mod">
          <ac:chgData name="Mica Hartley" userId="025b1678-c2bb-46b7-bbbd-a07989db4a76" providerId="ADAL" clId="{B040C90E-9721-4203-B13C-2D42436ED288}" dt="2021-02-03T06:05:20.657" v="4633" actId="1076"/>
          <ac:picMkLst>
            <pc:docMk/>
            <pc:sldMk cId="3801185540" sldId="317"/>
            <ac:picMk id="4" creationId="{E96B143C-E7B8-40D3-A337-710077A6838F}"/>
          </ac:picMkLst>
        </pc:picChg>
      </pc:sldChg>
      <pc:sldChg chg="addSp modSp mod">
        <pc:chgData name="Mica Hartley" userId="025b1678-c2bb-46b7-bbbd-a07989db4a76" providerId="ADAL" clId="{B040C90E-9721-4203-B13C-2D42436ED288}" dt="2021-02-03T01:42:15.988" v="2666" actId="20577"/>
        <pc:sldMkLst>
          <pc:docMk/>
          <pc:sldMk cId="758088823" sldId="318"/>
        </pc:sldMkLst>
        <pc:graphicFrameChg chg="mod modGraphic">
          <ac:chgData name="Mica Hartley" userId="025b1678-c2bb-46b7-bbbd-a07989db4a76" providerId="ADAL" clId="{B040C90E-9721-4203-B13C-2D42436ED288}" dt="2021-02-03T01:42:15.988" v="2666" actId="20577"/>
          <ac:graphicFrameMkLst>
            <pc:docMk/>
            <pc:sldMk cId="758088823" sldId="318"/>
            <ac:graphicFrameMk id="8" creationId="{00000000-0000-0000-0000-000000000000}"/>
          </ac:graphicFrameMkLst>
        </pc:graphicFrameChg>
        <pc:picChg chg="add mod">
          <ac:chgData name="Mica Hartley" userId="025b1678-c2bb-46b7-bbbd-a07989db4a76" providerId="ADAL" clId="{B040C90E-9721-4203-B13C-2D42436ED288}" dt="2021-02-03T01:32:25.341" v="2641" actId="1076"/>
          <ac:picMkLst>
            <pc:docMk/>
            <pc:sldMk cId="758088823" sldId="318"/>
            <ac:picMk id="4" creationId="{716D9159-744D-4923-AE11-9BB15284A257}"/>
          </ac:picMkLst>
        </pc:picChg>
      </pc:sldChg>
      <pc:sldChg chg="addSp modSp mod modNotesTx">
        <pc:chgData name="Mica Hartley" userId="025b1678-c2bb-46b7-bbbd-a07989db4a76" providerId="ADAL" clId="{B040C90E-9721-4203-B13C-2D42436ED288}" dt="2021-02-03T06:08:06.986" v="4639" actId="20577"/>
        <pc:sldMkLst>
          <pc:docMk/>
          <pc:sldMk cId="3195605770" sldId="319"/>
        </pc:sldMkLst>
        <pc:spChg chg="mod">
          <ac:chgData name="Mica Hartley" userId="025b1678-c2bb-46b7-bbbd-a07989db4a76" providerId="ADAL" clId="{B040C90E-9721-4203-B13C-2D42436ED288}" dt="2021-02-03T01:24:56.509" v="2609" actId="1076"/>
          <ac:spMkLst>
            <pc:docMk/>
            <pc:sldMk cId="3195605770" sldId="319"/>
            <ac:spMk id="3" creationId="{00000000-0000-0000-0000-000000000000}"/>
          </ac:spMkLst>
        </pc:spChg>
        <pc:spChg chg="add mod">
          <ac:chgData name="Mica Hartley" userId="025b1678-c2bb-46b7-bbbd-a07989db4a76" providerId="ADAL" clId="{B040C90E-9721-4203-B13C-2D42436ED288}" dt="2021-02-03T06:08:06.986" v="4639" actId="20577"/>
          <ac:spMkLst>
            <pc:docMk/>
            <pc:sldMk cId="3195605770" sldId="319"/>
            <ac:spMk id="4" creationId="{C0F36B78-805D-4415-BC8E-115F6751736C}"/>
          </ac:spMkLst>
        </pc:spChg>
        <pc:picChg chg="add mod">
          <ac:chgData name="Mica Hartley" userId="025b1678-c2bb-46b7-bbbd-a07989db4a76" providerId="ADAL" clId="{B040C90E-9721-4203-B13C-2D42436ED288}" dt="2021-02-03T01:25:05.635" v="2614" actId="1076"/>
          <ac:picMkLst>
            <pc:docMk/>
            <pc:sldMk cId="3195605770" sldId="319"/>
            <ac:picMk id="5" creationId="{A13FBE9B-D71A-4713-8E7F-8686299F4D7D}"/>
          </ac:picMkLst>
        </pc:picChg>
      </pc:sldChg>
      <pc:sldChg chg="addSp modSp mod">
        <pc:chgData name="Mica Hartley" userId="025b1678-c2bb-46b7-bbbd-a07989db4a76" providerId="ADAL" clId="{B040C90E-9721-4203-B13C-2D42436ED288}" dt="2021-02-03T06:08:11.698" v="4643" actId="20577"/>
        <pc:sldMkLst>
          <pc:docMk/>
          <pc:sldMk cId="2598901708" sldId="321"/>
        </pc:sldMkLst>
        <pc:spChg chg="mod">
          <ac:chgData name="Mica Hartley" userId="025b1678-c2bb-46b7-bbbd-a07989db4a76" providerId="ADAL" clId="{B040C90E-9721-4203-B13C-2D42436ED288}" dt="2021-02-03T01:24:36.598" v="2608" actId="14100"/>
          <ac:spMkLst>
            <pc:docMk/>
            <pc:sldMk cId="2598901708" sldId="321"/>
            <ac:spMk id="3" creationId="{00000000-0000-0000-0000-000000000000}"/>
          </ac:spMkLst>
        </pc:spChg>
        <pc:spChg chg="add mod">
          <ac:chgData name="Mica Hartley" userId="025b1678-c2bb-46b7-bbbd-a07989db4a76" providerId="ADAL" clId="{B040C90E-9721-4203-B13C-2D42436ED288}" dt="2021-02-03T06:08:11.698" v="4643" actId="20577"/>
          <ac:spMkLst>
            <pc:docMk/>
            <pc:sldMk cId="2598901708" sldId="321"/>
            <ac:spMk id="4" creationId="{64905F08-1CEA-4A86-AE64-65845D2C7A08}"/>
          </ac:spMkLst>
        </pc:spChg>
        <pc:picChg chg="add mod">
          <ac:chgData name="Mica Hartley" userId="025b1678-c2bb-46b7-bbbd-a07989db4a76" providerId="ADAL" clId="{B040C90E-9721-4203-B13C-2D42436ED288}" dt="2021-02-03T01:25:12.374" v="2617" actId="1076"/>
          <ac:picMkLst>
            <pc:docMk/>
            <pc:sldMk cId="2598901708" sldId="321"/>
            <ac:picMk id="5" creationId="{BFCDAB61-680E-4EFA-AEE0-33DE63033154}"/>
          </ac:picMkLst>
        </pc:picChg>
      </pc:sldChg>
      <pc:sldChg chg="addSp modSp mod ord">
        <pc:chgData name="Mica Hartley" userId="025b1678-c2bb-46b7-bbbd-a07989db4a76" providerId="ADAL" clId="{B040C90E-9721-4203-B13C-2D42436ED288}" dt="2021-02-03T01:33:58.533" v="2651" actId="1076"/>
        <pc:sldMkLst>
          <pc:docMk/>
          <pc:sldMk cId="2732596113" sldId="322"/>
        </pc:sldMkLst>
        <pc:spChg chg="mod">
          <ac:chgData name="Mica Hartley" userId="025b1678-c2bb-46b7-bbbd-a07989db4a76" providerId="ADAL" clId="{B040C90E-9721-4203-B13C-2D42436ED288}" dt="2021-02-02T22:33:03.981" v="185" actId="20577"/>
          <ac:spMkLst>
            <pc:docMk/>
            <pc:sldMk cId="2732596113" sldId="322"/>
            <ac:spMk id="2" creationId="{00000000-0000-0000-0000-000000000000}"/>
          </ac:spMkLst>
        </pc:spChg>
        <pc:spChg chg="mod">
          <ac:chgData name="Mica Hartley" userId="025b1678-c2bb-46b7-bbbd-a07989db4a76" providerId="ADAL" clId="{B040C90E-9721-4203-B13C-2D42436ED288}" dt="2021-02-03T01:21:59.020" v="2553" actId="20577"/>
          <ac:spMkLst>
            <pc:docMk/>
            <pc:sldMk cId="2732596113" sldId="322"/>
            <ac:spMk id="3" creationId="{00000000-0000-0000-0000-000000000000}"/>
          </ac:spMkLst>
        </pc:spChg>
        <pc:spChg chg="add mod">
          <ac:chgData name="Mica Hartley" userId="025b1678-c2bb-46b7-bbbd-a07989db4a76" providerId="ADAL" clId="{B040C90E-9721-4203-B13C-2D42436ED288}" dt="2021-02-03T01:33:56.051" v="2650" actId="1076"/>
          <ac:spMkLst>
            <pc:docMk/>
            <pc:sldMk cId="2732596113" sldId="322"/>
            <ac:spMk id="4" creationId="{48869FF9-D368-4C13-AAA2-A56B5BC11DE3}"/>
          </ac:spMkLst>
        </pc:spChg>
        <pc:picChg chg="add mod">
          <ac:chgData name="Mica Hartley" userId="025b1678-c2bb-46b7-bbbd-a07989db4a76" providerId="ADAL" clId="{B040C90E-9721-4203-B13C-2D42436ED288}" dt="2021-02-03T01:33:58.533" v="2651" actId="1076"/>
          <ac:picMkLst>
            <pc:docMk/>
            <pc:sldMk cId="2732596113" sldId="322"/>
            <ac:picMk id="6" creationId="{547AC7FE-D4DD-4D92-926F-D69AB790FBE1}"/>
          </ac:picMkLst>
        </pc:picChg>
      </pc:sldChg>
      <pc:sldChg chg="addSp modSp mod ord">
        <pc:chgData name="Mica Hartley" userId="025b1678-c2bb-46b7-bbbd-a07989db4a76" providerId="ADAL" clId="{B040C90E-9721-4203-B13C-2D42436ED288}" dt="2021-02-03T06:08:19.141" v="4651" actId="20577"/>
        <pc:sldMkLst>
          <pc:docMk/>
          <pc:sldMk cId="2432312687" sldId="323"/>
        </pc:sldMkLst>
        <pc:spChg chg="mod">
          <ac:chgData name="Mica Hartley" userId="025b1678-c2bb-46b7-bbbd-a07989db4a76" providerId="ADAL" clId="{B040C90E-9721-4203-B13C-2D42436ED288}" dt="2021-02-03T01:25:22.210" v="2622" actId="14100"/>
          <ac:spMkLst>
            <pc:docMk/>
            <pc:sldMk cId="2432312687" sldId="323"/>
            <ac:spMk id="3" creationId="{00000000-0000-0000-0000-000000000000}"/>
          </ac:spMkLst>
        </pc:spChg>
        <pc:spChg chg="add mod">
          <ac:chgData name="Mica Hartley" userId="025b1678-c2bb-46b7-bbbd-a07989db4a76" providerId="ADAL" clId="{B040C90E-9721-4203-B13C-2D42436ED288}" dt="2021-02-03T06:08:19.141" v="4651" actId="20577"/>
          <ac:spMkLst>
            <pc:docMk/>
            <pc:sldMk cId="2432312687" sldId="323"/>
            <ac:spMk id="4" creationId="{C2798E91-C68D-4115-A9E1-6F13EE5F36A4}"/>
          </ac:spMkLst>
        </pc:spChg>
        <pc:picChg chg="add mod">
          <ac:chgData name="Mica Hartley" userId="025b1678-c2bb-46b7-bbbd-a07989db4a76" providerId="ADAL" clId="{B040C90E-9721-4203-B13C-2D42436ED288}" dt="2021-02-03T01:25:28.430" v="2626" actId="1076"/>
          <ac:picMkLst>
            <pc:docMk/>
            <pc:sldMk cId="2432312687" sldId="323"/>
            <ac:picMk id="5" creationId="{686249F6-ABD6-4BED-93EA-4EDCD9858F37}"/>
          </ac:picMkLst>
        </pc:picChg>
      </pc:sldChg>
      <pc:sldChg chg="addSp modSp mod">
        <pc:chgData name="Mica Hartley" userId="025b1678-c2bb-46b7-bbbd-a07989db4a76" providerId="ADAL" clId="{B040C90E-9721-4203-B13C-2D42436ED288}" dt="2021-02-03T00:55:33.825" v="2280" actId="1076"/>
        <pc:sldMkLst>
          <pc:docMk/>
          <pc:sldMk cId="2061674834" sldId="324"/>
        </pc:sldMkLst>
        <pc:spChg chg="mod">
          <ac:chgData name="Mica Hartley" userId="025b1678-c2bb-46b7-bbbd-a07989db4a76" providerId="ADAL" clId="{B040C90E-9721-4203-B13C-2D42436ED288}" dt="2021-02-03T00:08:37.914" v="2267" actId="20577"/>
          <ac:spMkLst>
            <pc:docMk/>
            <pc:sldMk cId="2061674834" sldId="324"/>
            <ac:spMk id="3" creationId="{00000000-0000-0000-0000-000000000000}"/>
          </ac:spMkLst>
        </pc:spChg>
        <pc:spChg chg="add mod">
          <ac:chgData name="Mica Hartley" userId="025b1678-c2bb-46b7-bbbd-a07989db4a76" providerId="ADAL" clId="{B040C90E-9721-4203-B13C-2D42436ED288}" dt="2021-02-03T00:55:28.727" v="2277" actId="1076"/>
          <ac:spMkLst>
            <pc:docMk/>
            <pc:sldMk cId="2061674834" sldId="324"/>
            <ac:spMk id="4" creationId="{6490C49C-783C-4082-AAA9-198B36D77FF2}"/>
          </ac:spMkLst>
        </pc:spChg>
        <pc:picChg chg="add mod">
          <ac:chgData name="Mica Hartley" userId="025b1678-c2bb-46b7-bbbd-a07989db4a76" providerId="ADAL" clId="{B040C90E-9721-4203-B13C-2D42436ED288}" dt="2021-02-03T00:55:33.825" v="2280" actId="1076"/>
          <ac:picMkLst>
            <pc:docMk/>
            <pc:sldMk cId="2061674834" sldId="324"/>
            <ac:picMk id="5" creationId="{C13E6703-5656-4578-B200-9DB97EB338E8}"/>
          </ac:picMkLst>
        </pc:picChg>
      </pc:sldChg>
      <pc:sldChg chg="addSp modSp add mod">
        <pc:chgData name="Mica Hartley" userId="025b1678-c2bb-46b7-bbbd-a07989db4a76" providerId="ADAL" clId="{B040C90E-9721-4203-B13C-2D42436ED288}" dt="2021-02-03T06:09:09.377" v="4672" actId="1076"/>
        <pc:sldMkLst>
          <pc:docMk/>
          <pc:sldMk cId="3822446397" sldId="330"/>
        </pc:sldMkLst>
        <pc:spChg chg="mod">
          <ac:chgData name="Mica Hartley" userId="025b1678-c2bb-46b7-bbbd-a07989db4a76" providerId="ADAL" clId="{B040C90E-9721-4203-B13C-2D42436ED288}" dt="2021-02-02T22:40:28.286" v="284" actId="20577"/>
          <ac:spMkLst>
            <pc:docMk/>
            <pc:sldMk cId="3822446397" sldId="330"/>
            <ac:spMk id="2" creationId="{00000000-0000-0000-0000-000000000000}"/>
          </ac:spMkLst>
        </pc:spChg>
        <pc:spChg chg="mod">
          <ac:chgData name="Mica Hartley" userId="025b1678-c2bb-46b7-bbbd-a07989db4a76" providerId="ADAL" clId="{B040C90E-9721-4203-B13C-2D42436ED288}" dt="2021-02-03T06:08:32.490" v="4655" actId="20577"/>
          <ac:spMkLst>
            <pc:docMk/>
            <pc:sldMk cId="3822446397" sldId="330"/>
            <ac:spMk id="3" creationId="{00000000-0000-0000-0000-000000000000}"/>
          </ac:spMkLst>
        </pc:spChg>
        <pc:spChg chg="add mod">
          <ac:chgData name="Mica Hartley" userId="025b1678-c2bb-46b7-bbbd-a07989db4a76" providerId="ADAL" clId="{B040C90E-9721-4203-B13C-2D42436ED288}" dt="2021-02-03T06:09:09.377" v="4672" actId="1076"/>
          <ac:spMkLst>
            <pc:docMk/>
            <pc:sldMk cId="3822446397" sldId="330"/>
            <ac:spMk id="4" creationId="{B451E451-3247-47E5-8FB3-22D39AD06C25}"/>
          </ac:spMkLst>
        </pc:spChg>
        <pc:picChg chg="add mod">
          <ac:chgData name="Mica Hartley" userId="025b1678-c2bb-46b7-bbbd-a07989db4a76" providerId="ADAL" clId="{B040C90E-9721-4203-B13C-2D42436ED288}" dt="2021-02-03T01:23:19.748" v="2587" actId="14100"/>
          <ac:picMkLst>
            <pc:docMk/>
            <pc:sldMk cId="3822446397" sldId="330"/>
            <ac:picMk id="5" creationId="{4D499DD6-8480-4927-BA87-B33BE097DFA0}"/>
          </ac:picMkLst>
        </pc:picChg>
      </pc:sldChg>
      <pc:sldChg chg="addSp delSp modSp add mod">
        <pc:chgData name="Mica Hartley" userId="025b1678-c2bb-46b7-bbbd-a07989db4a76" providerId="ADAL" clId="{B040C90E-9721-4203-B13C-2D42436ED288}" dt="2021-02-03T06:08:55.119" v="4671" actId="27636"/>
        <pc:sldMkLst>
          <pc:docMk/>
          <pc:sldMk cId="3472071940" sldId="331"/>
        </pc:sldMkLst>
        <pc:spChg chg="mod">
          <ac:chgData name="Mica Hartley" userId="025b1678-c2bb-46b7-bbbd-a07989db4a76" providerId="ADAL" clId="{B040C90E-9721-4203-B13C-2D42436ED288}" dt="2021-02-03T01:48:41.421" v="2904" actId="20577"/>
          <ac:spMkLst>
            <pc:docMk/>
            <pc:sldMk cId="3472071940" sldId="331"/>
            <ac:spMk id="2" creationId="{00000000-0000-0000-0000-000000000000}"/>
          </ac:spMkLst>
        </pc:spChg>
        <pc:spChg chg="del">
          <ac:chgData name="Mica Hartley" userId="025b1678-c2bb-46b7-bbbd-a07989db4a76" providerId="ADAL" clId="{B040C90E-9721-4203-B13C-2D42436ED288}" dt="2021-02-03T01:48:48.752" v="2905" actId="478"/>
          <ac:spMkLst>
            <pc:docMk/>
            <pc:sldMk cId="3472071940" sldId="331"/>
            <ac:spMk id="3" creationId="{00000000-0000-0000-0000-000000000000}"/>
          </ac:spMkLst>
        </pc:spChg>
        <pc:spChg chg="mod">
          <ac:chgData name="Mica Hartley" userId="025b1678-c2bb-46b7-bbbd-a07989db4a76" providerId="ADAL" clId="{B040C90E-9721-4203-B13C-2D42436ED288}" dt="2021-02-03T06:08:55.119" v="4671" actId="27636"/>
          <ac:spMkLst>
            <pc:docMk/>
            <pc:sldMk cId="3472071940" sldId="331"/>
            <ac:spMk id="4" creationId="{B451E451-3247-47E5-8FB3-22D39AD06C25}"/>
          </ac:spMkLst>
        </pc:spChg>
        <pc:spChg chg="add del mod">
          <ac:chgData name="Mica Hartley" userId="025b1678-c2bb-46b7-bbbd-a07989db4a76" providerId="ADAL" clId="{B040C90E-9721-4203-B13C-2D42436ED288}" dt="2021-02-03T01:48:56.889" v="2907" actId="478"/>
          <ac:spMkLst>
            <pc:docMk/>
            <pc:sldMk cId="3472071940" sldId="331"/>
            <ac:spMk id="7" creationId="{3020AE8C-7C0A-492D-8735-58F7ED34E9B8}"/>
          </ac:spMkLst>
        </pc:spChg>
        <pc:picChg chg="del">
          <ac:chgData name="Mica Hartley" userId="025b1678-c2bb-46b7-bbbd-a07989db4a76" providerId="ADAL" clId="{B040C90E-9721-4203-B13C-2D42436ED288}" dt="2021-02-03T02:00:06.391" v="3368" actId="478"/>
          <ac:picMkLst>
            <pc:docMk/>
            <pc:sldMk cId="3472071940" sldId="331"/>
            <ac:picMk id="5" creationId="{4D499DD6-8480-4927-BA87-B33BE097DFA0}"/>
          </ac:picMkLst>
        </pc:picChg>
        <pc:picChg chg="add mod">
          <ac:chgData name="Mica Hartley" userId="025b1678-c2bb-46b7-bbbd-a07989db4a76" providerId="ADAL" clId="{B040C90E-9721-4203-B13C-2D42436ED288}" dt="2021-02-03T02:03:01.507" v="3677" actId="1076"/>
          <ac:picMkLst>
            <pc:docMk/>
            <pc:sldMk cId="3472071940" sldId="331"/>
            <ac:picMk id="8" creationId="{F5CB38FF-0C2B-44C7-B129-2FF7DB5BEBF9}"/>
          </ac:picMkLst>
        </pc:picChg>
      </pc:sldChg>
      <pc:sldChg chg="add del">
        <pc:chgData name="Mica Hartley" userId="025b1678-c2bb-46b7-bbbd-a07989db4a76" providerId="ADAL" clId="{B040C90E-9721-4203-B13C-2D42436ED288}" dt="2021-02-03T03:32:06.797" v="4539" actId="2696"/>
        <pc:sldMkLst>
          <pc:docMk/>
          <pc:sldMk cId="1414693098" sldId="332"/>
        </pc:sldMkLst>
      </pc:sldChg>
      <pc:sldChg chg="addSp delSp modSp add mod">
        <pc:chgData name="Mica Hartley" userId="025b1678-c2bb-46b7-bbbd-a07989db4a76" providerId="ADAL" clId="{B040C90E-9721-4203-B13C-2D42436ED288}" dt="2021-02-03T06:09:36.190" v="4691" actId="6549"/>
        <pc:sldMkLst>
          <pc:docMk/>
          <pc:sldMk cId="3144512706" sldId="333"/>
        </pc:sldMkLst>
        <pc:spChg chg="mod">
          <ac:chgData name="Mica Hartley" userId="025b1678-c2bb-46b7-bbbd-a07989db4a76" providerId="ADAL" clId="{B040C90E-9721-4203-B13C-2D42436ED288}" dt="2021-02-03T02:56:00.562" v="4369" actId="1076"/>
          <ac:spMkLst>
            <pc:docMk/>
            <pc:sldMk cId="3144512706" sldId="333"/>
            <ac:spMk id="2" creationId="{00000000-0000-0000-0000-000000000000}"/>
          </ac:spMkLst>
        </pc:spChg>
        <pc:spChg chg="del">
          <ac:chgData name="Mica Hartley" userId="025b1678-c2bb-46b7-bbbd-a07989db4a76" providerId="ADAL" clId="{B040C90E-9721-4203-B13C-2D42436ED288}" dt="2021-02-03T02:52:52.414" v="3970" actId="478"/>
          <ac:spMkLst>
            <pc:docMk/>
            <pc:sldMk cId="3144512706" sldId="333"/>
            <ac:spMk id="8" creationId="{994C46D1-5462-451C-ACAD-BBE2238D0035}"/>
          </ac:spMkLst>
        </pc:spChg>
        <pc:spChg chg="mod">
          <ac:chgData name="Mica Hartley" userId="025b1678-c2bb-46b7-bbbd-a07989db4a76" providerId="ADAL" clId="{B040C90E-9721-4203-B13C-2D42436ED288}" dt="2021-02-03T06:09:36.190" v="4691" actId="6549"/>
          <ac:spMkLst>
            <pc:docMk/>
            <pc:sldMk cId="3144512706" sldId="333"/>
            <ac:spMk id="10" creationId="{00000000-0000-0000-0000-000000000000}"/>
          </ac:spMkLst>
        </pc:spChg>
        <pc:picChg chg="add mod">
          <ac:chgData name="Mica Hartley" userId="025b1678-c2bb-46b7-bbbd-a07989db4a76" providerId="ADAL" clId="{B040C90E-9721-4203-B13C-2D42436ED288}" dt="2021-02-03T03:32:55.203" v="4540" actId="1076"/>
          <ac:picMkLst>
            <pc:docMk/>
            <pc:sldMk cId="3144512706" sldId="333"/>
            <ac:picMk id="3" creationId="{DDC8EAE6-8527-45BC-A2A1-52BE58734B01}"/>
          </ac:picMkLst>
        </pc:picChg>
        <pc:picChg chg="del">
          <ac:chgData name="Mica Hartley" userId="025b1678-c2bb-46b7-bbbd-a07989db4a76" providerId="ADAL" clId="{B040C90E-9721-4203-B13C-2D42436ED288}" dt="2021-02-03T02:53:29.034" v="3974" actId="478"/>
          <ac:picMkLst>
            <pc:docMk/>
            <pc:sldMk cId="3144512706" sldId="333"/>
            <ac:picMk id="5" creationId="{D87673AE-0D1B-4B84-8420-30977F892D3A}"/>
          </ac:picMkLst>
        </pc:picChg>
        <pc:picChg chg="del">
          <ac:chgData name="Mica Hartley" userId="025b1678-c2bb-46b7-bbbd-a07989db4a76" providerId="ADAL" clId="{B040C90E-9721-4203-B13C-2D42436ED288}" dt="2021-02-03T02:52:58.102" v="3971" actId="478"/>
          <ac:picMkLst>
            <pc:docMk/>
            <pc:sldMk cId="3144512706" sldId="333"/>
            <ac:picMk id="6" creationId="{1684B47E-552B-461B-A436-6DF23BED4018}"/>
          </ac:picMkLst>
        </pc:picChg>
        <pc:cxnChg chg="mod">
          <ac:chgData name="Mica Hartley" userId="025b1678-c2bb-46b7-bbbd-a07989db4a76" providerId="ADAL" clId="{B040C90E-9721-4203-B13C-2D42436ED288}" dt="2021-02-03T02:53:29.034" v="3974" actId="478"/>
          <ac:cxnSpMkLst>
            <pc:docMk/>
            <pc:sldMk cId="3144512706" sldId="333"/>
            <ac:cxnSpMk id="9" creationId="{EAEB591A-1988-4B97-BBD1-E5922A71402E}"/>
          </ac:cxnSpMkLst>
        </pc:cxnChg>
        <pc:cxnChg chg="mod">
          <ac:chgData name="Mica Hartley" userId="025b1678-c2bb-46b7-bbbd-a07989db4a76" providerId="ADAL" clId="{B040C90E-9721-4203-B13C-2D42436ED288}" dt="2021-02-03T03:30:51.317" v="4490" actId="20577"/>
          <ac:cxnSpMkLst>
            <pc:docMk/>
            <pc:sldMk cId="3144512706" sldId="333"/>
            <ac:cxnSpMk id="13" creationId="{8A7D9390-886E-4716-A676-7736E04B0D6D}"/>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59B2D5-E7DF-C343-907E-EF61691F1070}" type="datetimeFigureOut">
              <a:rPr lang="en-US" smtClean="0"/>
              <a:t>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7D89F6-5AE1-C648-AAA3-6AA4109DFE06}" type="slidenum">
              <a:rPr lang="en-US" smtClean="0"/>
              <a:t>‹#›</a:t>
            </a:fld>
            <a:endParaRPr lang="en-US"/>
          </a:p>
        </p:txBody>
      </p:sp>
    </p:spTree>
    <p:extLst>
      <p:ext uri="{BB962C8B-B14F-4D97-AF65-F5344CB8AC3E}">
        <p14:creationId xmlns:p14="http://schemas.microsoft.com/office/powerpoint/2010/main" val="1051813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E7D89F6-5AE1-C648-AAA3-6AA4109DFE06}" type="slidenum">
              <a:rPr lang="en-US" smtClean="0"/>
              <a:t>2</a:t>
            </a:fld>
            <a:endParaRPr lang="en-US"/>
          </a:p>
        </p:txBody>
      </p:sp>
    </p:spTree>
    <p:extLst>
      <p:ext uri="{BB962C8B-B14F-4D97-AF65-F5344CB8AC3E}">
        <p14:creationId xmlns:p14="http://schemas.microsoft.com/office/powerpoint/2010/main" val="2533890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E7D89F6-5AE1-C648-AAA3-6AA4109DFE06}" type="slidenum">
              <a:rPr lang="en-US" smtClean="0"/>
              <a:t>15</a:t>
            </a:fld>
            <a:endParaRPr lang="en-US"/>
          </a:p>
        </p:txBody>
      </p:sp>
    </p:spTree>
    <p:extLst>
      <p:ext uri="{BB962C8B-B14F-4D97-AF65-F5344CB8AC3E}">
        <p14:creationId xmlns:p14="http://schemas.microsoft.com/office/powerpoint/2010/main" val="1980048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E7D89F6-5AE1-C648-AAA3-6AA4109DFE06}" type="slidenum">
              <a:rPr lang="en-US" smtClean="0"/>
              <a:t>16</a:t>
            </a:fld>
            <a:endParaRPr lang="en-US"/>
          </a:p>
        </p:txBody>
      </p:sp>
    </p:spTree>
    <p:extLst>
      <p:ext uri="{BB962C8B-B14F-4D97-AF65-F5344CB8AC3E}">
        <p14:creationId xmlns:p14="http://schemas.microsoft.com/office/powerpoint/2010/main" val="2895100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E7D89F6-5AE1-C648-AAA3-6AA4109DFE06}" type="slidenum">
              <a:rPr lang="en-US" smtClean="0"/>
              <a:t>17</a:t>
            </a:fld>
            <a:endParaRPr lang="en-US"/>
          </a:p>
        </p:txBody>
      </p:sp>
    </p:spTree>
    <p:extLst>
      <p:ext uri="{BB962C8B-B14F-4D97-AF65-F5344CB8AC3E}">
        <p14:creationId xmlns:p14="http://schemas.microsoft.com/office/powerpoint/2010/main" val="2898993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E7D89F6-5AE1-C648-AAA3-6AA4109DFE06}" type="slidenum">
              <a:rPr lang="en-US" smtClean="0"/>
              <a:t>18</a:t>
            </a:fld>
            <a:endParaRPr lang="en-US"/>
          </a:p>
        </p:txBody>
      </p:sp>
    </p:spTree>
    <p:extLst>
      <p:ext uri="{BB962C8B-B14F-4D97-AF65-F5344CB8AC3E}">
        <p14:creationId xmlns:p14="http://schemas.microsoft.com/office/powerpoint/2010/main" val="4215861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E7D89F6-5AE1-C648-AAA3-6AA4109DFE06}" type="slidenum">
              <a:rPr lang="en-US" smtClean="0"/>
              <a:t>20</a:t>
            </a:fld>
            <a:endParaRPr lang="en-US"/>
          </a:p>
        </p:txBody>
      </p:sp>
    </p:spTree>
    <p:extLst>
      <p:ext uri="{BB962C8B-B14F-4D97-AF65-F5344CB8AC3E}">
        <p14:creationId xmlns:p14="http://schemas.microsoft.com/office/powerpoint/2010/main" val="2911620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i="1" dirty="0">
                <a:latin typeface="Calibri" panose="020F0502020204030204" pitchFamily="34" charset="0"/>
                <a:ea typeface="Calibri" panose="020F0502020204030204" pitchFamily="34" charset="0"/>
                <a:cs typeface="Arial" panose="020B0604020202020204" pitchFamily="34" charset="0"/>
              </a:rPr>
              <a:t>Example:</a:t>
            </a:r>
            <a:r>
              <a:rPr lang="en-AU" dirty="0">
                <a:latin typeface="Calibri" panose="020F0502020204030204" pitchFamily="34" charset="0"/>
                <a:ea typeface="Calibri" panose="020F0502020204030204" pitchFamily="34" charset="0"/>
                <a:cs typeface="Arial" panose="020B0604020202020204" pitchFamily="34" charset="0"/>
              </a:rPr>
              <a:t> Before this project started, only 3 nurses had received training in infection prevention and control. </a:t>
            </a:r>
            <a:endParaRPr lang="en-AU" sz="1100" dirty="0">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i="1" dirty="0">
                <a:latin typeface="Calibri" panose="020F0502020204030204" pitchFamily="34" charset="0"/>
                <a:ea typeface="Calibri" panose="020F0502020204030204" pitchFamily="34" charset="0"/>
                <a:cs typeface="Arial" panose="020B0604020202020204" pitchFamily="34" charset="0"/>
              </a:rPr>
              <a:t>Example:</a:t>
            </a:r>
            <a:r>
              <a:rPr lang="en-AU" dirty="0">
                <a:latin typeface="Calibri" panose="020F0502020204030204" pitchFamily="34" charset="0"/>
                <a:ea typeface="Calibri" panose="020F0502020204030204" pitchFamily="34" charset="0"/>
                <a:cs typeface="Arial" panose="020B0604020202020204" pitchFamily="34" charset="0"/>
              </a:rPr>
              <a:t> This project trained 25 of the 30 nurses who work in AAA Hospital (85%). </a:t>
            </a:r>
            <a:endParaRPr lang="en-AU" sz="1100" dirty="0">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i="1" dirty="0">
                <a:latin typeface="Calibri" panose="020F0502020204030204" pitchFamily="34" charset="0"/>
                <a:ea typeface="Calibri" panose="020F0502020204030204" pitchFamily="34" charset="0"/>
                <a:cs typeface="Arial" panose="020B0604020202020204" pitchFamily="34" charset="0"/>
              </a:rPr>
              <a:t>Example: </a:t>
            </a:r>
            <a:r>
              <a:rPr lang="en-AU" dirty="0">
                <a:latin typeface="Calibri" panose="020F0502020204030204" pitchFamily="34" charset="0"/>
                <a:ea typeface="Calibri" panose="020F0502020204030204" pitchFamily="34" charset="0"/>
                <a:cs typeface="Arial" panose="020B0604020202020204" pitchFamily="34" charset="0"/>
              </a:rPr>
              <a:t>This is the first time nurses have received country-specific infection prevention and control training which has been an important component of AAA country’s COVID-19 response</a:t>
            </a:r>
            <a:endParaRPr lang="en-AU" sz="1100" dirty="0">
              <a:latin typeface="Calibri" panose="020F0502020204030204" pitchFamily="34" charset="0"/>
              <a:ea typeface="Calibri" panose="020F0502020204030204" pitchFamily="34" charset="0"/>
              <a:cs typeface="Arial" panose="020B0604020202020204" pitchFamily="34" charset="0"/>
            </a:endParaRPr>
          </a:p>
          <a:p>
            <a:endParaRPr lang="en-AU" dirty="0"/>
          </a:p>
        </p:txBody>
      </p:sp>
      <p:sp>
        <p:nvSpPr>
          <p:cNvPr id="4" name="Slide Number Placeholder 3"/>
          <p:cNvSpPr>
            <a:spLocks noGrp="1"/>
          </p:cNvSpPr>
          <p:nvPr>
            <p:ph type="sldNum" sz="quarter" idx="10"/>
          </p:nvPr>
        </p:nvSpPr>
        <p:spPr/>
        <p:txBody>
          <a:bodyPr/>
          <a:lstStyle/>
          <a:p>
            <a:fld id="{FE7D89F6-5AE1-C648-AAA3-6AA4109DFE06}" type="slidenum">
              <a:rPr lang="en-US" smtClean="0"/>
              <a:t>22</a:t>
            </a:fld>
            <a:endParaRPr lang="en-US"/>
          </a:p>
        </p:txBody>
      </p:sp>
    </p:spTree>
    <p:extLst>
      <p:ext uri="{BB962C8B-B14F-4D97-AF65-F5344CB8AC3E}">
        <p14:creationId xmlns:p14="http://schemas.microsoft.com/office/powerpoint/2010/main" val="1772070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i="1" dirty="0">
                <a:latin typeface="Calibri" panose="020F0502020204030204" pitchFamily="34" charset="0"/>
                <a:ea typeface="Calibri" panose="020F0502020204030204" pitchFamily="34" charset="0"/>
                <a:cs typeface="Arial" panose="020B0604020202020204" pitchFamily="34" charset="0"/>
              </a:rPr>
              <a:t>Example:</a:t>
            </a:r>
            <a:r>
              <a:rPr lang="en-AU" dirty="0">
                <a:latin typeface="Calibri" panose="020F0502020204030204" pitchFamily="34" charset="0"/>
                <a:ea typeface="Calibri" panose="020F0502020204030204" pitchFamily="34" charset="0"/>
                <a:cs typeface="Arial" panose="020B0604020202020204" pitchFamily="34" charset="0"/>
              </a:rPr>
              <a:t> This project was co-funded by the AAA Donor Foundation, with DFAT providing 50% of the funding and AAA Donor providing the remaining 50%. AAA Donor also provided funding to re-surface the floor of the hospital, which further improved infection prevention and control in the hospital.</a:t>
            </a:r>
          </a:p>
          <a:p>
            <a:pPr marL="0" marR="0" lvl="0" indent="0" algn="l" defTabSz="914400" rtl="0" eaLnBrk="1" fontAlgn="auto" latinLnBrk="0" hangingPunct="1">
              <a:lnSpc>
                <a:spcPct val="100000"/>
              </a:lnSpc>
              <a:spcBef>
                <a:spcPts val="0"/>
              </a:spcBef>
              <a:spcAft>
                <a:spcPts val="0"/>
              </a:spcAft>
              <a:buClrTx/>
              <a:buSzTx/>
              <a:buFontTx/>
              <a:buNone/>
              <a:tabLst/>
              <a:defRPr/>
            </a:pPr>
            <a:r>
              <a:rPr lang="en-AU" i="1" dirty="0">
                <a:latin typeface="Calibri" panose="020F0502020204030204" pitchFamily="34" charset="0"/>
                <a:ea typeface="Calibri" panose="020F0502020204030204" pitchFamily="34" charset="0"/>
                <a:cs typeface="Arial" panose="020B0604020202020204" pitchFamily="34" charset="0"/>
              </a:rPr>
              <a:t>Example:</a:t>
            </a:r>
            <a:r>
              <a:rPr lang="en-AU" dirty="0">
                <a:latin typeface="Calibri" panose="020F0502020204030204" pitchFamily="34" charset="0"/>
                <a:ea typeface="Calibri" panose="020F0502020204030204" pitchFamily="34" charset="0"/>
                <a:cs typeface="Arial" panose="020B0604020202020204" pitchFamily="34" charset="0"/>
              </a:rPr>
              <a:t> This project has contributed to a decrease from 10 hospital acquired infections at AAA hospital each month to 5, and nurses reported being seen as leaders in infection prevention and control. Senior nurses also contributed to the government’s plans for repatriation flights and trained staff aboard the flights in infection prevention and control.</a:t>
            </a:r>
          </a:p>
          <a:p>
            <a:pPr marL="0" marR="0" lvl="0" indent="0" algn="l" defTabSz="914400" rtl="0" eaLnBrk="1" fontAlgn="auto" latinLnBrk="0" hangingPunct="1">
              <a:lnSpc>
                <a:spcPct val="100000"/>
              </a:lnSpc>
              <a:spcBef>
                <a:spcPts val="0"/>
              </a:spcBef>
              <a:spcAft>
                <a:spcPts val="0"/>
              </a:spcAft>
              <a:buClrTx/>
              <a:buSzTx/>
              <a:buFontTx/>
              <a:buNone/>
              <a:tabLst/>
              <a:defRPr/>
            </a:pPr>
            <a:r>
              <a:rPr lang="en-AU" i="1" dirty="0">
                <a:latin typeface="Calibri" panose="020F0502020204030204" pitchFamily="34" charset="0"/>
                <a:ea typeface="Calibri" panose="020F0502020204030204" pitchFamily="34" charset="0"/>
                <a:cs typeface="Arial" panose="020B0604020202020204" pitchFamily="34" charset="0"/>
              </a:rPr>
              <a:t>Example:</a:t>
            </a:r>
            <a:r>
              <a:rPr lang="en-AU" dirty="0">
                <a:latin typeface="Calibri" panose="020F0502020204030204" pitchFamily="34" charset="0"/>
                <a:ea typeface="Calibri" panose="020F0502020204030204" pitchFamily="34" charset="0"/>
                <a:cs typeface="Arial" panose="020B0604020202020204" pitchFamily="34" charset="0"/>
              </a:rPr>
              <a:t> The MOH is very supportive of the infection prevention control training program as demonstrated by their request that the project provide training in additional hospitals.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i="1" dirty="0">
                <a:latin typeface="Calibri" panose="020F0502020204030204" pitchFamily="34" charset="0"/>
                <a:ea typeface="Calibri" panose="020F0502020204030204" pitchFamily="34" charset="0"/>
                <a:cs typeface="Arial" panose="020B0604020202020204" pitchFamily="34" charset="0"/>
              </a:rPr>
              <a:t>Example:</a:t>
            </a:r>
            <a:r>
              <a:rPr lang="en-AU" dirty="0">
                <a:latin typeface="Calibri" panose="020F0502020204030204" pitchFamily="34" charset="0"/>
                <a:ea typeface="Calibri" panose="020F0502020204030204" pitchFamily="34" charset="0"/>
                <a:cs typeface="Arial" panose="020B0604020202020204" pitchFamily="34" charset="0"/>
              </a:rPr>
              <a:t> Prior to commencing training, identified two nurses – one male and one female - who could lead the infection prevention and control activities in the hospital. Additional leadership training was provided to these female nurses, increasing the participation of women in leadership positions in the infection prevention and control network of the hospital.</a:t>
            </a:r>
            <a:endParaRPr lang="en-US" dirty="0"/>
          </a:p>
          <a:p>
            <a:endParaRPr lang="en-AU" dirty="0"/>
          </a:p>
        </p:txBody>
      </p:sp>
      <p:sp>
        <p:nvSpPr>
          <p:cNvPr id="4" name="Slide Number Placeholder 3"/>
          <p:cNvSpPr>
            <a:spLocks noGrp="1"/>
          </p:cNvSpPr>
          <p:nvPr>
            <p:ph type="sldNum" sz="quarter" idx="10"/>
          </p:nvPr>
        </p:nvSpPr>
        <p:spPr/>
        <p:txBody>
          <a:bodyPr/>
          <a:lstStyle/>
          <a:p>
            <a:fld id="{FE7D89F6-5AE1-C648-AAA3-6AA4109DFE06}" type="slidenum">
              <a:rPr lang="en-US" smtClean="0"/>
              <a:t>23</a:t>
            </a:fld>
            <a:endParaRPr lang="en-US"/>
          </a:p>
        </p:txBody>
      </p:sp>
    </p:spTree>
    <p:extLst>
      <p:ext uri="{BB962C8B-B14F-4D97-AF65-F5344CB8AC3E}">
        <p14:creationId xmlns:p14="http://schemas.microsoft.com/office/powerpoint/2010/main" val="1923477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mj-lt"/>
              <a:buAutoNum type="arabicPeriod"/>
            </a:pPr>
            <a:r>
              <a:rPr lang="en-AU" sz="1200" b="1" dirty="0"/>
              <a:t>Outcomes-focused</a:t>
            </a:r>
            <a:r>
              <a:rPr lang="en-AU" sz="1200" dirty="0"/>
              <a:t> information – clear evidence to support stated achievements &amp; your project’s contribution to larger-scale change</a:t>
            </a:r>
          </a:p>
          <a:p>
            <a:pPr marL="342900" indent="-342900">
              <a:buFont typeface="+mj-lt"/>
              <a:buAutoNum type="arabicPeriod"/>
            </a:pPr>
            <a:r>
              <a:rPr lang="en-AU" sz="1200" dirty="0"/>
              <a:t>Assessment of </a:t>
            </a:r>
            <a:r>
              <a:rPr lang="en-AU" sz="1200" b="1" dirty="0"/>
              <a:t>progress </a:t>
            </a:r>
            <a:r>
              <a:rPr lang="en-AU" sz="1200" dirty="0"/>
              <a:t>towards the end of project outcomes – rubric available (each outcome)</a:t>
            </a:r>
          </a:p>
          <a:p>
            <a:pPr marL="342900" indent="-342900">
              <a:buFont typeface="+mj-lt"/>
              <a:buAutoNum type="arabicPeriod"/>
            </a:pPr>
            <a:r>
              <a:rPr lang="en-AU" sz="1200" dirty="0"/>
              <a:t>Weave data (outputs) together to tell </a:t>
            </a:r>
            <a:r>
              <a:rPr lang="en-AU" sz="1200" b="1" dirty="0"/>
              <a:t>a clear results story </a:t>
            </a:r>
            <a:r>
              <a:rPr lang="en-AU" sz="1200" dirty="0"/>
              <a:t>for each end-of-project </a:t>
            </a:r>
            <a:r>
              <a:rPr lang="en-AU" sz="1200" b="1" dirty="0"/>
              <a:t>outcome</a:t>
            </a:r>
          </a:p>
          <a:p>
            <a:pPr marL="357188" indent="-357188">
              <a:spcBef>
                <a:spcPts val="600"/>
              </a:spcBef>
              <a:spcAft>
                <a:spcPts val="600"/>
              </a:spcAft>
              <a:buClr>
                <a:schemeClr val="accent1">
                  <a:lumMod val="75000"/>
                </a:schemeClr>
              </a:buClr>
              <a:buFont typeface="+mj-lt"/>
              <a:buAutoNum type="arabicPeriod"/>
            </a:pPr>
            <a:r>
              <a:rPr lang="en-AU" sz="1200" b="1" dirty="0"/>
              <a:t>Cross-cutting priorities </a:t>
            </a:r>
            <a:r>
              <a:rPr lang="en-AU" sz="1200" dirty="0"/>
              <a:t>– include </a:t>
            </a:r>
            <a:r>
              <a:rPr lang="en-AU" sz="1200" b="1" dirty="0"/>
              <a:t>achievements </a:t>
            </a:r>
            <a:r>
              <a:rPr lang="en-AU" sz="1200" dirty="0"/>
              <a:t>– interested in how you are working (process) and what has been achieved or changed (results)</a:t>
            </a:r>
          </a:p>
          <a:p>
            <a:pPr marL="357188" indent="-357188">
              <a:spcBef>
                <a:spcPts val="600"/>
              </a:spcBef>
              <a:spcAft>
                <a:spcPts val="600"/>
              </a:spcAft>
              <a:buClr>
                <a:schemeClr val="accent1">
                  <a:lumMod val="75000"/>
                </a:schemeClr>
              </a:buClr>
              <a:buFont typeface="+mj-lt"/>
              <a:buAutoNum type="arabicPeriod"/>
            </a:pPr>
            <a:r>
              <a:rPr lang="en-AU" sz="1200" dirty="0"/>
              <a:t>Data collection – </a:t>
            </a:r>
            <a:r>
              <a:rPr lang="en-AU" sz="1200" b="1" dirty="0"/>
              <a:t>sex disaggregated </a:t>
            </a:r>
            <a:r>
              <a:rPr lang="en-AU" sz="1200" dirty="0"/>
              <a:t>data</a:t>
            </a:r>
          </a:p>
          <a:p>
            <a:pPr marL="357188" indent="-357188">
              <a:spcBef>
                <a:spcPts val="600"/>
              </a:spcBef>
              <a:spcAft>
                <a:spcPts val="600"/>
              </a:spcAft>
              <a:buClr>
                <a:schemeClr val="accent1">
                  <a:lumMod val="75000"/>
                </a:schemeClr>
              </a:buClr>
              <a:buFont typeface="+mj-lt"/>
              <a:buAutoNum type="arabicPeriod"/>
            </a:pPr>
            <a:r>
              <a:rPr lang="en-AU" sz="1200" dirty="0"/>
              <a:t>Include </a:t>
            </a:r>
            <a:r>
              <a:rPr lang="en-AU" sz="1200" b="1" dirty="0"/>
              <a:t>program learning - what did not work </a:t>
            </a:r>
            <a:r>
              <a:rPr lang="en-AU" sz="1200" dirty="0"/>
              <a:t>and/or what </a:t>
            </a:r>
            <a:r>
              <a:rPr lang="en-AU" sz="1200" b="1" dirty="0"/>
              <a:t>needs to change</a:t>
            </a:r>
            <a:r>
              <a:rPr lang="en-AU" sz="1200" dirty="0"/>
              <a:t>. Include your proposed actions(</a:t>
            </a:r>
            <a:r>
              <a:rPr lang="en-AU" sz="1200" b="1" dirty="0"/>
              <a:t>management actions</a:t>
            </a:r>
            <a:r>
              <a:rPr lang="en-AU" sz="1200" dirty="0"/>
              <a:t>) to address these. </a:t>
            </a:r>
          </a:p>
          <a:p>
            <a:pPr marL="357188" indent="-357188">
              <a:spcBef>
                <a:spcPts val="600"/>
              </a:spcBef>
              <a:spcAft>
                <a:spcPts val="600"/>
              </a:spcAft>
              <a:buClr>
                <a:schemeClr val="accent1">
                  <a:lumMod val="75000"/>
                </a:schemeClr>
              </a:buClr>
              <a:buFont typeface="+mj-lt"/>
              <a:buAutoNum type="arabicPeriod"/>
            </a:pPr>
            <a:r>
              <a:rPr lang="en-AU" sz="1200" dirty="0"/>
              <a:t>Assessment of </a:t>
            </a:r>
            <a:r>
              <a:rPr lang="en-AU" sz="1200" b="1" dirty="0"/>
              <a:t>progress against work plan </a:t>
            </a:r>
            <a:r>
              <a:rPr lang="en-AU" sz="1200" dirty="0"/>
              <a:t>– in the report highlight any major areas where implementation differs to the work plan (can annex work plan) </a:t>
            </a:r>
          </a:p>
          <a:p>
            <a:pPr marL="357188" indent="-357188">
              <a:spcBef>
                <a:spcPts val="600"/>
              </a:spcBef>
              <a:spcAft>
                <a:spcPts val="600"/>
              </a:spcAft>
              <a:buClr>
                <a:schemeClr val="accent1">
                  <a:lumMod val="75000"/>
                </a:schemeClr>
              </a:buClr>
              <a:buFont typeface="+mj-lt"/>
              <a:buAutoNum type="arabicPeriod"/>
            </a:pPr>
            <a:r>
              <a:rPr lang="en-AU" sz="1200" b="1" dirty="0"/>
              <a:t>Sustainability</a:t>
            </a:r>
            <a:r>
              <a:rPr lang="en-AU" sz="1200" dirty="0"/>
              <a:t> – judgement of sustainability of outcomes &amp; planning/activities undertaken</a:t>
            </a:r>
          </a:p>
          <a:p>
            <a:endParaRPr lang="en-AU" dirty="0"/>
          </a:p>
        </p:txBody>
      </p:sp>
      <p:sp>
        <p:nvSpPr>
          <p:cNvPr id="4" name="Slide Number Placeholder 3"/>
          <p:cNvSpPr>
            <a:spLocks noGrp="1"/>
          </p:cNvSpPr>
          <p:nvPr>
            <p:ph type="sldNum" sz="quarter" idx="5"/>
          </p:nvPr>
        </p:nvSpPr>
        <p:spPr/>
        <p:txBody>
          <a:bodyPr/>
          <a:lstStyle/>
          <a:p>
            <a:fld id="{13A44DBE-1006-4630-AB52-2FAE8258AC75}" type="slidenum">
              <a:rPr lang="en-AU" smtClean="0"/>
              <a:t>25</a:t>
            </a:fld>
            <a:endParaRPr lang="en-AU"/>
          </a:p>
        </p:txBody>
      </p:sp>
    </p:spTree>
    <p:extLst>
      <p:ext uri="{BB962C8B-B14F-4D97-AF65-F5344CB8AC3E}">
        <p14:creationId xmlns:p14="http://schemas.microsoft.com/office/powerpoint/2010/main" val="176097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FE7D89F6-5AE1-C648-AAA3-6AA4109DFE06}" type="slidenum">
              <a:rPr lang="en-US" smtClean="0"/>
              <a:t>27</a:t>
            </a:fld>
            <a:endParaRPr lang="en-US"/>
          </a:p>
        </p:txBody>
      </p:sp>
    </p:spTree>
    <p:extLst>
      <p:ext uri="{BB962C8B-B14F-4D97-AF65-F5344CB8AC3E}">
        <p14:creationId xmlns:p14="http://schemas.microsoft.com/office/powerpoint/2010/main" val="1797496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E7D89F6-5AE1-C648-AAA3-6AA4109DFE06}" type="slidenum">
              <a:rPr lang="en-US" smtClean="0"/>
              <a:t>28</a:t>
            </a:fld>
            <a:endParaRPr lang="en-US"/>
          </a:p>
        </p:txBody>
      </p:sp>
    </p:spTree>
    <p:extLst>
      <p:ext uri="{BB962C8B-B14F-4D97-AF65-F5344CB8AC3E}">
        <p14:creationId xmlns:p14="http://schemas.microsoft.com/office/powerpoint/2010/main" val="912902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E7D89F6-5AE1-C648-AAA3-6AA4109DFE06}" type="slidenum">
              <a:rPr lang="en-US" smtClean="0"/>
              <a:t>6</a:t>
            </a:fld>
            <a:endParaRPr lang="en-US"/>
          </a:p>
        </p:txBody>
      </p:sp>
    </p:spTree>
    <p:extLst>
      <p:ext uri="{BB962C8B-B14F-4D97-AF65-F5344CB8AC3E}">
        <p14:creationId xmlns:p14="http://schemas.microsoft.com/office/powerpoint/2010/main" val="3387668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E7D89F6-5AE1-C648-AAA3-6AA4109DFE06}" type="slidenum">
              <a:rPr lang="en-US" smtClean="0"/>
              <a:t>8</a:t>
            </a:fld>
            <a:endParaRPr lang="en-US"/>
          </a:p>
        </p:txBody>
      </p:sp>
    </p:spTree>
    <p:extLst>
      <p:ext uri="{BB962C8B-B14F-4D97-AF65-F5344CB8AC3E}">
        <p14:creationId xmlns:p14="http://schemas.microsoft.com/office/powerpoint/2010/main" val="3429849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E7D89F6-5AE1-C648-AAA3-6AA4109DFE06}" type="slidenum">
              <a:rPr lang="en-US" smtClean="0"/>
              <a:t>9</a:t>
            </a:fld>
            <a:endParaRPr lang="en-US"/>
          </a:p>
        </p:txBody>
      </p:sp>
    </p:spTree>
    <p:extLst>
      <p:ext uri="{BB962C8B-B14F-4D97-AF65-F5344CB8AC3E}">
        <p14:creationId xmlns:p14="http://schemas.microsoft.com/office/powerpoint/2010/main" val="1512129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E7D89F6-5AE1-C648-AAA3-6AA4109DFE06}" type="slidenum">
              <a:rPr lang="en-US" smtClean="0"/>
              <a:t>10</a:t>
            </a:fld>
            <a:endParaRPr lang="en-US"/>
          </a:p>
        </p:txBody>
      </p:sp>
    </p:spTree>
    <p:extLst>
      <p:ext uri="{BB962C8B-B14F-4D97-AF65-F5344CB8AC3E}">
        <p14:creationId xmlns:p14="http://schemas.microsoft.com/office/powerpoint/2010/main" val="2126799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E7D89F6-5AE1-C648-AAA3-6AA4109DFE06}" type="slidenum">
              <a:rPr lang="en-US" smtClean="0"/>
              <a:t>11</a:t>
            </a:fld>
            <a:endParaRPr lang="en-US"/>
          </a:p>
        </p:txBody>
      </p:sp>
    </p:spTree>
    <p:extLst>
      <p:ext uri="{BB962C8B-B14F-4D97-AF65-F5344CB8AC3E}">
        <p14:creationId xmlns:p14="http://schemas.microsoft.com/office/powerpoint/2010/main" val="1304028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Advice – complete annexes first, then use what’s in annexes to complete the “narrative” part</a:t>
            </a:r>
          </a:p>
        </p:txBody>
      </p:sp>
      <p:sp>
        <p:nvSpPr>
          <p:cNvPr id="4" name="Slide Number Placeholder 3"/>
          <p:cNvSpPr>
            <a:spLocks noGrp="1"/>
          </p:cNvSpPr>
          <p:nvPr>
            <p:ph type="sldNum" sz="quarter" idx="10"/>
          </p:nvPr>
        </p:nvSpPr>
        <p:spPr/>
        <p:txBody>
          <a:bodyPr/>
          <a:lstStyle/>
          <a:p>
            <a:fld id="{FE7D89F6-5AE1-C648-AAA3-6AA4109DFE06}" type="slidenum">
              <a:rPr lang="en-US" smtClean="0"/>
              <a:t>12</a:t>
            </a:fld>
            <a:endParaRPr lang="en-US"/>
          </a:p>
        </p:txBody>
      </p:sp>
    </p:spTree>
    <p:extLst>
      <p:ext uri="{BB962C8B-B14F-4D97-AF65-F5344CB8AC3E}">
        <p14:creationId xmlns:p14="http://schemas.microsoft.com/office/powerpoint/2010/main" val="4176392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E7D89F6-5AE1-C648-AAA3-6AA4109DFE06}" type="slidenum">
              <a:rPr lang="en-US" smtClean="0"/>
              <a:t>13</a:t>
            </a:fld>
            <a:endParaRPr lang="en-US"/>
          </a:p>
        </p:txBody>
      </p:sp>
    </p:spTree>
    <p:extLst>
      <p:ext uri="{BB962C8B-B14F-4D97-AF65-F5344CB8AC3E}">
        <p14:creationId xmlns:p14="http://schemas.microsoft.com/office/powerpoint/2010/main" val="3365057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E7D89F6-5AE1-C648-AAA3-6AA4109DFE06}" type="slidenum">
              <a:rPr lang="en-US" smtClean="0"/>
              <a:t>14</a:t>
            </a:fld>
            <a:endParaRPr lang="en-US"/>
          </a:p>
        </p:txBody>
      </p:sp>
    </p:spTree>
    <p:extLst>
      <p:ext uri="{BB962C8B-B14F-4D97-AF65-F5344CB8AC3E}">
        <p14:creationId xmlns:p14="http://schemas.microsoft.com/office/powerpoint/2010/main" val="290319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70692AE-8387-844C-9CB2-5F12E0F3F0CE}" type="datetimeFigureOut">
              <a:rPr lang="en-US" smtClean="0"/>
              <a:t>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84D71-9A77-B040-A971-CEBC775A27A3}" type="slidenum">
              <a:rPr lang="en-US" smtClean="0"/>
              <a:t>‹#›</a:t>
            </a:fld>
            <a:endParaRPr lang="en-US"/>
          </a:p>
        </p:txBody>
      </p:sp>
    </p:spTree>
    <p:extLst>
      <p:ext uri="{BB962C8B-B14F-4D97-AF65-F5344CB8AC3E}">
        <p14:creationId xmlns:p14="http://schemas.microsoft.com/office/powerpoint/2010/main" val="1866933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0692AE-8387-844C-9CB2-5F12E0F3F0CE}" type="datetimeFigureOut">
              <a:rPr lang="en-US" smtClean="0"/>
              <a:t>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84D71-9A77-B040-A971-CEBC775A27A3}" type="slidenum">
              <a:rPr lang="en-US" smtClean="0"/>
              <a:t>‹#›</a:t>
            </a:fld>
            <a:endParaRPr lang="en-US"/>
          </a:p>
        </p:txBody>
      </p:sp>
    </p:spTree>
    <p:extLst>
      <p:ext uri="{BB962C8B-B14F-4D97-AF65-F5344CB8AC3E}">
        <p14:creationId xmlns:p14="http://schemas.microsoft.com/office/powerpoint/2010/main" val="671685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0692AE-8387-844C-9CB2-5F12E0F3F0CE}" type="datetimeFigureOut">
              <a:rPr lang="en-US" smtClean="0"/>
              <a:t>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84D71-9A77-B040-A971-CEBC775A27A3}" type="slidenum">
              <a:rPr lang="en-US" smtClean="0"/>
              <a:t>‹#›</a:t>
            </a:fld>
            <a:endParaRPr lang="en-US"/>
          </a:p>
        </p:txBody>
      </p:sp>
    </p:spTree>
    <p:extLst>
      <p:ext uri="{BB962C8B-B14F-4D97-AF65-F5344CB8AC3E}">
        <p14:creationId xmlns:p14="http://schemas.microsoft.com/office/powerpoint/2010/main" val="1838015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0692AE-8387-844C-9CB2-5F12E0F3F0CE}" type="datetimeFigureOut">
              <a:rPr lang="en-US" smtClean="0"/>
              <a:t>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84D71-9A77-B040-A971-CEBC775A27A3}" type="slidenum">
              <a:rPr lang="en-US" smtClean="0"/>
              <a:t>‹#›</a:t>
            </a:fld>
            <a:endParaRPr lang="en-US"/>
          </a:p>
        </p:txBody>
      </p:sp>
    </p:spTree>
    <p:extLst>
      <p:ext uri="{BB962C8B-B14F-4D97-AF65-F5344CB8AC3E}">
        <p14:creationId xmlns:p14="http://schemas.microsoft.com/office/powerpoint/2010/main" val="672860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0692AE-8387-844C-9CB2-5F12E0F3F0CE}" type="datetimeFigureOut">
              <a:rPr lang="en-US" smtClean="0"/>
              <a:t>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84D71-9A77-B040-A971-CEBC775A27A3}" type="slidenum">
              <a:rPr lang="en-US" smtClean="0"/>
              <a:t>‹#›</a:t>
            </a:fld>
            <a:endParaRPr lang="en-US"/>
          </a:p>
        </p:txBody>
      </p:sp>
    </p:spTree>
    <p:extLst>
      <p:ext uri="{BB962C8B-B14F-4D97-AF65-F5344CB8AC3E}">
        <p14:creationId xmlns:p14="http://schemas.microsoft.com/office/powerpoint/2010/main" val="120967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0692AE-8387-844C-9CB2-5F12E0F3F0CE}" type="datetimeFigureOut">
              <a:rPr lang="en-US" smtClean="0"/>
              <a:t>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684D71-9A77-B040-A971-CEBC775A27A3}" type="slidenum">
              <a:rPr lang="en-US" smtClean="0"/>
              <a:t>‹#›</a:t>
            </a:fld>
            <a:endParaRPr lang="en-US"/>
          </a:p>
        </p:txBody>
      </p:sp>
    </p:spTree>
    <p:extLst>
      <p:ext uri="{BB962C8B-B14F-4D97-AF65-F5344CB8AC3E}">
        <p14:creationId xmlns:p14="http://schemas.microsoft.com/office/powerpoint/2010/main" val="1573275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0692AE-8387-844C-9CB2-5F12E0F3F0CE}" type="datetimeFigureOut">
              <a:rPr lang="en-US" smtClean="0"/>
              <a:t>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684D71-9A77-B040-A971-CEBC775A27A3}" type="slidenum">
              <a:rPr lang="en-US" smtClean="0"/>
              <a:t>‹#›</a:t>
            </a:fld>
            <a:endParaRPr lang="en-US"/>
          </a:p>
        </p:txBody>
      </p:sp>
    </p:spTree>
    <p:extLst>
      <p:ext uri="{BB962C8B-B14F-4D97-AF65-F5344CB8AC3E}">
        <p14:creationId xmlns:p14="http://schemas.microsoft.com/office/powerpoint/2010/main" val="82241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0692AE-8387-844C-9CB2-5F12E0F3F0CE}" type="datetimeFigureOut">
              <a:rPr lang="en-US" smtClean="0"/>
              <a:t>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684D71-9A77-B040-A971-CEBC775A27A3}" type="slidenum">
              <a:rPr lang="en-US" smtClean="0"/>
              <a:t>‹#›</a:t>
            </a:fld>
            <a:endParaRPr lang="en-US"/>
          </a:p>
        </p:txBody>
      </p:sp>
    </p:spTree>
    <p:extLst>
      <p:ext uri="{BB962C8B-B14F-4D97-AF65-F5344CB8AC3E}">
        <p14:creationId xmlns:p14="http://schemas.microsoft.com/office/powerpoint/2010/main" val="1408115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0692AE-8387-844C-9CB2-5F12E0F3F0CE}" type="datetimeFigureOut">
              <a:rPr lang="en-US" smtClean="0"/>
              <a:t>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684D71-9A77-B040-A971-CEBC775A27A3}" type="slidenum">
              <a:rPr lang="en-US" smtClean="0"/>
              <a:t>‹#›</a:t>
            </a:fld>
            <a:endParaRPr lang="en-US"/>
          </a:p>
        </p:txBody>
      </p:sp>
    </p:spTree>
    <p:extLst>
      <p:ext uri="{BB962C8B-B14F-4D97-AF65-F5344CB8AC3E}">
        <p14:creationId xmlns:p14="http://schemas.microsoft.com/office/powerpoint/2010/main" val="930477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0692AE-8387-844C-9CB2-5F12E0F3F0CE}" type="datetimeFigureOut">
              <a:rPr lang="en-US" smtClean="0"/>
              <a:t>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684D71-9A77-B040-A971-CEBC775A27A3}" type="slidenum">
              <a:rPr lang="en-US" smtClean="0"/>
              <a:t>‹#›</a:t>
            </a:fld>
            <a:endParaRPr lang="en-US"/>
          </a:p>
        </p:txBody>
      </p:sp>
    </p:spTree>
    <p:extLst>
      <p:ext uri="{BB962C8B-B14F-4D97-AF65-F5344CB8AC3E}">
        <p14:creationId xmlns:p14="http://schemas.microsoft.com/office/powerpoint/2010/main" val="558315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0692AE-8387-844C-9CB2-5F12E0F3F0CE}" type="datetimeFigureOut">
              <a:rPr lang="en-US" smtClean="0"/>
              <a:t>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684D71-9A77-B040-A971-CEBC775A27A3}" type="slidenum">
              <a:rPr lang="en-US" smtClean="0"/>
              <a:t>‹#›</a:t>
            </a:fld>
            <a:endParaRPr lang="en-US"/>
          </a:p>
        </p:txBody>
      </p:sp>
    </p:spTree>
    <p:extLst>
      <p:ext uri="{BB962C8B-B14F-4D97-AF65-F5344CB8AC3E}">
        <p14:creationId xmlns:p14="http://schemas.microsoft.com/office/powerpoint/2010/main" val="1257327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0692AE-8387-844C-9CB2-5F12E0F3F0CE}" type="datetimeFigureOut">
              <a:rPr lang="en-US" smtClean="0"/>
              <a:t>2/3/2021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684D71-9A77-B040-A971-CEBC775A27A3}" type="slidenum">
              <a:rPr lang="en-US" smtClean="0"/>
              <a:t>‹#›</a:t>
            </a:fld>
            <a:endParaRPr lang="en-US"/>
          </a:p>
        </p:txBody>
      </p:sp>
    </p:spTree>
    <p:extLst>
      <p:ext uri="{BB962C8B-B14F-4D97-AF65-F5344CB8AC3E}">
        <p14:creationId xmlns:p14="http://schemas.microsoft.com/office/powerpoint/2010/main" val="633354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Indopacifichealthsecurity.dfat.gov.au/monitoring-and-evaluation-resources-hub" TargetMode="External"/><Relationship Id="rId7" Type="http://schemas.openxmlformats.org/officeDocument/2006/relationships/hyperlink" Target="https://healthsecurity.smartygrants.com.au/"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indopacifichealthsecurity.dfat.gov.au/monitoring-and-evaluation-resources-hub"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hyperlink" Target="https://healthsecurity.smartygrants.com.au/"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hyperlink" Target="mailto:Irene.Wettenhall@dfat.gov.au"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indopacifichealthsecurity.dfat.gov.au/monitoring-and-evaluation-resources-hub" TargetMode="Externa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2.wdp"/><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486361" y="2962365"/>
            <a:ext cx="9527931" cy="1162036"/>
          </a:xfrm>
        </p:spPr>
        <p:txBody>
          <a:bodyPr>
            <a:normAutofit fontScale="90000"/>
          </a:bodyPr>
          <a:lstStyle/>
          <a:p>
            <a:br>
              <a:rPr lang="en-US" dirty="0">
                <a:solidFill>
                  <a:srgbClr val="00ADEE"/>
                </a:solidFill>
              </a:rPr>
            </a:br>
            <a:r>
              <a:rPr lang="en-US" dirty="0">
                <a:solidFill>
                  <a:srgbClr val="00ADEE"/>
                </a:solidFill>
              </a:rPr>
              <a:t>Reporting for the Health Security Initiative</a:t>
            </a:r>
          </a:p>
        </p:txBody>
      </p:sp>
      <p:sp>
        <p:nvSpPr>
          <p:cNvPr id="3" name="Subtitle 2"/>
          <p:cNvSpPr>
            <a:spLocks noGrp="1"/>
          </p:cNvSpPr>
          <p:nvPr>
            <p:ph type="subTitle" idx="1"/>
          </p:nvPr>
        </p:nvSpPr>
        <p:spPr>
          <a:xfrm>
            <a:off x="1855806" y="4448858"/>
            <a:ext cx="8789043" cy="1145003"/>
          </a:xfrm>
        </p:spPr>
        <p:txBody>
          <a:bodyPr>
            <a:normAutofit/>
          </a:bodyPr>
          <a:lstStyle/>
          <a:p>
            <a:r>
              <a:rPr lang="en-US" dirty="0">
                <a:solidFill>
                  <a:srgbClr val="65C5B4"/>
                </a:solidFill>
              </a:rPr>
              <a:t>Information for partners: </a:t>
            </a:r>
          </a:p>
          <a:p>
            <a:r>
              <a:rPr lang="en-US" dirty="0">
                <a:solidFill>
                  <a:srgbClr val="65C5B4"/>
                </a:solidFill>
              </a:rPr>
              <a:t>Wednesday, February 3, 3.00 OR Thursday February 4, 10.00 AEDS</a:t>
            </a:r>
          </a:p>
        </p:txBody>
      </p:sp>
      <p:sp>
        <p:nvSpPr>
          <p:cNvPr id="5" name="Title 1">
            <a:extLst>
              <a:ext uri="{FF2B5EF4-FFF2-40B4-BE49-F238E27FC236}">
                <a16:creationId xmlns:a16="http://schemas.microsoft.com/office/drawing/2014/main" id="{3CC12AA8-C237-400F-A622-567D9F1D7CD2}"/>
              </a:ext>
            </a:extLst>
          </p:cNvPr>
          <p:cNvSpPr txBox="1">
            <a:spLocks/>
          </p:cNvSpPr>
          <p:nvPr/>
        </p:nvSpPr>
        <p:spPr>
          <a:xfrm>
            <a:off x="6952891" y="23763"/>
            <a:ext cx="5481046" cy="960965"/>
          </a:xfrm>
          <a:prstGeom prst="rect">
            <a:avLst/>
          </a:prstGeom>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dirty="0">
                <a:solidFill>
                  <a:srgbClr val="00ADEE"/>
                </a:solidFill>
              </a:rPr>
            </a:br>
            <a:r>
              <a:rPr lang="en-US" dirty="0">
                <a:solidFill>
                  <a:srgbClr val="00ADEE"/>
                </a:solidFill>
              </a:rPr>
              <a:t>Health Security Initiative</a:t>
            </a:r>
          </a:p>
        </p:txBody>
      </p:sp>
    </p:spTree>
    <p:extLst>
      <p:ext uri="{BB962C8B-B14F-4D97-AF65-F5344CB8AC3E}">
        <p14:creationId xmlns:p14="http://schemas.microsoft.com/office/powerpoint/2010/main" val="2118587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95" y="197312"/>
            <a:ext cx="11016723" cy="1009188"/>
          </a:xfrm>
        </p:spPr>
        <p:txBody>
          <a:bodyPr>
            <a:normAutofit fontScale="90000"/>
          </a:bodyPr>
          <a:lstStyle/>
          <a:p>
            <a:r>
              <a:rPr lang="en-US" sz="4800" dirty="0">
                <a:solidFill>
                  <a:srgbClr val="65C5B4"/>
                </a:solidFill>
                <a:latin typeface="+mn-lt"/>
                <a:ea typeface="+mn-ea"/>
                <a:cs typeface="+mn-cs"/>
              </a:rPr>
              <a:t>If there is a successful no cost extension – further reporting:</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753476910"/>
              </p:ext>
            </p:extLst>
          </p:nvPr>
        </p:nvGraphicFramePr>
        <p:xfrm>
          <a:off x="945093" y="1514340"/>
          <a:ext cx="10515600" cy="476504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702033876"/>
                    </a:ext>
                  </a:extLst>
                </a:gridCol>
                <a:gridCol w="3505200">
                  <a:extLst>
                    <a:ext uri="{9D8B030D-6E8A-4147-A177-3AD203B41FA5}">
                      <a16:colId xmlns:a16="http://schemas.microsoft.com/office/drawing/2014/main" val="2842831455"/>
                    </a:ext>
                  </a:extLst>
                </a:gridCol>
                <a:gridCol w="3505200">
                  <a:extLst>
                    <a:ext uri="{9D8B030D-6E8A-4147-A177-3AD203B41FA5}">
                      <a16:colId xmlns:a16="http://schemas.microsoft.com/office/drawing/2014/main" val="3401651453"/>
                    </a:ext>
                  </a:extLst>
                </a:gridCol>
              </a:tblGrid>
              <a:tr h="370840">
                <a:tc>
                  <a:txBody>
                    <a:bodyPr/>
                    <a:lstStyle/>
                    <a:p>
                      <a:r>
                        <a:rPr lang="en-AU" dirty="0"/>
                        <a:t>Item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C5B4"/>
                    </a:solidFill>
                  </a:tcPr>
                </a:tc>
                <a:tc>
                  <a:txBody>
                    <a:bodyPr/>
                    <a:lstStyle/>
                    <a:p>
                      <a:r>
                        <a:rPr lang="en-AU" dirty="0"/>
                        <a:t>Period that report will cover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C5B4"/>
                    </a:solidFill>
                  </a:tcPr>
                </a:tc>
                <a:tc>
                  <a:txBody>
                    <a:bodyPr/>
                    <a:lstStyle/>
                    <a:p>
                      <a:r>
                        <a:rPr lang="en-AU" dirty="0"/>
                        <a:t>Due 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C5B4"/>
                    </a:solidFill>
                  </a:tcPr>
                </a:tc>
                <a:extLst>
                  <a:ext uri="{0D108BD9-81ED-4DB2-BD59-A6C34878D82A}">
                    <a16:rowId xmlns:a16="http://schemas.microsoft.com/office/drawing/2014/main" val="1962171416"/>
                  </a:ext>
                </a:extLst>
              </a:tr>
              <a:tr h="370840">
                <a:tc>
                  <a:txBody>
                    <a:bodyPr/>
                    <a:lstStyle/>
                    <a:p>
                      <a:r>
                        <a:rPr lang="en-AU" dirty="0">
                          <a:solidFill>
                            <a:schemeClr val="accent1"/>
                          </a:solidFill>
                        </a:rPr>
                        <a:t>Annual </a:t>
                      </a:r>
                      <a:r>
                        <a:rPr lang="en-AU" dirty="0" err="1">
                          <a:solidFill>
                            <a:schemeClr val="accent1"/>
                          </a:solidFill>
                        </a:rPr>
                        <a:t>Workplan</a:t>
                      </a:r>
                      <a:endParaRPr lang="en-AU" dirty="0">
                        <a:solidFill>
                          <a:schemeClr val="accent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6DF"/>
                    </a:solidFill>
                  </a:tcPr>
                </a:tc>
                <a:tc>
                  <a:txBody>
                    <a:bodyPr/>
                    <a:lstStyle/>
                    <a:p>
                      <a:r>
                        <a:rPr lang="en-AU" b="1" dirty="0">
                          <a:solidFill>
                            <a:schemeClr val="accent1"/>
                          </a:solidFill>
                        </a:rPr>
                        <a:t>Prospective:</a:t>
                      </a:r>
                      <a:r>
                        <a:rPr lang="en-AU" baseline="0" dirty="0">
                          <a:solidFill>
                            <a:schemeClr val="accent1"/>
                          </a:solidFill>
                        </a:rPr>
                        <a:t> Jan 2022- Dec 2022</a:t>
                      </a:r>
                      <a:endParaRPr lang="en-AU" dirty="0">
                        <a:solidFill>
                          <a:schemeClr val="accent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6DF"/>
                    </a:solidFill>
                  </a:tcPr>
                </a:tc>
                <a:tc>
                  <a:txBody>
                    <a:bodyPr/>
                    <a:lstStyle/>
                    <a:p>
                      <a:r>
                        <a:rPr lang="en-AU" dirty="0">
                          <a:solidFill>
                            <a:schemeClr val="accent1"/>
                          </a:solidFill>
                        </a:rPr>
                        <a:t>March 17, 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6DF"/>
                    </a:solidFill>
                  </a:tcPr>
                </a:tc>
                <a:extLst>
                  <a:ext uri="{0D108BD9-81ED-4DB2-BD59-A6C34878D82A}">
                    <a16:rowId xmlns:a16="http://schemas.microsoft.com/office/drawing/2014/main" val="2755173380"/>
                  </a:ext>
                </a:extLst>
              </a:tr>
              <a:tr h="370840">
                <a:tc>
                  <a:txBody>
                    <a:bodyPr/>
                    <a:lstStyle/>
                    <a:p>
                      <a:r>
                        <a:rPr lang="en-AU" dirty="0"/>
                        <a:t>6 monthly progress</a:t>
                      </a:r>
                      <a:r>
                        <a:rPr lang="en-AU" baseline="0" dirty="0"/>
                        <a:t> update and budget update (PIDP/ APPIDAR partners only)</a:t>
                      </a: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t>Retrospective: Feb 2022- July 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t>October 17, 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00039877"/>
                  </a:ext>
                </a:extLst>
              </a:tr>
              <a:tr h="370840">
                <a:tc>
                  <a:txBody>
                    <a:bodyPr/>
                    <a:lstStyle/>
                    <a:p>
                      <a:r>
                        <a:rPr lang="en-AU" dirty="0">
                          <a:solidFill>
                            <a:schemeClr val="accent1"/>
                          </a:solidFill>
                        </a:rPr>
                        <a:t>Short draft </a:t>
                      </a:r>
                      <a:r>
                        <a:rPr lang="en-AU" dirty="0" err="1">
                          <a:solidFill>
                            <a:schemeClr val="accent1"/>
                          </a:solidFill>
                        </a:rPr>
                        <a:t>workplan</a:t>
                      </a:r>
                      <a:r>
                        <a:rPr lang="en-AU" dirty="0">
                          <a:solidFill>
                            <a:schemeClr val="accent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6DF"/>
                    </a:solidFill>
                  </a:tcPr>
                </a:tc>
                <a:tc>
                  <a:txBody>
                    <a:bodyPr/>
                    <a:lstStyle/>
                    <a:p>
                      <a:r>
                        <a:rPr lang="en-AU" b="1" dirty="0">
                          <a:solidFill>
                            <a:schemeClr val="accent1"/>
                          </a:solidFill>
                        </a:rPr>
                        <a:t>Prospective:</a:t>
                      </a:r>
                      <a:r>
                        <a:rPr lang="en-AU" baseline="0" dirty="0">
                          <a:solidFill>
                            <a:schemeClr val="accent1"/>
                          </a:solidFill>
                        </a:rPr>
                        <a:t> Jan 2023 – end project (June 2023)</a:t>
                      </a:r>
                      <a:endParaRPr lang="en-AU" dirty="0">
                        <a:solidFill>
                          <a:schemeClr val="accent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6DF"/>
                    </a:solidFill>
                  </a:tcPr>
                </a:tc>
                <a:tc>
                  <a:txBody>
                    <a:bodyPr/>
                    <a:lstStyle/>
                    <a:p>
                      <a:r>
                        <a:rPr lang="en-AU" dirty="0">
                          <a:solidFill>
                            <a:schemeClr val="accent1"/>
                          </a:solidFill>
                        </a:rPr>
                        <a:t>Dec 1,</a:t>
                      </a:r>
                      <a:r>
                        <a:rPr lang="en-AU" baseline="0" dirty="0">
                          <a:solidFill>
                            <a:schemeClr val="accent1"/>
                          </a:solidFill>
                        </a:rPr>
                        <a:t> 2022</a:t>
                      </a:r>
                      <a:endParaRPr lang="en-AU" dirty="0">
                        <a:solidFill>
                          <a:schemeClr val="accent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6DF"/>
                    </a:solidFill>
                  </a:tcPr>
                </a:tc>
                <a:extLst>
                  <a:ext uri="{0D108BD9-81ED-4DB2-BD59-A6C34878D82A}">
                    <a16:rowId xmlns:a16="http://schemas.microsoft.com/office/drawing/2014/main" val="291994624"/>
                  </a:ext>
                </a:extLst>
              </a:tr>
              <a:tr h="370840">
                <a:tc>
                  <a:txBody>
                    <a:bodyPr/>
                    <a:lstStyle/>
                    <a:p>
                      <a:r>
                        <a:rPr lang="en-AU" dirty="0"/>
                        <a:t>Annual Progress Report, including Expenditure Update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t>Retrospective: Feb 2022- Jan 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t>March</a:t>
                      </a:r>
                      <a:r>
                        <a:rPr lang="en-AU" baseline="0" dirty="0"/>
                        <a:t> 17, 2023</a:t>
                      </a: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02364631"/>
                  </a:ext>
                </a:extLst>
              </a:tr>
              <a:tr h="370840">
                <a:tc>
                  <a:txBody>
                    <a:bodyPr/>
                    <a:lstStyle/>
                    <a:p>
                      <a:r>
                        <a:rPr lang="en-AU" dirty="0"/>
                        <a:t>Final Report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6DF"/>
                    </a:solidFill>
                  </a:tcPr>
                </a:tc>
                <a:tc>
                  <a:txBody>
                    <a:bodyPr/>
                    <a:lstStyle/>
                    <a:p>
                      <a:r>
                        <a:rPr lang="en-AU" dirty="0"/>
                        <a:t>Retrospective: start</a:t>
                      </a:r>
                      <a:r>
                        <a:rPr lang="en-AU" baseline="0" dirty="0"/>
                        <a:t> project – end project</a:t>
                      </a: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6DF"/>
                    </a:solidFill>
                  </a:tcPr>
                </a:tc>
                <a:tc>
                  <a:txBody>
                    <a:bodyPr/>
                    <a:lstStyle/>
                    <a:p>
                      <a:r>
                        <a:rPr lang="en-AU" dirty="0"/>
                        <a:t>Varies</a:t>
                      </a:r>
                      <a:r>
                        <a:rPr lang="en-AU" baseline="0" dirty="0"/>
                        <a:t> – either 29 August (60 days after 30 June 2023) or 1 March, 2023 (60 days after 31 Dec 2023)</a:t>
                      </a: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6DF"/>
                    </a:solidFill>
                  </a:tcPr>
                </a:tc>
                <a:extLst>
                  <a:ext uri="{0D108BD9-81ED-4DB2-BD59-A6C34878D82A}">
                    <a16:rowId xmlns:a16="http://schemas.microsoft.com/office/drawing/2014/main" val="3950671222"/>
                  </a:ext>
                </a:extLst>
              </a:tr>
              <a:tr h="370840">
                <a:tc>
                  <a:txBody>
                    <a:bodyPr/>
                    <a:lstStyle/>
                    <a:p>
                      <a:r>
                        <a:rPr lang="en-AU" dirty="0"/>
                        <a:t>Acquittal</a:t>
                      </a:r>
                      <a:r>
                        <a:rPr lang="en-AU" baseline="0" dirty="0"/>
                        <a:t> Report</a:t>
                      </a: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6D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Retrospective: start project – end project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6DF"/>
                    </a:solidFill>
                  </a:tcPr>
                </a:tc>
                <a:tc>
                  <a:txBody>
                    <a:bodyPr/>
                    <a:lstStyle/>
                    <a:p>
                      <a:r>
                        <a:rPr lang="en-AU" dirty="0"/>
                        <a:t>Varies</a:t>
                      </a:r>
                      <a:r>
                        <a:rPr lang="en-AU" baseline="0" dirty="0"/>
                        <a:t> – either 29 August (60 days after 30 June 2023) or 1 March, 2023 (60 days after 31 Dec 2023)</a:t>
                      </a: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6DF"/>
                    </a:solidFill>
                  </a:tcPr>
                </a:tc>
                <a:extLst>
                  <a:ext uri="{0D108BD9-81ED-4DB2-BD59-A6C34878D82A}">
                    <a16:rowId xmlns:a16="http://schemas.microsoft.com/office/drawing/2014/main" val="2681816728"/>
                  </a:ext>
                </a:extLst>
              </a:tr>
            </a:tbl>
          </a:graphicData>
        </a:graphic>
      </p:graphicFrame>
      <p:pic>
        <p:nvPicPr>
          <p:cNvPr id="4" name="Picture 3" descr="Calendar&#10;&#10;Description automatically generated">
            <a:extLst>
              <a:ext uri="{FF2B5EF4-FFF2-40B4-BE49-F238E27FC236}">
                <a16:creationId xmlns:a16="http://schemas.microsoft.com/office/drawing/2014/main" id="{716D9159-744D-4923-AE11-9BB15284A257}"/>
              </a:ext>
            </a:extLst>
          </p:cNvPr>
          <p:cNvPicPr>
            <a:picLocks noChangeAspect="1"/>
          </p:cNvPicPr>
          <p:nvPr/>
        </p:nvPicPr>
        <p:blipFill>
          <a:blip r:embed="rId3"/>
          <a:stretch>
            <a:fillRect/>
          </a:stretch>
        </p:blipFill>
        <p:spPr>
          <a:xfrm>
            <a:off x="9514631" y="129886"/>
            <a:ext cx="2677369" cy="2267396"/>
          </a:xfrm>
          <a:prstGeom prst="rect">
            <a:avLst/>
          </a:prstGeom>
        </p:spPr>
      </p:pic>
    </p:spTree>
    <p:extLst>
      <p:ext uri="{BB962C8B-B14F-4D97-AF65-F5344CB8AC3E}">
        <p14:creationId xmlns:p14="http://schemas.microsoft.com/office/powerpoint/2010/main" val="758088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20222"/>
            <a:ext cx="6553200" cy="1325563"/>
          </a:xfrm>
        </p:spPr>
        <p:txBody>
          <a:bodyPr>
            <a:normAutofit/>
          </a:bodyPr>
          <a:lstStyle/>
          <a:p>
            <a:r>
              <a:rPr lang="en-US" sz="3600" dirty="0">
                <a:solidFill>
                  <a:srgbClr val="65C5B4"/>
                </a:solidFill>
                <a:latin typeface="+mn-lt"/>
                <a:ea typeface="+mn-ea"/>
                <a:cs typeface="+mn-cs"/>
              </a:rPr>
              <a:t>Where can I find this information?</a:t>
            </a:r>
          </a:p>
        </p:txBody>
      </p:sp>
      <p:sp>
        <p:nvSpPr>
          <p:cNvPr id="10" name="TextBox 9"/>
          <p:cNvSpPr txBox="1"/>
          <p:nvPr/>
        </p:nvSpPr>
        <p:spPr>
          <a:xfrm>
            <a:off x="421576" y="975141"/>
            <a:ext cx="6131623" cy="2308324"/>
          </a:xfrm>
          <a:prstGeom prst="rect">
            <a:avLst/>
          </a:prstGeom>
          <a:noFill/>
          <a:ln w="28575">
            <a:solidFill>
              <a:srgbClr val="65C5B4"/>
            </a:solidFill>
          </a:ln>
        </p:spPr>
        <p:txBody>
          <a:bodyPr wrap="square" rtlCol="0">
            <a:spAutoFit/>
          </a:bodyPr>
          <a:lstStyle/>
          <a:p>
            <a:r>
              <a:rPr lang="en-AU" dirty="0"/>
              <a:t>Word versions of documents:</a:t>
            </a:r>
            <a:endParaRPr lang="en-AU" dirty="0">
              <a:hlinkClick r:id="rId3" action="ppaction://hlinkfile"/>
            </a:endParaRPr>
          </a:p>
          <a:p>
            <a:endParaRPr lang="en-AU" dirty="0">
              <a:hlinkClick r:id="rId3" action="ppaction://hlinkfile"/>
            </a:endParaRPr>
          </a:p>
          <a:p>
            <a:r>
              <a:rPr lang="en-AU" dirty="0">
                <a:hlinkClick r:id="rId4"/>
              </a:rPr>
              <a:t>https://indopacifichealthsecurity.dfat.gov.au/monitoring-and-evaluation-resources-hub</a:t>
            </a:r>
            <a:endParaRPr lang="en-AU" dirty="0"/>
          </a:p>
          <a:p>
            <a:endParaRPr lang="en-AU" dirty="0"/>
          </a:p>
          <a:p>
            <a:r>
              <a:rPr lang="en-AU" dirty="0"/>
              <a:t>“Annual Workplan Template” and “6 monthly/12 monthly Progress Report”</a:t>
            </a:r>
          </a:p>
          <a:p>
            <a:endParaRPr lang="en-AU" dirty="0"/>
          </a:p>
        </p:txBody>
      </p:sp>
      <p:pic>
        <p:nvPicPr>
          <p:cNvPr id="5" name="Picture 4">
            <a:extLst>
              <a:ext uri="{FF2B5EF4-FFF2-40B4-BE49-F238E27FC236}">
                <a16:creationId xmlns:a16="http://schemas.microsoft.com/office/drawing/2014/main" id="{D87673AE-0D1B-4B84-8420-30977F892D3A}"/>
              </a:ext>
            </a:extLst>
          </p:cNvPr>
          <p:cNvPicPr>
            <a:picLocks noChangeAspect="1"/>
          </p:cNvPicPr>
          <p:nvPr/>
        </p:nvPicPr>
        <p:blipFill>
          <a:blip r:embed="rId5"/>
          <a:stretch>
            <a:fillRect/>
          </a:stretch>
        </p:blipFill>
        <p:spPr>
          <a:xfrm>
            <a:off x="8557016" y="3146424"/>
            <a:ext cx="3354417" cy="3590925"/>
          </a:xfrm>
          <a:prstGeom prst="rect">
            <a:avLst/>
          </a:prstGeom>
        </p:spPr>
      </p:pic>
      <p:pic>
        <p:nvPicPr>
          <p:cNvPr id="6" name="Picture 5">
            <a:extLst>
              <a:ext uri="{FF2B5EF4-FFF2-40B4-BE49-F238E27FC236}">
                <a16:creationId xmlns:a16="http://schemas.microsoft.com/office/drawing/2014/main" id="{1684B47E-552B-461B-A436-6DF23BED4018}"/>
              </a:ext>
            </a:extLst>
          </p:cNvPr>
          <p:cNvPicPr>
            <a:picLocks noChangeAspect="1"/>
          </p:cNvPicPr>
          <p:nvPr/>
        </p:nvPicPr>
        <p:blipFill>
          <a:blip r:embed="rId6"/>
          <a:stretch>
            <a:fillRect/>
          </a:stretch>
        </p:blipFill>
        <p:spPr>
          <a:xfrm>
            <a:off x="7418669" y="165099"/>
            <a:ext cx="4250154" cy="2981325"/>
          </a:xfrm>
          <a:prstGeom prst="rect">
            <a:avLst/>
          </a:prstGeom>
        </p:spPr>
      </p:pic>
      <p:sp>
        <p:nvSpPr>
          <p:cNvPr id="8" name="TextBox 7">
            <a:extLst>
              <a:ext uri="{FF2B5EF4-FFF2-40B4-BE49-F238E27FC236}">
                <a16:creationId xmlns:a16="http://schemas.microsoft.com/office/drawing/2014/main" id="{994C46D1-5462-451C-ACAD-BBE2238D0035}"/>
              </a:ext>
            </a:extLst>
          </p:cNvPr>
          <p:cNvSpPr txBox="1"/>
          <p:nvPr/>
        </p:nvSpPr>
        <p:spPr>
          <a:xfrm>
            <a:off x="421577" y="3657684"/>
            <a:ext cx="6131623" cy="1754326"/>
          </a:xfrm>
          <a:prstGeom prst="rect">
            <a:avLst/>
          </a:prstGeom>
          <a:noFill/>
          <a:ln w="28575">
            <a:solidFill>
              <a:srgbClr val="65C5B4"/>
            </a:solidFill>
          </a:ln>
        </p:spPr>
        <p:txBody>
          <a:bodyPr wrap="square" rtlCol="0">
            <a:spAutoFit/>
          </a:bodyPr>
          <a:lstStyle/>
          <a:p>
            <a:r>
              <a:rPr lang="en-AU" dirty="0"/>
              <a:t>Link for </a:t>
            </a:r>
            <a:r>
              <a:rPr lang="en-AU" dirty="0" err="1"/>
              <a:t>Smartygrants</a:t>
            </a:r>
            <a:r>
              <a:rPr lang="en-AU" dirty="0"/>
              <a:t> Portal:</a:t>
            </a:r>
          </a:p>
          <a:p>
            <a:endParaRPr lang="en-AU" dirty="0"/>
          </a:p>
          <a:p>
            <a:r>
              <a:rPr lang="en-AU" dirty="0">
                <a:hlinkClick r:id="rId7"/>
              </a:rPr>
              <a:t>https://healthsecurity.smartygrants.com.au</a:t>
            </a:r>
            <a:endParaRPr lang="en-AU" dirty="0"/>
          </a:p>
          <a:p>
            <a:br>
              <a:rPr lang="en-AU" dirty="0"/>
            </a:br>
            <a:r>
              <a:rPr lang="en-AU" dirty="0"/>
              <a:t>Will be live on Friday, February 5 and will be on the monitoring and evaluation resources hub</a:t>
            </a:r>
          </a:p>
        </p:txBody>
      </p:sp>
      <p:cxnSp>
        <p:nvCxnSpPr>
          <p:cNvPr id="9" name="Straight Arrow Connector 8">
            <a:extLst>
              <a:ext uri="{FF2B5EF4-FFF2-40B4-BE49-F238E27FC236}">
                <a16:creationId xmlns:a16="http://schemas.microsoft.com/office/drawing/2014/main" id="{EAEB591A-1988-4B97-BBD1-E5922A71402E}"/>
              </a:ext>
            </a:extLst>
          </p:cNvPr>
          <p:cNvCxnSpPr>
            <a:cxnSpLocks/>
            <a:stCxn id="8" idx="3"/>
            <a:endCxn id="5" idx="1"/>
          </p:cNvCxnSpPr>
          <p:nvPr/>
        </p:nvCxnSpPr>
        <p:spPr>
          <a:xfrm>
            <a:off x="6553200" y="4534847"/>
            <a:ext cx="2003816" cy="407040"/>
          </a:xfrm>
          <a:prstGeom prst="straightConnector1">
            <a:avLst/>
          </a:prstGeom>
          <a:ln w="12700">
            <a:solidFill>
              <a:srgbClr val="65C5B4"/>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A7D9390-886E-4716-A676-7736E04B0D6D}"/>
              </a:ext>
            </a:extLst>
          </p:cNvPr>
          <p:cNvCxnSpPr>
            <a:cxnSpLocks/>
            <a:stCxn id="10" idx="3"/>
            <a:endCxn id="6" idx="1"/>
          </p:cNvCxnSpPr>
          <p:nvPr/>
        </p:nvCxnSpPr>
        <p:spPr>
          <a:xfrm flipV="1">
            <a:off x="6553199" y="1655762"/>
            <a:ext cx="865470" cy="473541"/>
          </a:xfrm>
          <a:prstGeom prst="straightConnector1">
            <a:avLst/>
          </a:prstGeom>
          <a:ln w="12700">
            <a:solidFill>
              <a:srgbClr val="65C5B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268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95" y="197312"/>
            <a:ext cx="11016723" cy="1009188"/>
          </a:xfrm>
        </p:spPr>
        <p:txBody>
          <a:bodyPr>
            <a:normAutofit/>
          </a:bodyPr>
          <a:lstStyle/>
          <a:p>
            <a:r>
              <a:rPr lang="en-US" sz="4800" dirty="0">
                <a:solidFill>
                  <a:srgbClr val="65C5B4"/>
                </a:solidFill>
                <a:latin typeface="+mn-lt"/>
                <a:ea typeface="+mn-ea"/>
                <a:cs typeface="+mn-cs"/>
              </a:rPr>
              <a:t>What’s in an annual progress report?</a:t>
            </a:r>
          </a:p>
        </p:txBody>
      </p:sp>
      <p:sp>
        <p:nvSpPr>
          <p:cNvPr id="3" name="Content Placeholder 2"/>
          <p:cNvSpPr>
            <a:spLocks noGrp="1"/>
          </p:cNvSpPr>
          <p:nvPr>
            <p:ph idx="1"/>
          </p:nvPr>
        </p:nvSpPr>
        <p:spPr>
          <a:xfrm>
            <a:off x="6353175" y="1129505"/>
            <a:ext cx="5444067" cy="4846637"/>
          </a:xfrm>
        </p:spPr>
        <p:txBody>
          <a:bodyPr>
            <a:normAutofit fontScale="70000" lnSpcReduction="20000"/>
          </a:bodyPr>
          <a:lstStyle/>
          <a:p>
            <a:pPr marL="0" indent="0">
              <a:buNone/>
            </a:pPr>
            <a:r>
              <a:rPr lang="en-AU" sz="4000" dirty="0">
                <a:solidFill>
                  <a:srgbClr val="65C5B4"/>
                </a:solidFill>
              </a:rPr>
              <a:t>Contains:</a:t>
            </a:r>
            <a:endParaRPr lang="en-AU" sz="4000" dirty="0"/>
          </a:p>
          <a:p>
            <a:r>
              <a:rPr lang="en-AU" dirty="0"/>
              <a:t>Narrative and Annexes – </a:t>
            </a:r>
          </a:p>
          <a:p>
            <a:pPr lvl="1"/>
            <a:r>
              <a:rPr lang="en-AU" dirty="0"/>
              <a:t>Recommendation: complete annexes first then use annexes to complete narrative section</a:t>
            </a:r>
          </a:p>
          <a:p>
            <a:r>
              <a:rPr lang="en-AU" dirty="0"/>
              <a:t>Executive Summary</a:t>
            </a:r>
          </a:p>
          <a:p>
            <a:r>
              <a:rPr lang="en-AU" dirty="0"/>
              <a:t>Program Context</a:t>
            </a:r>
          </a:p>
          <a:p>
            <a:r>
              <a:rPr lang="en-AU" dirty="0"/>
              <a:t>Progress towards Program Outcomes</a:t>
            </a:r>
          </a:p>
          <a:p>
            <a:pPr lvl="1"/>
            <a:r>
              <a:rPr lang="en-AU" dirty="0"/>
              <a:t>This year, we ask you to reconsider end of program outcomes</a:t>
            </a:r>
          </a:p>
          <a:p>
            <a:r>
              <a:rPr lang="en-AU" dirty="0"/>
              <a:t>Cross Cutting Themes</a:t>
            </a:r>
          </a:p>
          <a:p>
            <a:r>
              <a:rPr lang="en-AU" dirty="0"/>
              <a:t>Expenditure and Financial Management</a:t>
            </a:r>
          </a:p>
          <a:p>
            <a:pPr lvl="1"/>
            <a:r>
              <a:rPr lang="en-AU" dirty="0"/>
              <a:t>acquittal report to show that funds have been spent. </a:t>
            </a:r>
          </a:p>
          <a:p>
            <a:pPr lvl="1"/>
            <a:r>
              <a:rPr lang="en-AU" dirty="0"/>
              <a:t>signed off by an internal finance officer (e.g. CFO, CEO)</a:t>
            </a:r>
          </a:p>
          <a:p>
            <a:r>
              <a:rPr lang="en-AU" dirty="0"/>
              <a:t>Lessons learnt and Recommendations</a:t>
            </a:r>
          </a:p>
          <a:p>
            <a:r>
              <a:rPr lang="en-AU" dirty="0"/>
              <a:t>Communications</a:t>
            </a:r>
          </a:p>
        </p:txBody>
      </p:sp>
      <p:sp>
        <p:nvSpPr>
          <p:cNvPr id="4" name="Content Placeholder 2">
            <a:extLst>
              <a:ext uri="{FF2B5EF4-FFF2-40B4-BE49-F238E27FC236}">
                <a16:creationId xmlns:a16="http://schemas.microsoft.com/office/drawing/2014/main" id="{C0F36B78-805D-4415-BC8E-115F6751736C}"/>
              </a:ext>
            </a:extLst>
          </p:cNvPr>
          <p:cNvSpPr txBox="1">
            <a:spLocks/>
          </p:cNvSpPr>
          <p:nvPr/>
        </p:nvSpPr>
        <p:spPr>
          <a:xfrm>
            <a:off x="610922" y="1088230"/>
            <a:ext cx="4961203" cy="54739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AU" sz="4000" dirty="0">
                <a:solidFill>
                  <a:srgbClr val="65C5B4"/>
                </a:solidFill>
              </a:rPr>
              <a:t>RETROSPECTIVE</a:t>
            </a:r>
            <a:endParaRPr lang="en-AU" sz="4000" dirty="0"/>
          </a:p>
          <a:p>
            <a:r>
              <a:rPr lang="en-AU" dirty="0"/>
              <a:t>Period of Feb – Jan of the previous year</a:t>
            </a:r>
          </a:p>
          <a:p>
            <a:r>
              <a:rPr lang="en-AU" dirty="0"/>
              <a:t>Due March 17, 2021 and at the latest March 17 2022</a:t>
            </a:r>
          </a:p>
          <a:p>
            <a:r>
              <a:rPr lang="en-AU" dirty="0"/>
              <a:t>On </a:t>
            </a:r>
            <a:r>
              <a:rPr lang="en-AU" dirty="0" err="1"/>
              <a:t>Smartygrants</a:t>
            </a:r>
            <a:endParaRPr lang="en-AU" dirty="0"/>
          </a:p>
          <a:p>
            <a:pPr lvl="1"/>
            <a:r>
              <a:rPr lang="en-AU" dirty="0"/>
              <a:t>Can look at Word version on CHS M &amp; E hub then fill in</a:t>
            </a:r>
          </a:p>
          <a:p>
            <a:r>
              <a:rPr lang="en-AU" dirty="0"/>
              <a:t>Comprehensive</a:t>
            </a:r>
          </a:p>
        </p:txBody>
      </p:sp>
      <p:pic>
        <p:nvPicPr>
          <p:cNvPr id="5" name="Picture 4">
            <a:extLst>
              <a:ext uri="{FF2B5EF4-FFF2-40B4-BE49-F238E27FC236}">
                <a16:creationId xmlns:a16="http://schemas.microsoft.com/office/drawing/2014/main" id="{A13FBE9B-D71A-4713-8E7F-8686299F4D7D}"/>
              </a:ext>
            </a:extLst>
          </p:cNvPr>
          <p:cNvPicPr>
            <a:picLocks noChangeAspect="1"/>
          </p:cNvPicPr>
          <p:nvPr/>
        </p:nvPicPr>
        <p:blipFill>
          <a:blip r:embed="rId3"/>
          <a:stretch>
            <a:fillRect/>
          </a:stretch>
        </p:blipFill>
        <p:spPr>
          <a:xfrm>
            <a:off x="3454400" y="4748574"/>
            <a:ext cx="1955800" cy="2042391"/>
          </a:xfrm>
          <a:prstGeom prst="rect">
            <a:avLst/>
          </a:prstGeom>
        </p:spPr>
      </p:pic>
    </p:spTree>
    <p:extLst>
      <p:ext uri="{BB962C8B-B14F-4D97-AF65-F5344CB8AC3E}">
        <p14:creationId xmlns:p14="http://schemas.microsoft.com/office/powerpoint/2010/main" val="3195605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95" y="197312"/>
            <a:ext cx="11016723" cy="1009188"/>
          </a:xfrm>
        </p:spPr>
        <p:txBody>
          <a:bodyPr>
            <a:normAutofit/>
          </a:bodyPr>
          <a:lstStyle/>
          <a:p>
            <a:r>
              <a:rPr lang="en-US" sz="4800" dirty="0">
                <a:solidFill>
                  <a:srgbClr val="65C5B4"/>
                </a:solidFill>
                <a:latin typeface="+mn-lt"/>
                <a:ea typeface="+mn-ea"/>
                <a:cs typeface="+mn-cs"/>
              </a:rPr>
              <a:t>What’s in an annual </a:t>
            </a:r>
            <a:r>
              <a:rPr lang="en-US" sz="4800" dirty="0" err="1">
                <a:solidFill>
                  <a:srgbClr val="65C5B4"/>
                </a:solidFill>
                <a:latin typeface="+mn-lt"/>
                <a:ea typeface="+mn-ea"/>
                <a:cs typeface="+mn-cs"/>
              </a:rPr>
              <a:t>workplan</a:t>
            </a:r>
            <a:r>
              <a:rPr lang="en-US" sz="4800" dirty="0">
                <a:solidFill>
                  <a:srgbClr val="65C5B4"/>
                </a:solidFill>
                <a:latin typeface="+mn-lt"/>
                <a:ea typeface="+mn-ea"/>
                <a:cs typeface="+mn-cs"/>
              </a:rPr>
              <a:t>?</a:t>
            </a:r>
          </a:p>
        </p:txBody>
      </p:sp>
      <p:sp>
        <p:nvSpPr>
          <p:cNvPr id="3" name="Content Placeholder 2"/>
          <p:cNvSpPr>
            <a:spLocks noGrp="1"/>
          </p:cNvSpPr>
          <p:nvPr>
            <p:ph idx="1"/>
          </p:nvPr>
        </p:nvSpPr>
        <p:spPr>
          <a:xfrm>
            <a:off x="6417733" y="1090545"/>
            <a:ext cx="5628556" cy="4351338"/>
          </a:xfrm>
        </p:spPr>
        <p:txBody>
          <a:bodyPr>
            <a:normAutofit fontScale="77500" lnSpcReduction="20000"/>
          </a:bodyPr>
          <a:lstStyle/>
          <a:p>
            <a:pPr marL="0" indent="0">
              <a:buNone/>
            </a:pPr>
            <a:r>
              <a:rPr lang="en-AU" sz="4000" dirty="0">
                <a:solidFill>
                  <a:srgbClr val="65C5B4"/>
                </a:solidFill>
              </a:rPr>
              <a:t>Contains:</a:t>
            </a:r>
            <a:endParaRPr lang="en-AU" sz="4000" dirty="0"/>
          </a:p>
          <a:p>
            <a:r>
              <a:rPr lang="en-AU" dirty="0"/>
              <a:t>Narrative and Annexes – </a:t>
            </a:r>
          </a:p>
          <a:p>
            <a:pPr lvl="1"/>
            <a:r>
              <a:rPr lang="en-AU" dirty="0"/>
              <a:t>Recommendation: complete annexes first then use annexes to complete narrative section</a:t>
            </a:r>
          </a:p>
          <a:p>
            <a:r>
              <a:rPr lang="en-AU" dirty="0"/>
              <a:t>Executive Summary</a:t>
            </a:r>
          </a:p>
          <a:p>
            <a:r>
              <a:rPr lang="en-AU" dirty="0"/>
              <a:t>Context Update</a:t>
            </a:r>
          </a:p>
          <a:p>
            <a:r>
              <a:rPr lang="en-AU" dirty="0" err="1"/>
              <a:t>Workplan</a:t>
            </a:r>
            <a:endParaRPr lang="en-AU" dirty="0"/>
          </a:p>
          <a:p>
            <a:r>
              <a:rPr lang="en-AU" dirty="0"/>
              <a:t>Cross Cutting Themes </a:t>
            </a:r>
            <a:r>
              <a:rPr lang="en-AU" dirty="0" err="1"/>
              <a:t>workplan</a:t>
            </a:r>
            <a:endParaRPr lang="en-AU" dirty="0"/>
          </a:p>
          <a:p>
            <a:r>
              <a:rPr lang="en-AU" dirty="0"/>
              <a:t>Planned Monitoring, Evaluation and Learning</a:t>
            </a:r>
          </a:p>
          <a:p>
            <a:r>
              <a:rPr lang="en-AU" dirty="0"/>
              <a:t>Planned Expenditure</a:t>
            </a:r>
          </a:p>
          <a:p>
            <a:r>
              <a:rPr lang="en-AU" dirty="0"/>
              <a:t>Planned Communications</a:t>
            </a:r>
          </a:p>
        </p:txBody>
      </p:sp>
      <p:sp>
        <p:nvSpPr>
          <p:cNvPr id="4" name="Content Placeholder 2">
            <a:extLst>
              <a:ext uri="{FF2B5EF4-FFF2-40B4-BE49-F238E27FC236}">
                <a16:creationId xmlns:a16="http://schemas.microsoft.com/office/drawing/2014/main" id="{64905F08-1CEA-4A86-AE64-65845D2C7A08}"/>
              </a:ext>
            </a:extLst>
          </p:cNvPr>
          <p:cNvSpPr txBox="1">
            <a:spLocks/>
          </p:cNvSpPr>
          <p:nvPr/>
        </p:nvSpPr>
        <p:spPr>
          <a:xfrm>
            <a:off x="395551" y="974461"/>
            <a:ext cx="5490105" cy="5177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AU" sz="4000" dirty="0">
                <a:solidFill>
                  <a:srgbClr val="65C5B4"/>
                </a:solidFill>
              </a:rPr>
              <a:t>PROSPECTIVE</a:t>
            </a:r>
          </a:p>
          <a:p>
            <a:r>
              <a:rPr lang="en-AU" dirty="0"/>
              <a:t>Period of Jan – Dec of the upcoming year</a:t>
            </a:r>
          </a:p>
          <a:p>
            <a:r>
              <a:rPr lang="en-AU" dirty="0"/>
              <a:t>Due March 17, 2021 and at the latest March 17, 2022</a:t>
            </a:r>
          </a:p>
          <a:p>
            <a:r>
              <a:rPr lang="en-AU" dirty="0"/>
              <a:t>On </a:t>
            </a:r>
            <a:r>
              <a:rPr lang="en-AU" dirty="0" err="1"/>
              <a:t>Smartygrants</a:t>
            </a:r>
            <a:endParaRPr lang="en-AU" dirty="0"/>
          </a:p>
          <a:p>
            <a:pPr lvl="1"/>
            <a:r>
              <a:rPr lang="en-AU" dirty="0"/>
              <a:t>Can look at Word version on CHS M &amp; E hub then fill in</a:t>
            </a:r>
          </a:p>
          <a:p>
            <a:r>
              <a:rPr lang="en-AU" dirty="0"/>
              <a:t>Comprehensive</a:t>
            </a:r>
          </a:p>
        </p:txBody>
      </p:sp>
      <p:pic>
        <p:nvPicPr>
          <p:cNvPr id="5" name="Picture 4">
            <a:extLst>
              <a:ext uri="{FF2B5EF4-FFF2-40B4-BE49-F238E27FC236}">
                <a16:creationId xmlns:a16="http://schemas.microsoft.com/office/drawing/2014/main" id="{BFCDAB61-680E-4EFA-AEE0-33DE63033154}"/>
              </a:ext>
            </a:extLst>
          </p:cNvPr>
          <p:cNvPicPr>
            <a:picLocks noChangeAspect="1"/>
          </p:cNvPicPr>
          <p:nvPr/>
        </p:nvPicPr>
        <p:blipFill>
          <a:blip r:embed="rId3"/>
          <a:stretch>
            <a:fillRect/>
          </a:stretch>
        </p:blipFill>
        <p:spPr>
          <a:xfrm>
            <a:off x="3957237" y="4451813"/>
            <a:ext cx="2278267" cy="2379134"/>
          </a:xfrm>
          <a:prstGeom prst="rect">
            <a:avLst/>
          </a:prstGeom>
        </p:spPr>
      </p:pic>
    </p:spTree>
    <p:extLst>
      <p:ext uri="{BB962C8B-B14F-4D97-AF65-F5344CB8AC3E}">
        <p14:creationId xmlns:p14="http://schemas.microsoft.com/office/powerpoint/2010/main" val="2598901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95" y="197312"/>
            <a:ext cx="11016723" cy="1009188"/>
          </a:xfrm>
        </p:spPr>
        <p:txBody>
          <a:bodyPr>
            <a:normAutofit/>
          </a:bodyPr>
          <a:lstStyle/>
          <a:p>
            <a:r>
              <a:rPr lang="en-US" sz="4800" dirty="0">
                <a:solidFill>
                  <a:srgbClr val="65C5B4"/>
                </a:solidFill>
                <a:latin typeface="+mn-lt"/>
                <a:ea typeface="+mn-ea"/>
                <a:cs typeface="+mn-cs"/>
              </a:rPr>
              <a:t>What’s in an 6-monthly progress update?</a:t>
            </a:r>
          </a:p>
        </p:txBody>
      </p:sp>
      <p:sp>
        <p:nvSpPr>
          <p:cNvPr id="3" name="Content Placeholder 2"/>
          <p:cNvSpPr>
            <a:spLocks noGrp="1"/>
          </p:cNvSpPr>
          <p:nvPr>
            <p:ph idx="1"/>
          </p:nvPr>
        </p:nvSpPr>
        <p:spPr>
          <a:xfrm>
            <a:off x="5952067" y="1094742"/>
            <a:ext cx="6121931" cy="4880538"/>
          </a:xfrm>
        </p:spPr>
        <p:txBody>
          <a:bodyPr>
            <a:normAutofit fontScale="77500" lnSpcReduction="20000"/>
          </a:bodyPr>
          <a:lstStyle/>
          <a:p>
            <a:pPr marL="0" indent="0">
              <a:buNone/>
            </a:pPr>
            <a:r>
              <a:rPr lang="en-AU" sz="3600" dirty="0">
                <a:solidFill>
                  <a:srgbClr val="65C5B4"/>
                </a:solidFill>
              </a:rPr>
              <a:t>Contains:</a:t>
            </a:r>
            <a:endParaRPr lang="en-AU" sz="3600" dirty="0"/>
          </a:p>
          <a:p>
            <a:r>
              <a:rPr lang="en-AU" dirty="0"/>
              <a:t>Narrative and Annexes – </a:t>
            </a:r>
          </a:p>
          <a:p>
            <a:pPr lvl="1"/>
            <a:r>
              <a:rPr lang="en-AU" dirty="0"/>
              <a:t>Recommendation: complete annexes first then use annexes to complete narrative section</a:t>
            </a:r>
          </a:p>
          <a:p>
            <a:r>
              <a:rPr lang="en-AU" dirty="0"/>
              <a:t>Executive Summary</a:t>
            </a:r>
          </a:p>
          <a:p>
            <a:r>
              <a:rPr lang="en-AU" dirty="0"/>
              <a:t>Program Context</a:t>
            </a:r>
          </a:p>
          <a:p>
            <a:r>
              <a:rPr lang="en-AU" dirty="0"/>
              <a:t>Progress towards Program Outcomes</a:t>
            </a:r>
          </a:p>
          <a:p>
            <a:r>
              <a:rPr lang="en-AU" dirty="0"/>
              <a:t>Cross Cutting Themes</a:t>
            </a:r>
          </a:p>
          <a:p>
            <a:r>
              <a:rPr lang="en-AU" dirty="0"/>
              <a:t>Expenditure and Financial Management</a:t>
            </a:r>
          </a:p>
          <a:p>
            <a:pPr lvl="1"/>
            <a:r>
              <a:rPr lang="en-AU" dirty="0"/>
              <a:t>acquittal report to show that funds have been spent. </a:t>
            </a:r>
          </a:p>
          <a:p>
            <a:pPr lvl="1"/>
            <a:r>
              <a:rPr lang="en-AU" dirty="0"/>
              <a:t>signed off by an internal finance officer (e.g. CFO, CEO)</a:t>
            </a:r>
          </a:p>
          <a:p>
            <a:r>
              <a:rPr lang="en-AU" dirty="0"/>
              <a:t>Lessons learnt and Recommendations</a:t>
            </a:r>
          </a:p>
          <a:p>
            <a:r>
              <a:rPr lang="en-AU" dirty="0"/>
              <a:t>Communications</a:t>
            </a:r>
          </a:p>
        </p:txBody>
      </p:sp>
      <p:sp>
        <p:nvSpPr>
          <p:cNvPr id="4" name="Content Placeholder 2">
            <a:extLst>
              <a:ext uri="{FF2B5EF4-FFF2-40B4-BE49-F238E27FC236}">
                <a16:creationId xmlns:a16="http://schemas.microsoft.com/office/drawing/2014/main" id="{C2798E91-C68D-4115-A9E1-6F13EE5F36A4}"/>
              </a:ext>
            </a:extLst>
          </p:cNvPr>
          <p:cNvSpPr txBox="1">
            <a:spLocks/>
          </p:cNvSpPr>
          <p:nvPr/>
        </p:nvSpPr>
        <p:spPr>
          <a:xfrm>
            <a:off x="377295" y="1088231"/>
            <a:ext cx="5100638" cy="46815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AU" sz="4000" dirty="0">
                <a:solidFill>
                  <a:srgbClr val="65C5B4"/>
                </a:solidFill>
              </a:rPr>
              <a:t>RETROSPECTIVE</a:t>
            </a:r>
            <a:endParaRPr lang="en-AU" sz="4000" dirty="0"/>
          </a:p>
          <a:p>
            <a:r>
              <a:rPr lang="en-AU" dirty="0"/>
              <a:t>Period of the previous 6 months (Feb – Jul of the current year)</a:t>
            </a:r>
          </a:p>
          <a:p>
            <a:r>
              <a:rPr lang="en-AU" dirty="0"/>
              <a:t>Due at the latest Oct 17 each year</a:t>
            </a:r>
          </a:p>
          <a:p>
            <a:r>
              <a:rPr lang="en-AU" dirty="0" err="1"/>
              <a:t>Smartygrants</a:t>
            </a:r>
            <a:endParaRPr lang="en-AU" dirty="0"/>
          </a:p>
          <a:p>
            <a:pPr lvl="1"/>
            <a:r>
              <a:rPr lang="en-AU" dirty="0"/>
              <a:t>Can look at Word version on CHS M &amp; E hub then fill in</a:t>
            </a:r>
          </a:p>
          <a:p>
            <a:r>
              <a:rPr lang="en-AU" dirty="0"/>
              <a:t>Comprehensive</a:t>
            </a:r>
          </a:p>
          <a:p>
            <a:endParaRPr lang="en-AU" dirty="0"/>
          </a:p>
        </p:txBody>
      </p:sp>
      <p:pic>
        <p:nvPicPr>
          <p:cNvPr id="5" name="Picture 4">
            <a:extLst>
              <a:ext uri="{FF2B5EF4-FFF2-40B4-BE49-F238E27FC236}">
                <a16:creationId xmlns:a16="http://schemas.microsoft.com/office/drawing/2014/main" id="{686249F6-ABD6-4BED-93EA-4EDCD9858F37}"/>
              </a:ext>
            </a:extLst>
          </p:cNvPr>
          <p:cNvPicPr>
            <a:picLocks noChangeAspect="1"/>
          </p:cNvPicPr>
          <p:nvPr/>
        </p:nvPicPr>
        <p:blipFill>
          <a:blip r:embed="rId3"/>
          <a:stretch>
            <a:fillRect/>
          </a:stretch>
        </p:blipFill>
        <p:spPr>
          <a:xfrm>
            <a:off x="3776132" y="4761146"/>
            <a:ext cx="1931723" cy="2017246"/>
          </a:xfrm>
          <a:prstGeom prst="rect">
            <a:avLst/>
          </a:prstGeom>
        </p:spPr>
      </p:pic>
    </p:spTree>
    <p:extLst>
      <p:ext uri="{BB962C8B-B14F-4D97-AF65-F5344CB8AC3E}">
        <p14:creationId xmlns:p14="http://schemas.microsoft.com/office/powerpoint/2010/main" val="2432312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95" y="197312"/>
            <a:ext cx="11016723" cy="1009188"/>
          </a:xfrm>
        </p:spPr>
        <p:txBody>
          <a:bodyPr>
            <a:normAutofit/>
          </a:bodyPr>
          <a:lstStyle/>
          <a:p>
            <a:r>
              <a:rPr lang="en-US" sz="4800" dirty="0">
                <a:solidFill>
                  <a:srgbClr val="65C5B4"/>
                </a:solidFill>
                <a:latin typeface="+mn-lt"/>
                <a:ea typeface="+mn-ea"/>
                <a:cs typeface="+mn-cs"/>
              </a:rPr>
              <a:t>What’s in a draft </a:t>
            </a:r>
            <a:r>
              <a:rPr lang="en-US" sz="4800" dirty="0" err="1">
                <a:solidFill>
                  <a:srgbClr val="65C5B4"/>
                </a:solidFill>
                <a:latin typeface="+mn-lt"/>
                <a:ea typeface="+mn-ea"/>
                <a:cs typeface="+mn-cs"/>
              </a:rPr>
              <a:t>workplan</a:t>
            </a:r>
            <a:r>
              <a:rPr lang="en-US" sz="4800" dirty="0">
                <a:solidFill>
                  <a:srgbClr val="65C5B4"/>
                </a:solidFill>
                <a:latin typeface="+mn-lt"/>
                <a:ea typeface="+mn-ea"/>
                <a:cs typeface="+mn-cs"/>
              </a:rPr>
              <a:t>?</a:t>
            </a:r>
          </a:p>
        </p:txBody>
      </p:sp>
      <p:sp>
        <p:nvSpPr>
          <p:cNvPr id="3" name="Content Placeholder 2"/>
          <p:cNvSpPr>
            <a:spLocks noGrp="1"/>
          </p:cNvSpPr>
          <p:nvPr>
            <p:ph idx="1"/>
          </p:nvPr>
        </p:nvSpPr>
        <p:spPr>
          <a:xfrm>
            <a:off x="878418" y="1530350"/>
            <a:ext cx="4836582" cy="4681538"/>
          </a:xfrm>
        </p:spPr>
        <p:txBody>
          <a:bodyPr>
            <a:normAutofit/>
          </a:bodyPr>
          <a:lstStyle/>
          <a:p>
            <a:pPr marL="0" indent="0">
              <a:buNone/>
            </a:pPr>
            <a:r>
              <a:rPr lang="en-AU" sz="4000" dirty="0">
                <a:solidFill>
                  <a:srgbClr val="65C5B4"/>
                </a:solidFill>
              </a:rPr>
              <a:t>PROSPECTIVE</a:t>
            </a:r>
            <a:endParaRPr lang="en-AU" dirty="0"/>
          </a:p>
          <a:p>
            <a:r>
              <a:rPr lang="en-AU" dirty="0"/>
              <a:t>Period of Jan – Dec in the upcoming year</a:t>
            </a:r>
          </a:p>
          <a:p>
            <a:r>
              <a:rPr lang="en-AU" dirty="0"/>
              <a:t>Due end Nov 2021</a:t>
            </a:r>
          </a:p>
          <a:p>
            <a:r>
              <a:rPr lang="en-AU" dirty="0"/>
              <a:t>Paper version</a:t>
            </a:r>
          </a:p>
          <a:p>
            <a:r>
              <a:rPr lang="en-AU" dirty="0"/>
              <a:t>Short (2-3 pages)</a:t>
            </a:r>
          </a:p>
          <a:p>
            <a:r>
              <a:rPr lang="en-AU" dirty="0"/>
              <a:t>Takes form of “Annex 2” in the longer workplan document</a:t>
            </a:r>
          </a:p>
        </p:txBody>
      </p:sp>
      <p:sp>
        <p:nvSpPr>
          <p:cNvPr id="4" name="Content Placeholder 2">
            <a:extLst>
              <a:ext uri="{FF2B5EF4-FFF2-40B4-BE49-F238E27FC236}">
                <a16:creationId xmlns:a16="http://schemas.microsoft.com/office/drawing/2014/main" id="{6490C49C-783C-4082-AAA9-198B36D77FF2}"/>
              </a:ext>
            </a:extLst>
          </p:cNvPr>
          <p:cNvSpPr txBox="1">
            <a:spLocks/>
          </p:cNvSpPr>
          <p:nvPr/>
        </p:nvSpPr>
        <p:spPr>
          <a:xfrm>
            <a:off x="6293907" y="1403812"/>
            <a:ext cx="4552950" cy="46815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AU" dirty="0">
                <a:solidFill>
                  <a:srgbClr val="65C5B4"/>
                </a:solidFill>
              </a:rPr>
              <a:t>Contains:</a:t>
            </a:r>
            <a:endParaRPr lang="en-AU" dirty="0"/>
          </a:p>
          <a:p>
            <a:r>
              <a:rPr lang="en-AU" dirty="0"/>
              <a:t>Brief description of activities planned in the next calendar year</a:t>
            </a:r>
          </a:p>
        </p:txBody>
      </p:sp>
      <p:pic>
        <p:nvPicPr>
          <p:cNvPr id="5" name="Picture 4">
            <a:extLst>
              <a:ext uri="{FF2B5EF4-FFF2-40B4-BE49-F238E27FC236}">
                <a16:creationId xmlns:a16="http://schemas.microsoft.com/office/drawing/2014/main" id="{C13E6703-5656-4578-B200-9DB97EB338E8}"/>
              </a:ext>
            </a:extLst>
          </p:cNvPr>
          <p:cNvPicPr>
            <a:picLocks noChangeAspect="1"/>
          </p:cNvPicPr>
          <p:nvPr/>
        </p:nvPicPr>
        <p:blipFill>
          <a:blip r:embed="rId3"/>
          <a:stretch>
            <a:fillRect/>
          </a:stretch>
        </p:blipFill>
        <p:spPr>
          <a:xfrm>
            <a:off x="9039224" y="2762250"/>
            <a:ext cx="2979207" cy="3724009"/>
          </a:xfrm>
          <a:prstGeom prst="rect">
            <a:avLst/>
          </a:prstGeom>
        </p:spPr>
      </p:pic>
    </p:spTree>
    <p:extLst>
      <p:ext uri="{BB962C8B-B14F-4D97-AF65-F5344CB8AC3E}">
        <p14:creationId xmlns:p14="http://schemas.microsoft.com/office/powerpoint/2010/main" val="2061674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95" y="197312"/>
            <a:ext cx="11016723" cy="1009188"/>
          </a:xfrm>
        </p:spPr>
        <p:txBody>
          <a:bodyPr>
            <a:normAutofit/>
          </a:bodyPr>
          <a:lstStyle/>
          <a:p>
            <a:r>
              <a:rPr lang="en-US" sz="4800" dirty="0">
                <a:solidFill>
                  <a:srgbClr val="65C5B4"/>
                </a:solidFill>
                <a:latin typeface="+mn-lt"/>
                <a:ea typeface="+mn-ea"/>
                <a:cs typeface="+mn-cs"/>
              </a:rPr>
              <a:t>What’s in a final acquittal?</a:t>
            </a:r>
          </a:p>
        </p:txBody>
      </p:sp>
      <p:sp>
        <p:nvSpPr>
          <p:cNvPr id="3" name="Content Placeholder 2"/>
          <p:cNvSpPr>
            <a:spLocks noGrp="1"/>
          </p:cNvSpPr>
          <p:nvPr>
            <p:ph idx="1"/>
          </p:nvPr>
        </p:nvSpPr>
        <p:spPr>
          <a:xfrm>
            <a:off x="878418" y="1276350"/>
            <a:ext cx="4591049" cy="4681538"/>
          </a:xfrm>
        </p:spPr>
        <p:txBody>
          <a:bodyPr>
            <a:normAutofit lnSpcReduction="10000"/>
          </a:bodyPr>
          <a:lstStyle/>
          <a:p>
            <a:pPr marL="0" indent="0">
              <a:buNone/>
            </a:pPr>
            <a:r>
              <a:rPr lang="en-AU" sz="4000" dirty="0">
                <a:solidFill>
                  <a:srgbClr val="65C5B4"/>
                </a:solidFill>
              </a:rPr>
              <a:t>RETROSPECTIVE</a:t>
            </a:r>
            <a:endParaRPr lang="en-AU" dirty="0"/>
          </a:p>
          <a:p>
            <a:r>
              <a:rPr lang="en-AU" dirty="0"/>
              <a:t>Period: whole project</a:t>
            </a:r>
          </a:p>
          <a:p>
            <a:r>
              <a:rPr lang="en-AU" dirty="0"/>
              <a:t>Due either 29 August (60 days after 30 June 2022) or 1 March, 2023 (60 days after 31 Dec 2022)</a:t>
            </a:r>
          </a:p>
          <a:p>
            <a:r>
              <a:rPr lang="en-AU" dirty="0"/>
              <a:t>With successful no cost extension, due either 29 August (60 days after 30 June 2023) or 1 March, 2023 (60 days after 31 Dec 2023)</a:t>
            </a:r>
          </a:p>
          <a:p>
            <a:endParaRPr lang="en-AU" dirty="0"/>
          </a:p>
        </p:txBody>
      </p:sp>
      <p:sp>
        <p:nvSpPr>
          <p:cNvPr id="4" name="Content Placeholder 2">
            <a:extLst>
              <a:ext uri="{FF2B5EF4-FFF2-40B4-BE49-F238E27FC236}">
                <a16:creationId xmlns:a16="http://schemas.microsoft.com/office/drawing/2014/main" id="{48869FF9-D368-4C13-AAA2-A56B5BC11DE3}"/>
              </a:ext>
            </a:extLst>
          </p:cNvPr>
          <p:cNvSpPr txBox="1">
            <a:spLocks/>
          </p:cNvSpPr>
          <p:nvPr/>
        </p:nvSpPr>
        <p:spPr>
          <a:xfrm>
            <a:off x="6169026" y="1088231"/>
            <a:ext cx="5255685" cy="46815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AU" sz="4000" dirty="0">
                <a:solidFill>
                  <a:srgbClr val="65C5B4"/>
                </a:solidFill>
              </a:rPr>
              <a:t>Contains:</a:t>
            </a:r>
            <a:endParaRPr lang="en-AU" dirty="0"/>
          </a:p>
          <a:p>
            <a:r>
              <a:rPr lang="en-AU" dirty="0"/>
              <a:t>Audited financial statements, prepared by an independent auditor</a:t>
            </a:r>
          </a:p>
          <a:p>
            <a:pPr lvl="1"/>
            <a:r>
              <a:rPr lang="en-AU" dirty="0"/>
              <a:t>Prepared by an accounting firm</a:t>
            </a:r>
          </a:p>
          <a:p>
            <a:pPr lvl="1"/>
            <a:r>
              <a:rPr lang="en-AU" dirty="0"/>
              <a:t>Can charge this cost to the project</a:t>
            </a:r>
          </a:p>
          <a:p>
            <a:r>
              <a:rPr lang="en-AU" dirty="0"/>
              <a:t>A certificate from the CEO or CFO</a:t>
            </a:r>
          </a:p>
        </p:txBody>
      </p:sp>
      <p:pic>
        <p:nvPicPr>
          <p:cNvPr id="6" name="Picture 5" descr="Diagram&#10;&#10;Description automatically generated">
            <a:extLst>
              <a:ext uri="{FF2B5EF4-FFF2-40B4-BE49-F238E27FC236}">
                <a16:creationId xmlns:a16="http://schemas.microsoft.com/office/drawing/2014/main" id="{547AC7FE-D4DD-4D92-926F-D69AB790FBE1}"/>
              </a:ext>
            </a:extLst>
          </p:cNvPr>
          <p:cNvPicPr>
            <a:picLocks noChangeAspect="1"/>
          </p:cNvPicPr>
          <p:nvPr/>
        </p:nvPicPr>
        <p:blipFill>
          <a:blip r:embed="rId3"/>
          <a:stretch>
            <a:fillRect/>
          </a:stretch>
        </p:blipFill>
        <p:spPr>
          <a:xfrm>
            <a:off x="8239125" y="4438650"/>
            <a:ext cx="3543300" cy="1993107"/>
          </a:xfrm>
          <a:prstGeom prst="rect">
            <a:avLst/>
          </a:prstGeom>
        </p:spPr>
      </p:pic>
    </p:spTree>
    <p:extLst>
      <p:ext uri="{BB962C8B-B14F-4D97-AF65-F5344CB8AC3E}">
        <p14:creationId xmlns:p14="http://schemas.microsoft.com/office/powerpoint/2010/main" val="2732596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95" y="197312"/>
            <a:ext cx="11016723" cy="1009188"/>
          </a:xfrm>
        </p:spPr>
        <p:txBody>
          <a:bodyPr>
            <a:normAutofit/>
          </a:bodyPr>
          <a:lstStyle/>
          <a:p>
            <a:r>
              <a:rPr lang="en-US" sz="4800" dirty="0">
                <a:solidFill>
                  <a:srgbClr val="65C5B4"/>
                </a:solidFill>
                <a:latin typeface="+mn-lt"/>
                <a:ea typeface="+mn-ea"/>
                <a:cs typeface="+mn-cs"/>
              </a:rPr>
              <a:t>What’s in a final report?</a:t>
            </a:r>
          </a:p>
        </p:txBody>
      </p:sp>
      <p:sp>
        <p:nvSpPr>
          <p:cNvPr id="3" name="Content Placeholder 2"/>
          <p:cNvSpPr>
            <a:spLocks noGrp="1"/>
          </p:cNvSpPr>
          <p:nvPr>
            <p:ph idx="1"/>
          </p:nvPr>
        </p:nvSpPr>
        <p:spPr>
          <a:xfrm>
            <a:off x="304800" y="1276350"/>
            <a:ext cx="5571067" cy="5384338"/>
          </a:xfrm>
        </p:spPr>
        <p:txBody>
          <a:bodyPr>
            <a:normAutofit fontScale="92500" lnSpcReduction="10000"/>
          </a:bodyPr>
          <a:lstStyle/>
          <a:p>
            <a:pPr marL="0" indent="0">
              <a:buNone/>
            </a:pPr>
            <a:r>
              <a:rPr lang="en-AU" sz="4000" dirty="0">
                <a:solidFill>
                  <a:srgbClr val="65C5B4"/>
                </a:solidFill>
              </a:rPr>
              <a:t>RETROSPECTIVE</a:t>
            </a:r>
            <a:endParaRPr lang="en-AU" dirty="0"/>
          </a:p>
          <a:p>
            <a:r>
              <a:rPr lang="en-AU" dirty="0"/>
              <a:t>Period: whole project </a:t>
            </a:r>
          </a:p>
          <a:p>
            <a:r>
              <a:rPr lang="en-AU" dirty="0"/>
              <a:t>Due either 29 August (60 days after 30 June 2022) or 1 March, 2023 (60 days after 31 Dec 2022)</a:t>
            </a:r>
          </a:p>
          <a:p>
            <a:r>
              <a:rPr lang="en-AU" dirty="0"/>
              <a:t>With successful no cost extension, due either 29 August (60 days after 30 June 2023) or 1 March, 2023 (60 days after 31 Dec 2023)</a:t>
            </a:r>
          </a:p>
          <a:p>
            <a:r>
              <a:rPr lang="en-AU" dirty="0"/>
              <a:t>On </a:t>
            </a:r>
            <a:r>
              <a:rPr lang="en-AU" dirty="0" err="1"/>
              <a:t>Smartygrants</a:t>
            </a:r>
            <a:endParaRPr lang="en-AU" dirty="0"/>
          </a:p>
          <a:p>
            <a:pPr lvl="1"/>
            <a:r>
              <a:rPr lang="en-AU" dirty="0"/>
              <a:t>Can look at Word version on CHS M &amp; E hub then fill in</a:t>
            </a:r>
          </a:p>
          <a:p>
            <a:r>
              <a:rPr lang="en-AU" dirty="0"/>
              <a:t>Comprehensive</a:t>
            </a:r>
          </a:p>
          <a:p>
            <a:endParaRPr lang="en-AU" dirty="0"/>
          </a:p>
        </p:txBody>
      </p:sp>
      <p:sp>
        <p:nvSpPr>
          <p:cNvPr id="4" name="Content Placeholder 2">
            <a:extLst>
              <a:ext uri="{FF2B5EF4-FFF2-40B4-BE49-F238E27FC236}">
                <a16:creationId xmlns:a16="http://schemas.microsoft.com/office/drawing/2014/main" id="{B451E451-3247-47E5-8FB3-22D39AD06C25}"/>
              </a:ext>
            </a:extLst>
          </p:cNvPr>
          <p:cNvSpPr txBox="1">
            <a:spLocks/>
          </p:cNvSpPr>
          <p:nvPr/>
        </p:nvSpPr>
        <p:spPr>
          <a:xfrm>
            <a:off x="6231467" y="1193800"/>
            <a:ext cx="5298018" cy="46815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AU" sz="4000" dirty="0">
                <a:solidFill>
                  <a:srgbClr val="65C5B4"/>
                </a:solidFill>
              </a:rPr>
              <a:t>Contains:</a:t>
            </a:r>
            <a:endParaRPr lang="en-AU" dirty="0"/>
          </a:p>
          <a:p>
            <a:r>
              <a:rPr lang="en-AU" dirty="0"/>
              <a:t>Narrative and Annexes – </a:t>
            </a:r>
          </a:p>
          <a:p>
            <a:pPr lvl="1"/>
            <a:r>
              <a:rPr lang="en-AU" dirty="0"/>
              <a:t>Recommendation: complete annexes first then use annexes to complete narrative section</a:t>
            </a:r>
          </a:p>
          <a:p>
            <a:r>
              <a:rPr lang="en-AU" dirty="0"/>
              <a:t>Executive Summary</a:t>
            </a:r>
          </a:p>
          <a:p>
            <a:r>
              <a:rPr lang="en-AU" dirty="0"/>
              <a:t>Program Context</a:t>
            </a:r>
          </a:p>
          <a:p>
            <a:r>
              <a:rPr lang="en-AU" dirty="0"/>
              <a:t>Progress towards Program Outcomes</a:t>
            </a:r>
          </a:p>
          <a:p>
            <a:r>
              <a:rPr lang="en-AU" dirty="0"/>
              <a:t>Cross Cutting Themes</a:t>
            </a:r>
          </a:p>
          <a:p>
            <a:r>
              <a:rPr lang="en-AU" dirty="0"/>
              <a:t>Lessons learnt and Recommendations</a:t>
            </a:r>
          </a:p>
          <a:p>
            <a:r>
              <a:rPr lang="en-AU" dirty="0"/>
              <a:t>Communications</a:t>
            </a:r>
          </a:p>
        </p:txBody>
      </p:sp>
      <p:pic>
        <p:nvPicPr>
          <p:cNvPr id="5" name="Picture 4">
            <a:extLst>
              <a:ext uri="{FF2B5EF4-FFF2-40B4-BE49-F238E27FC236}">
                <a16:creationId xmlns:a16="http://schemas.microsoft.com/office/drawing/2014/main" id="{4D499DD6-8480-4927-BA87-B33BE097DFA0}"/>
              </a:ext>
            </a:extLst>
          </p:cNvPr>
          <p:cNvPicPr>
            <a:picLocks noChangeAspect="1"/>
          </p:cNvPicPr>
          <p:nvPr/>
        </p:nvPicPr>
        <p:blipFill>
          <a:blip r:embed="rId3"/>
          <a:stretch>
            <a:fillRect/>
          </a:stretch>
        </p:blipFill>
        <p:spPr>
          <a:xfrm>
            <a:off x="9550400" y="4099448"/>
            <a:ext cx="2641600" cy="2758552"/>
          </a:xfrm>
          <a:prstGeom prst="rect">
            <a:avLst/>
          </a:prstGeom>
        </p:spPr>
      </p:pic>
    </p:spTree>
    <p:extLst>
      <p:ext uri="{BB962C8B-B14F-4D97-AF65-F5344CB8AC3E}">
        <p14:creationId xmlns:p14="http://schemas.microsoft.com/office/powerpoint/2010/main" val="3822446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95" y="197312"/>
            <a:ext cx="11016723" cy="1009188"/>
          </a:xfrm>
        </p:spPr>
        <p:txBody>
          <a:bodyPr>
            <a:normAutofit/>
          </a:bodyPr>
          <a:lstStyle/>
          <a:p>
            <a:r>
              <a:rPr lang="en-US" sz="4800" dirty="0">
                <a:solidFill>
                  <a:srgbClr val="65C5B4"/>
                </a:solidFill>
                <a:latin typeface="+mn-lt"/>
                <a:ea typeface="+mn-ea"/>
                <a:cs typeface="+mn-cs"/>
              </a:rPr>
              <a:t>No cost extensions</a:t>
            </a:r>
          </a:p>
        </p:txBody>
      </p:sp>
      <p:sp>
        <p:nvSpPr>
          <p:cNvPr id="4" name="Content Placeholder 2">
            <a:extLst>
              <a:ext uri="{FF2B5EF4-FFF2-40B4-BE49-F238E27FC236}">
                <a16:creationId xmlns:a16="http://schemas.microsoft.com/office/drawing/2014/main" id="{B451E451-3247-47E5-8FB3-22D39AD06C25}"/>
              </a:ext>
            </a:extLst>
          </p:cNvPr>
          <p:cNvSpPr txBox="1">
            <a:spLocks/>
          </p:cNvSpPr>
          <p:nvPr/>
        </p:nvSpPr>
        <p:spPr>
          <a:xfrm>
            <a:off x="587638" y="1144588"/>
            <a:ext cx="11016722" cy="551610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AU" dirty="0"/>
              <a:t>We have received advice that partners are able to request no cost extensions</a:t>
            </a:r>
          </a:p>
          <a:p>
            <a:pPr lvl="1"/>
            <a:r>
              <a:rPr lang="en-AU" dirty="0"/>
              <a:t>Up to 12 months </a:t>
            </a:r>
          </a:p>
          <a:p>
            <a:pPr lvl="1"/>
            <a:r>
              <a:rPr lang="en-AU" dirty="0"/>
              <a:t>Encouraged to do as much as possible within original grant period</a:t>
            </a:r>
          </a:p>
          <a:p>
            <a:r>
              <a:rPr lang="en-AU" dirty="0"/>
              <a:t>To apply: written request (email to program manager) with short (one paragraph) reason</a:t>
            </a:r>
          </a:p>
          <a:p>
            <a:r>
              <a:rPr lang="en-AU" dirty="0"/>
              <a:t>Program manager will ask for costed proposal including </a:t>
            </a:r>
          </a:p>
          <a:p>
            <a:pPr lvl="1"/>
            <a:r>
              <a:rPr lang="en-AU" dirty="0"/>
              <a:t>Justification</a:t>
            </a:r>
          </a:p>
          <a:p>
            <a:pPr lvl="1"/>
            <a:r>
              <a:rPr lang="en-AU" dirty="0"/>
              <a:t>Workplan</a:t>
            </a:r>
          </a:p>
          <a:p>
            <a:pPr lvl="1"/>
            <a:r>
              <a:rPr lang="en-AU" dirty="0"/>
              <a:t>Budget</a:t>
            </a:r>
          </a:p>
          <a:p>
            <a:r>
              <a:rPr lang="en-AU" dirty="0"/>
              <a:t>The we will ask for internal approval (could take 1-2 months)</a:t>
            </a:r>
          </a:p>
          <a:p>
            <a:r>
              <a:rPr lang="en-AU" dirty="0"/>
              <a:t>Not approved until this final sign off – so do not assume it will go ahead</a:t>
            </a:r>
          </a:p>
          <a:p>
            <a:r>
              <a:rPr lang="en-AU" dirty="0"/>
              <a:t>For this reporting period, report and create a workplan as if your project is not extended</a:t>
            </a:r>
          </a:p>
          <a:p>
            <a:endParaRPr lang="en-AU" dirty="0"/>
          </a:p>
          <a:p>
            <a:endParaRPr lang="en-AU" dirty="0"/>
          </a:p>
          <a:p>
            <a:pPr lvl="1"/>
            <a:endParaRPr lang="en-AU" dirty="0"/>
          </a:p>
        </p:txBody>
      </p:sp>
      <p:pic>
        <p:nvPicPr>
          <p:cNvPr id="8" name="Picture 7" descr="Diagram&#10;&#10;Description automatically generated">
            <a:extLst>
              <a:ext uri="{FF2B5EF4-FFF2-40B4-BE49-F238E27FC236}">
                <a16:creationId xmlns:a16="http://schemas.microsoft.com/office/drawing/2014/main" id="{F5CB38FF-0C2B-44C7-B129-2FF7DB5BEBF9}"/>
              </a:ext>
            </a:extLst>
          </p:cNvPr>
          <p:cNvPicPr>
            <a:picLocks noChangeAspect="1"/>
          </p:cNvPicPr>
          <p:nvPr/>
        </p:nvPicPr>
        <p:blipFill>
          <a:blip r:embed="rId3"/>
          <a:stretch>
            <a:fillRect/>
          </a:stretch>
        </p:blipFill>
        <p:spPr>
          <a:xfrm>
            <a:off x="9896475" y="2778"/>
            <a:ext cx="2139950" cy="1203722"/>
          </a:xfrm>
          <a:prstGeom prst="rect">
            <a:avLst/>
          </a:prstGeom>
        </p:spPr>
      </p:pic>
    </p:spTree>
    <p:extLst>
      <p:ext uri="{BB962C8B-B14F-4D97-AF65-F5344CB8AC3E}">
        <p14:creationId xmlns:p14="http://schemas.microsoft.com/office/powerpoint/2010/main" val="3472071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p:cNvSpPr>
            <a:spLocks noGrp="1"/>
          </p:cNvSpPr>
          <p:nvPr>
            <p:ph type="title"/>
          </p:nvPr>
        </p:nvSpPr>
        <p:spPr>
          <a:xfrm>
            <a:off x="838200" y="1765663"/>
            <a:ext cx="10515600" cy="1824203"/>
          </a:xfrm>
        </p:spPr>
        <p:txBody>
          <a:bodyPr>
            <a:normAutofit/>
          </a:bodyPr>
          <a:lstStyle/>
          <a:p>
            <a:r>
              <a:rPr lang="en-US" dirty="0">
                <a:solidFill>
                  <a:schemeClr val="bg1"/>
                </a:solidFill>
              </a:rPr>
              <a:t>How do I report? </a:t>
            </a:r>
            <a:r>
              <a:rPr lang="en-US" dirty="0" err="1">
                <a:solidFill>
                  <a:schemeClr val="bg1"/>
                </a:solidFill>
              </a:rPr>
              <a:t>Smartygrants</a:t>
            </a:r>
            <a:r>
              <a:rPr lang="en-US" dirty="0">
                <a:solidFill>
                  <a:schemeClr val="bg1"/>
                </a:solidFill>
              </a:rPr>
              <a:t> demo</a:t>
            </a:r>
          </a:p>
        </p:txBody>
      </p:sp>
      <p:sp>
        <p:nvSpPr>
          <p:cNvPr id="5" name="Title 1"/>
          <p:cNvSpPr txBox="1">
            <a:spLocks/>
          </p:cNvSpPr>
          <p:nvPr/>
        </p:nvSpPr>
        <p:spPr>
          <a:xfrm>
            <a:off x="838200" y="1765664"/>
            <a:ext cx="10515600" cy="26327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p>
        </p:txBody>
      </p:sp>
    </p:spTree>
    <p:extLst>
      <p:ext uri="{BB962C8B-B14F-4D97-AF65-F5344CB8AC3E}">
        <p14:creationId xmlns:p14="http://schemas.microsoft.com/office/powerpoint/2010/main" val="1763341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l="7732"/>
          <a:stretch/>
        </p:blipFill>
        <p:spPr>
          <a:xfrm>
            <a:off x="0" y="3045538"/>
            <a:ext cx="5511567" cy="3802143"/>
          </a:xfrm>
          <a:prstGeom prst="rect">
            <a:avLst/>
          </a:prstGeom>
        </p:spPr>
      </p:pic>
      <p:sp>
        <p:nvSpPr>
          <p:cNvPr id="2" name="Title 1"/>
          <p:cNvSpPr>
            <a:spLocks noGrp="1"/>
          </p:cNvSpPr>
          <p:nvPr>
            <p:ph type="title"/>
          </p:nvPr>
        </p:nvSpPr>
        <p:spPr/>
        <p:txBody>
          <a:bodyPr/>
          <a:lstStyle/>
          <a:p>
            <a:r>
              <a:rPr lang="en-US" dirty="0"/>
              <a:t> </a:t>
            </a:r>
          </a:p>
        </p:txBody>
      </p:sp>
      <p:sp>
        <p:nvSpPr>
          <p:cNvPr id="27" name="TextBox 26"/>
          <p:cNvSpPr txBox="1"/>
          <p:nvPr/>
        </p:nvSpPr>
        <p:spPr>
          <a:xfrm>
            <a:off x="447431" y="391482"/>
            <a:ext cx="10515600" cy="646331"/>
          </a:xfrm>
          <a:prstGeom prst="rect">
            <a:avLst/>
          </a:prstGeom>
          <a:noFill/>
        </p:spPr>
        <p:txBody>
          <a:bodyPr wrap="square" rtlCol="0">
            <a:spAutoFit/>
          </a:bodyPr>
          <a:lstStyle/>
          <a:p>
            <a:r>
              <a:rPr lang="en-US" sz="3600" dirty="0">
                <a:solidFill>
                  <a:srgbClr val="65C5B4"/>
                </a:solidFill>
              </a:rPr>
              <a:t>Agenda:</a:t>
            </a:r>
          </a:p>
        </p:txBody>
      </p:sp>
      <p:pic>
        <p:nvPicPr>
          <p:cNvPr id="25" name="Picture 2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3355596"/>
            <a:ext cx="4669874" cy="3502404"/>
          </a:xfrm>
          <a:custGeom>
            <a:avLst/>
            <a:gdLst>
              <a:gd name="connsiteX0" fmla="*/ 4354649 w 4850087"/>
              <a:gd name="connsiteY0" fmla="*/ 4024545 h 4039564"/>
              <a:gd name="connsiteX1" fmla="*/ 4340484 w 4850087"/>
              <a:gd name="connsiteY1" fmla="*/ 4026500 h 4039564"/>
              <a:gd name="connsiteX2" fmla="*/ 4337700 w 4850087"/>
              <a:gd name="connsiteY2" fmla="*/ 4026849 h 4039564"/>
              <a:gd name="connsiteX3" fmla="*/ 4352734 w 4850087"/>
              <a:gd name="connsiteY3" fmla="*/ 4024753 h 4039564"/>
              <a:gd name="connsiteX4" fmla="*/ 4354649 w 4850087"/>
              <a:gd name="connsiteY4" fmla="*/ 4024545 h 4039564"/>
              <a:gd name="connsiteX5" fmla="*/ 1145894 w 4850087"/>
              <a:gd name="connsiteY5" fmla="*/ 0 h 4039564"/>
              <a:gd name="connsiteX6" fmla="*/ 1701479 w 4850087"/>
              <a:gd name="connsiteY6" fmla="*/ 23149 h 4039564"/>
              <a:gd name="connsiteX7" fmla="*/ 1863524 w 4850087"/>
              <a:gd name="connsiteY7" fmla="*/ 46299 h 4039564"/>
              <a:gd name="connsiteX8" fmla="*/ 1909823 w 4850087"/>
              <a:gd name="connsiteY8" fmla="*/ 57873 h 4039564"/>
              <a:gd name="connsiteX9" fmla="*/ 1944547 w 4850087"/>
              <a:gd name="connsiteY9" fmla="*/ 69448 h 4039564"/>
              <a:gd name="connsiteX10" fmla="*/ 2013995 w 4850087"/>
              <a:gd name="connsiteY10" fmla="*/ 81023 h 4039564"/>
              <a:gd name="connsiteX11" fmla="*/ 2060294 w 4850087"/>
              <a:gd name="connsiteY11" fmla="*/ 92597 h 4039564"/>
              <a:gd name="connsiteX12" fmla="*/ 2118167 w 4850087"/>
              <a:gd name="connsiteY12" fmla="*/ 104172 h 4039564"/>
              <a:gd name="connsiteX13" fmla="*/ 2164466 w 4850087"/>
              <a:gd name="connsiteY13" fmla="*/ 115747 h 4039564"/>
              <a:gd name="connsiteX14" fmla="*/ 2245489 w 4850087"/>
              <a:gd name="connsiteY14" fmla="*/ 127321 h 4039564"/>
              <a:gd name="connsiteX15" fmla="*/ 2291788 w 4850087"/>
              <a:gd name="connsiteY15" fmla="*/ 138896 h 4039564"/>
              <a:gd name="connsiteX16" fmla="*/ 2349661 w 4850087"/>
              <a:gd name="connsiteY16" fmla="*/ 150471 h 4039564"/>
              <a:gd name="connsiteX17" fmla="*/ 2419109 w 4850087"/>
              <a:gd name="connsiteY17" fmla="*/ 173620 h 4039564"/>
              <a:gd name="connsiteX18" fmla="*/ 2453833 w 4850087"/>
              <a:gd name="connsiteY18" fmla="*/ 185195 h 4039564"/>
              <a:gd name="connsiteX19" fmla="*/ 2488557 w 4850087"/>
              <a:gd name="connsiteY19" fmla="*/ 208344 h 4039564"/>
              <a:gd name="connsiteX20" fmla="*/ 2534856 w 4850087"/>
              <a:gd name="connsiteY20" fmla="*/ 219919 h 4039564"/>
              <a:gd name="connsiteX21" fmla="*/ 2627454 w 4850087"/>
              <a:gd name="connsiteY21" fmla="*/ 254643 h 4039564"/>
              <a:gd name="connsiteX22" fmla="*/ 2662178 w 4850087"/>
              <a:gd name="connsiteY22" fmla="*/ 266218 h 4039564"/>
              <a:gd name="connsiteX23" fmla="*/ 2801074 w 4850087"/>
              <a:gd name="connsiteY23" fmla="*/ 324091 h 4039564"/>
              <a:gd name="connsiteX24" fmla="*/ 2835798 w 4850087"/>
              <a:gd name="connsiteY24" fmla="*/ 347240 h 4039564"/>
              <a:gd name="connsiteX25" fmla="*/ 2905246 w 4850087"/>
              <a:gd name="connsiteY25" fmla="*/ 381964 h 4039564"/>
              <a:gd name="connsiteX26" fmla="*/ 2951545 w 4850087"/>
              <a:gd name="connsiteY26" fmla="*/ 428263 h 4039564"/>
              <a:gd name="connsiteX27" fmla="*/ 2974694 w 4850087"/>
              <a:gd name="connsiteY27" fmla="*/ 451413 h 4039564"/>
              <a:gd name="connsiteX28" fmla="*/ 2997843 w 4850087"/>
              <a:gd name="connsiteY28" fmla="*/ 486137 h 4039564"/>
              <a:gd name="connsiteX29" fmla="*/ 3032567 w 4850087"/>
              <a:gd name="connsiteY29" fmla="*/ 497711 h 4039564"/>
              <a:gd name="connsiteX30" fmla="*/ 3125165 w 4850087"/>
              <a:gd name="connsiteY30" fmla="*/ 544010 h 4039564"/>
              <a:gd name="connsiteX31" fmla="*/ 3194613 w 4850087"/>
              <a:gd name="connsiteY31" fmla="*/ 567159 h 4039564"/>
              <a:gd name="connsiteX32" fmla="*/ 3252486 w 4850087"/>
              <a:gd name="connsiteY32" fmla="*/ 578734 h 4039564"/>
              <a:gd name="connsiteX33" fmla="*/ 3356659 w 4850087"/>
              <a:gd name="connsiteY33" fmla="*/ 613458 h 4039564"/>
              <a:gd name="connsiteX34" fmla="*/ 3391383 w 4850087"/>
              <a:gd name="connsiteY34" fmla="*/ 625033 h 4039564"/>
              <a:gd name="connsiteX35" fmla="*/ 3426107 w 4850087"/>
              <a:gd name="connsiteY35" fmla="*/ 648182 h 4039564"/>
              <a:gd name="connsiteX36" fmla="*/ 3460831 w 4850087"/>
              <a:gd name="connsiteY36" fmla="*/ 659757 h 4039564"/>
              <a:gd name="connsiteX37" fmla="*/ 3518704 w 4850087"/>
              <a:gd name="connsiteY37" fmla="*/ 706056 h 4039564"/>
              <a:gd name="connsiteX38" fmla="*/ 3553428 w 4850087"/>
              <a:gd name="connsiteY38" fmla="*/ 729205 h 4039564"/>
              <a:gd name="connsiteX39" fmla="*/ 3634451 w 4850087"/>
              <a:gd name="connsiteY39" fmla="*/ 821802 h 4039564"/>
              <a:gd name="connsiteX40" fmla="*/ 3669175 w 4850087"/>
              <a:gd name="connsiteY40" fmla="*/ 844952 h 4039564"/>
              <a:gd name="connsiteX41" fmla="*/ 3738623 w 4850087"/>
              <a:gd name="connsiteY41" fmla="*/ 914400 h 4039564"/>
              <a:gd name="connsiteX42" fmla="*/ 3773347 w 4850087"/>
              <a:gd name="connsiteY42" fmla="*/ 949124 h 4039564"/>
              <a:gd name="connsiteX43" fmla="*/ 3889094 w 4850087"/>
              <a:gd name="connsiteY43" fmla="*/ 1088020 h 4039564"/>
              <a:gd name="connsiteX44" fmla="*/ 3958542 w 4850087"/>
              <a:gd name="connsiteY44" fmla="*/ 1122744 h 4039564"/>
              <a:gd name="connsiteX45" fmla="*/ 3981692 w 4850087"/>
              <a:gd name="connsiteY45" fmla="*/ 1145894 h 4039564"/>
              <a:gd name="connsiteX46" fmla="*/ 4016416 w 4850087"/>
              <a:gd name="connsiteY46" fmla="*/ 1169043 h 4039564"/>
              <a:gd name="connsiteX47" fmla="*/ 4109013 w 4850087"/>
              <a:gd name="connsiteY47" fmla="*/ 1250066 h 4039564"/>
              <a:gd name="connsiteX48" fmla="*/ 4155312 w 4850087"/>
              <a:gd name="connsiteY48" fmla="*/ 1319514 h 4039564"/>
              <a:gd name="connsiteX49" fmla="*/ 4178461 w 4850087"/>
              <a:gd name="connsiteY49" fmla="*/ 1354238 h 4039564"/>
              <a:gd name="connsiteX50" fmla="*/ 4213185 w 4850087"/>
              <a:gd name="connsiteY50" fmla="*/ 1423686 h 4039564"/>
              <a:gd name="connsiteX51" fmla="*/ 4236335 w 4850087"/>
              <a:gd name="connsiteY51" fmla="*/ 1446835 h 4039564"/>
              <a:gd name="connsiteX52" fmla="*/ 4282633 w 4850087"/>
              <a:gd name="connsiteY52" fmla="*/ 1516283 h 4039564"/>
              <a:gd name="connsiteX53" fmla="*/ 4305783 w 4850087"/>
              <a:gd name="connsiteY53" fmla="*/ 1539433 h 4039564"/>
              <a:gd name="connsiteX54" fmla="*/ 4352081 w 4850087"/>
              <a:gd name="connsiteY54" fmla="*/ 1608881 h 4039564"/>
              <a:gd name="connsiteX55" fmla="*/ 4386805 w 4850087"/>
              <a:gd name="connsiteY55" fmla="*/ 1666754 h 4039564"/>
              <a:gd name="connsiteX56" fmla="*/ 4456254 w 4850087"/>
              <a:gd name="connsiteY56" fmla="*/ 1736202 h 4039564"/>
              <a:gd name="connsiteX57" fmla="*/ 4479404 w 4850087"/>
              <a:gd name="connsiteY57" fmla="*/ 1770926 h 4039564"/>
              <a:gd name="connsiteX58" fmla="*/ 4502553 w 4850087"/>
              <a:gd name="connsiteY58" fmla="*/ 1794076 h 4039564"/>
              <a:gd name="connsiteX59" fmla="*/ 4548852 w 4850087"/>
              <a:gd name="connsiteY59" fmla="*/ 1863524 h 4039564"/>
              <a:gd name="connsiteX60" fmla="*/ 4572000 w 4850087"/>
              <a:gd name="connsiteY60" fmla="*/ 1898248 h 4039564"/>
              <a:gd name="connsiteX61" fmla="*/ 4653023 w 4850087"/>
              <a:gd name="connsiteY61" fmla="*/ 2141316 h 4039564"/>
              <a:gd name="connsiteX62" fmla="*/ 4676173 w 4850087"/>
              <a:gd name="connsiteY62" fmla="*/ 2210764 h 4039564"/>
              <a:gd name="connsiteX63" fmla="*/ 4687747 w 4850087"/>
              <a:gd name="connsiteY63" fmla="*/ 2245488 h 4039564"/>
              <a:gd name="connsiteX64" fmla="*/ 4710897 w 4850087"/>
              <a:gd name="connsiteY64" fmla="*/ 2291787 h 4039564"/>
              <a:gd name="connsiteX65" fmla="*/ 4734046 w 4850087"/>
              <a:gd name="connsiteY65" fmla="*/ 2361235 h 4039564"/>
              <a:gd name="connsiteX66" fmla="*/ 4745621 w 4850087"/>
              <a:gd name="connsiteY66" fmla="*/ 2395959 h 4039564"/>
              <a:gd name="connsiteX67" fmla="*/ 4768770 w 4850087"/>
              <a:gd name="connsiteY67" fmla="*/ 2465407 h 4039564"/>
              <a:gd name="connsiteX68" fmla="*/ 4780345 w 4850087"/>
              <a:gd name="connsiteY68" fmla="*/ 2500132 h 4039564"/>
              <a:gd name="connsiteX69" fmla="*/ 4803494 w 4850087"/>
              <a:gd name="connsiteY69" fmla="*/ 2592729 h 4039564"/>
              <a:gd name="connsiteX70" fmla="*/ 4815069 w 4850087"/>
              <a:gd name="connsiteY70" fmla="*/ 2639028 h 4039564"/>
              <a:gd name="connsiteX71" fmla="*/ 4838219 w 4850087"/>
              <a:gd name="connsiteY71" fmla="*/ 2743200 h 4039564"/>
              <a:gd name="connsiteX72" fmla="*/ 4838219 w 4850087"/>
              <a:gd name="connsiteY72" fmla="*/ 3229337 h 4039564"/>
              <a:gd name="connsiteX73" fmla="*/ 4826643 w 4850087"/>
              <a:gd name="connsiteY73" fmla="*/ 3483980 h 4039564"/>
              <a:gd name="connsiteX74" fmla="*/ 4803494 w 4850087"/>
              <a:gd name="connsiteY74" fmla="*/ 3715473 h 4039564"/>
              <a:gd name="connsiteX75" fmla="*/ 4780345 w 4850087"/>
              <a:gd name="connsiteY75" fmla="*/ 3808071 h 4039564"/>
              <a:gd name="connsiteX76" fmla="*/ 4757195 w 4850087"/>
              <a:gd name="connsiteY76" fmla="*/ 3900668 h 4039564"/>
              <a:gd name="connsiteX77" fmla="*/ 4653023 w 4850087"/>
              <a:gd name="connsiteY77" fmla="*/ 3958542 h 4039564"/>
              <a:gd name="connsiteX78" fmla="*/ 4618299 w 4850087"/>
              <a:gd name="connsiteY78" fmla="*/ 3970116 h 4039564"/>
              <a:gd name="connsiteX79" fmla="*/ 4514127 w 4850087"/>
              <a:gd name="connsiteY79" fmla="*/ 3993266 h 4039564"/>
              <a:gd name="connsiteX80" fmla="*/ 4467828 w 4850087"/>
              <a:gd name="connsiteY80" fmla="*/ 4004840 h 4039564"/>
              <a:gd name="connsiteX81" fmla="*/ 4386805 w 4850087"/>
              <a:gd name="connsiteY81" fmla="*/ 4016415 h 4039564"/>
              <a:gd name="connsiteX82" fmla="*/ 4323428 w 4850087"/>
              <a:gd name="connsiteY82" fmla="*/ 4028641 h 4039564"/>
              <a:gd name="connsiteX83" fmla="*/ 4337700 w 4850087"/>
              <a:gd name="connsiteY83" fmla="*/ 4026849 h 4039564"/>
              <a:gd name="connsiteX84" fmla="*/ 4321551 w 4850087"/>
              <a:gd name="connsiteY84" fmla="*/ 4029101 h 4039564"/>
              <a:gd name="connsiteX85" fmla="*/ 4247909 w 4850087"/>
              <a:gd name="connsiteY85" fmla="*/ 4039564 h 4039564"/>
              <a:gd name="connsiteX86" fmla="*/ 3657600 w 4850087"/>
              <a:gd name="connsiteY86" fmla="*/ 4027990 h 4039564"/>
              <a:gd name="connsiteX87" fmla="*/ 2801074 w 4850087"/>
              <a:gd name="connsiteY87" fmla="*/ 4016415 h 4039564"/>
              <a:gd name="connsiteX88" fmla="*/ 2523281 w 4850087"/>
              <a:gd name="connsiteY88" fmla="*/ 4004840 h 4039564"/>
              <a:gd name="connsiteX89" fmla="*/ 2095018 w 4850087"/>
              <a:gd name="connsiteY89" fmla="*/ 3981691 h 4039564"/>
              <a:gd name="connsiteX90" fmla="*/ 2025570 w 4850087"/>
              <a:gd name="connsiteY90" fmla="*/ 3993266 h 4039564"/>
              <a:gd name="connsiteX91" fmla="*/ 1736203 w 4850087"/>
              <a:gd name="connsiteY91" fmla="*/ 4016415 h 4039564"/>
              <a:gd name="connsiteX92" fmla="*/ 1620456 w 4850087"/>
              <a:gd name="connsiteY92" fmla="*/ 4027990 h 4039564"/>
              <a:gd name="connsiteX93" fmla="*/ 1481560 w 4850087"/>
              <a:gd name="connsiteY93" fmla="*/ 4039564 h 4039564"/>
              <a:gd name="connsiteX94" fmla="*/ 833378 w 4850087"/>
              <a:gd name="connsiteY94" fmla="*/ 4027990 h 4039564"/>
              <a:gd name="connsiteX95" fmla="*/ 567160 w 4850087"/>
              <a:gd name="connsiteY95" fmla="*/ 4004840 h 4039564"/>
              <a:gd name="connsiteX96" fmla="*/ 451413 w 4850087"/>
              <a:gd name="connsiteY96" fmla="*/ 3993266 h 4039564"/>
              <a:gd name="connsiteX97" fmla="*/ 381965 w 4850087"/>
              <a:gd name="connsiteY97" fmla="*/ 3981691 h 4039564"/>
              <a:gd name="connsiteX98" fmla="*/ 277793 w 4850087"/>
              <a:gd name="connsiteY98" fmla="*/ 3970116 h 4039564"/>
              <a:gd name="connsiteX99" fmla="*/ 185195 w 4850087"/>
              <a:gd name="connsiteY99" fmla="*/ 3946967 h 4039564"/>
              <a:gd name="connsiteX100" fmla="*/ 104173 w 4850087"/>
              <a:gd name="connsiteY100" fmla="*/ 3854369 h 4039564"/>
              <a:gd name="connsiteX101" fmla="*/ 34724 w 4850087"/>
              <a:gd name="connsiteY101" fmla="*/ 3796496 h 4039564"/>
              <a:gd name="connsiteX102" fmla="*/ 23150 w 4850087"/>
              <a:gd name="connsiteY102" fmla="*/ 3761772 h 4039564"/>
              <a:gd name="connsiteX103" fmla="*/ 11575 w 4850087"/>
              <a:gd name="connsiteY103" fmla="*/ 3692324 h 4039564"/>
              <a:gd name="connsiteX104" fmla="*/ 0 w 4850087"/>
              <a:gd name="connsiteY104" fmla="*/ 3634451 h 4039564"/>
              <a:gd name="connsiteX105" fmla="*/ 34724 w 4850087"/>
              <a:gd name="connsiteY105" fmla="*/ 2974694 h 4039564"/>
              <a:gd name="connsiteX106" fmla="*/ 46299 w 4850087"/>
              <a:gd name="connsiteY106" fmla="*/ 2882096 h 4039564"/>
              <a:gd name="connsiteX107" fmla="*/ 34724 w 4850087"/>
              <a:gd name="connsiteY107" fmla="*/ 2558005 h 4039564"/>
              <a:gd name="connsiteX108" fmla="*/ 23150 w 4850087"/>
              <a:gd name="connsiteY108" fmla="*/ 2407534 h 4039564"/>
              <a:gd name="connsiteX109" fmla="*/ 11575 w 4850087"/>
              <a:gd name="connsiteY109" fmla="*/ 2037144 h 4039564"/>
              <a:gd name="connsiteX110" fmla="*/ 0 w 4850087"/>
              <a:gd name="connsiteY110" fmla="*/ 1770926 h 4039564"/>
              <a:gd name="connsiteX111" fmla="*/ 11575 w 4850087"/>
              <a:gd name="connsiteY111" fmla="*/ 1331088 h 4039564"/>
              <a:gd name="connsiteX112" fmla="*/ 23150 w 4850087"/>
              <a:gd name="connsiteY112" fmla="*/ 983848 h 4039564"/>
              <a:gd name="connsiteX113" fmla="*/ 34724 w 4850087"/>
              <a:gd name="connsiteY113" fmla="*/ 486137 h 4039564"/>
              <a:gd name="connsiteX114" fmla="*/ 57874 w 4850087"/>
              <a:gd name="connsiteY114" fmla="*/ 347240 h 4039564"/>
              <a:gd name="connsiteX115" fmla="*/ 81023 w 4850087"/>
              <a:gd name="connsiteY115" fmla="*/ 312516 h 4039564"/>
              <a:gd name="connsiteX116" fmla="*/ 127322 w 4850087"/>
              <a:gd name="connsiteY116" fmla="*/ 208344 h 4039564"/>
              <a:gd name="connsiteX117" fmla="*/ 173621 w 4850087"/>
              <a:gd name="connsiteY117" fmla="*/ 196769 h 4039564"/>
              <a:gd name="connsiteX118" fmla="*/ 243069 w 4850087"/>
              <a:gd name="connsiteY118" fmla="*/ 173620 h 4039564"/>
              <a:gd name="connsiteX119" fmla="*/ 381965 w 4850087"/>
              <a:gd name="connsiteY119" fmla="*/ 127321 h 4039564"/>
              <a:gd name="connsiteX120" fmla="*/ 451413 w 4850087"/>
              <a:gd name="connsiteY120" fmla="*/ 104172 h 4039564"/>
              <a:gd name="connsiteX121" fmla="*/ 486137 w 4850087"/>
              <a:gd name="connsiteY121" fmla="*/ 92597 h 4039564"/>
              <a:gd name="connsiteX122" fmla="*/ 717631 w 4850087"/>
              <a:gd name="connsiteY122" fmla="*/ 57873 h 4039564"/>
              <a:gd name="connsiteX123" fmla="*/ 798654 w 4850087"/>
              <a:gd name="connsiteY123" fmla="*/ 46299 h 4039564"/>
              <a:gd name="connsiteX124" fmla="*/ 891251 w 4850087"/>
              <a:gd name="connsiteY124" fmla="*/ 34724 h 4039564"/>
              <a:gd name="connsiteX125" fmla="*/ 1006998 w 4850087"/>
              <a:gd name="connsiteY125" fmla="*/ 23149 h 4039564"/>
              <a:gd name="connsiteX126" fmla="*/ 1145894 w 4850087"/>
              <a:gd name="connsiteY126" fmla="*/ 0 h 403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850087" h="4039564">
                <a:moveTo>
                  <a:pt x="4354649" y="4024545"/>
                </a:moveTo>
                <a:cubicBezTo>
                  <a:pt x="4351875" y="4024946"/>
                  <a:pt x="4346420" y="4025707"/>
                  <a:pt x="4340484" y="4026500"/>
                </a:cubicBezTo>
                <a:lnTo>
                  <a:pt x="4337700" y="4026849"/>
                </a:lnTo>
                <a:lnTo>
                  <a:pt x="4352734" y="4024753"/>
                </a:lnTo>
                <a:cubicBezTo>
                  <a:pt x="4357518" y="4024104"/>
                  <a:pt x="4357423" y="4024144"/>
                  <a:pt x="4354649" y="4024545"/>
                </a:cubicBezTo>
                <a:close/>
                <a:moveTo>
                  <a:pt x="1145894" y="0"/>
                </a:moveTo>
                <a:cubicBezTo>
                  <a:pt x="1368631" y="6551"/>
                  <a:pt x="1501345" y="4955"/>
                  <a:pt x="1701479" y="23149"/>
                </a:cubicBezTo>
                <a:cubicBezTo>
                  <a:pt x="1740600" y="26705"/>
                  <a:pt x="1821309" y="37856"/>
                  <a:pt x="1863524" y="46299"/>
                </a:cubicBezTo>
                <a:cubicBezTo>
                  <a:pt x="1879123" y="49419"/>
                  <a:pt x="1894527" y="53503"/>
                  <a:pt x="1909823" y="57873"/>
                </a:cubicBezTo>
                <a:cubicBezTo>
                  <a:pt x="1921554" y="61225"/>
                  <a:pt x="1932637" y="66801"/>
                  <a:pt x="1944547" y="69448"/>
                </a:cubicBezTo>
                <a:cubicBezTo>
                  <a:pt x="1967457" y="74539"/>
                  <a:pt x="1990982" y="76420"/>
                  <a:pt x="2013995" y="81023"/>
                </a:cubicBezTo>
                <a:cubicBezTo>
                  <a:pt x="2029594" y="84143"/>
                  <a:pt x="2044765" y="89146"/>
                  <a:pt x="2060294" y="92597"/>
                </a:cubicBezTo>
                <a:cubicBezTo>
                  <a:pt x="2079499" y="96865"/>
                  <a:pt x="2098962" y="99904"/>
                  <a:pt x="2118167" y="104172"/>
                </a:cubicBezTo>
                <a:cubicBezTo>
                  <a:pt x="2133696" y="107623"/>
                  <a:pt x="2148815" y="112901"/>
                  <a:pt x="2164466" y="115747"/>
                </a:cubicBezTo>
                <a:cubicBezTo>
                  <a:pt x="2191308" y="120627"/>
                  <a:pt x="2218647" y="122441"/>
                  <a:pt x="2245489" y="127321"/>
                </a:cubicBezTo>
                <a:cubicBezTo>
                  <a:pt x="2261140" y="130167"/>
                  <a:pt x="2276259" y="135445"/>
                  <a:pt x="2291788" y="138896"/>
                </a:cubicBezTo>
                <a:cubicBezTo>
                  <a:pt x="2310993" y="143164"/>
                  <a:pt x="2330681" y="145295"/>
                  <a:pt x="2349661" y="150471"/>
                </a:cubicBezTo>
                <a:cubicBezTo>
                  <a:pt x="2373203" y="156891"/>
                  <a:pt x="2395960" y="165904"/>
                  <a:pt x="2419109" y="173620"/>
                </a:cubicBezTo>
                <a:cubicBezTo>
                  <a:pt x="2430684" y="177478"/>
                  <a:pt x="2443681" y="178427"/>
                  <a:pt x="2453833" y="185195"/>
                </a:cubicBezTo>
                <a:cubicBezTo>
                  <a:pt x="2465408" y="192911"/>
                  <a:pt x="2475771" y="202864"/>
                  <a:pt x="2488557" y="208344"/>
                </a:cubicBezTo>
                <a:cubicBezTo>
                  <a:pt x="2503179" y="214610"/>
                  <a:pt x="2519560" y="215549"/>
                  <a:pt x="2534856" y="219919"/>
                </a:cubicBezTo>
                <a:cubicBezTo>
                  <a:pt x="2571630" y="230426"/>
                  <a:pt x="2588327" y="239971"/>
                  <a:pt x="2627454" y="254643"/>
                </a:cubicBezTo>
                <a:cubicBezTo>
                  <a:pt x="2638878" y="258927"/>
                  <a:pt x="2651071" y="261169"/>
                  <a:pt x="2662178" y="266218"/>
                </a:cubicBezTo>
                <a:cubicBezTo>
                  <a:pt x="2792741" y="325565"/>
                  <a:pt x="2710354" y="301410"/>
                  <a:pt x="2801074" y="324091"/>
                </a:cubicBezTo>
                <a:cubicBezTo>
                  <a:pt x="2812649" y="331807"/>
                  <a:pt x="2823356" y="341019"/>
                  <a:pt x="2835798" y="347240"/>
                </a:cubicBezTo>
                <a:cubicBezTo>
                  <a:pt x="2885089" y="371885"/>
                  <a:pt x="2858808" y="342161"/>
                  <a:pt x="2905246" y="381964"/>
                </a:cubicBezTo>
                <a:cubicBezTo>
                  <a:pt x="2921817" y="396168"/>
                  <a:pt x="2936112" y="412830"/>
                  <a:pt x="2951545" y="428263"/>
                </a:cubicBezTo>
                <a:cubicBezTo>
                  <a:pt x="2959261" y="435980"/>
                  <a:pt x="2968641" y="442333"/>
                  <a:pt x="2974694" y="451413"/>
                </a:cubicBezTo>
                <a:cubicBezTo>
                  <a:pt x="2982410" y="462988"/>
                  <a:pt x="2986980" y="477447"/>
                  <a:pt x="2997843" y="486137"/>
                </a:cubicBezTo>
                <a:cubicBezTo>
                  <a:pt x="3007370" y="493759"/>
                  <a:pt x="3020992" y="493853"/>
                  <a:pt x="3032567" y="497711"/>
                </a:cubicBezTo>
                <a:cubicBezTo>
                  <a:pt x="3072972" y="538116"/>
                  <a:pt x="3045363" y="517409"/>
                  <a:pt x="3125165" y="544010"/>
                </a:cubicBezTo>
                <a:lnTo>
                  <a:pt x="3194613" y="567159"/>
                </a:lnTo>
                <a:cubicBezTo>
                  <a:pt x="3213904" y="571017"/>
                  <a:pt x="3233506" y="573558"/>
                  <a:pt x="3252486" y="578734"/>
                </a:cubicBezTo>
                <a:cubicBezTo>
                  <a:pt x="3252512" y="578741"/>
                  <a:pt x="3339284" y="607666"/>
                  <a:pt x="3356659" y="613458"/>
                </a:cubicBezTo>
                <a:cubicBezTo>
                  <a:pt x="3368234" y="617316"/>
                  <a:pt x="3381231" y="618265"/>
                  <a:pt x="3391383" y="625033"/>
                </a:cubicBezTo>
                <a:cubicBezTo>
                  <a:pt x="3402958" y="632749"/>
                  <a:pt x="3413665" y="641961"/>
                  <a:pt x="3426107" y="648182"/>
                </a:cubicBezTo>
                <a:cubicBezTo>
                  <a:pt x="3437020" y="653638"/>
                  <a:pt x="3449918" y="654301"/>
                  <a:pt x="3460831" y="659757"/>
                </a:cubicBezTo>
                <a:cubicBezTo>
                  <a:pt x="3508337" y="683510"/>
                  <a:pt x="3482814" y="677344"/>
                  <a:pt x="3518704" y="706056"/>
                </a:cubicBezTo>
                <a:cubicBezTo>
                  <a:pt x="3529567" y="714746"/>
                  <a:pt x="3542866" y="720152"/>
                  <a:pt x="3553428" y="729205"/>
                </a:cubicBezTo>
                <a:cubicBezTo>
                  <a:pt x="3679657" y="837401"/>
                  <a:pt x="3528041" y="715392"/>
                  <a:pt x="3634451" y="821802"/>
                </a:cubicBezTo>
                <a:cubicBezTo>
                  <a:pt x="3644288" y="831639"/>
                  <a:pt x="3658778" y="835710"/>
                  <a:pt x="3669175" y="844952"/>
                </a:cubicBezTo>
                <a:cubicBezTo>
                  <a:pt x="3693644" y="866702"/>
                  <a:pt x="3715474" y="891251"/>
                  <a:pt x="3738623" y="914400"/>
                </a:cubicBezTo>
                <a:cubicBezTo>
                  <a:pt x="3750198" y="925975"/>
                  <a:pt x="3764267" y="935504"/>
                  <a:pt x="3773347" y="949124"/>
                </a:cubicBezTo>
                <a:cubicBezTo>
                  <a:pt x="3794527" y="980893"/>
                  <a:pt x="3850899" y="1075288"/>
                  <a:pt x="3889094" y="1088020"/>
                </a:cubicBezTo>
                <a:cubicBezTo>
                  <a:pt x="3925769" y="1100245"/>
                  <a:pt x="3926489" y="1097102"/>
                  <a:pt x="3958542" y="1122744"/>
                </a:cubicBezTo>
                <a:cubicBezTo>
                  <a:pt x="3967064" y="1129561"/>
                  <a:pt x="3973170" y="1139077"/>
                  <a:pt x="3981692" y="1145894"/>
                </a:cubicBezTo>
                <a:cubicBezTo>
                  <a:pt x="3992555" y="1154584"/>
                  <a:pt x="4005096" y="1160957"/>
                  <a:pt x="4016416" y="1169043"/>
                </a:cubicBezTo>
                <a:cubicBezTo>
                  <a:pt x="4043562" y="1188433"/>
                  <a:pt x="4090496" y="1222291"/>
                  <a:pt x="4109013" y="1250066"/>
                </a:cubicBezTo>
                <a:lnTo>
                  <a:pt x="4155312" y="1319514"/>
                </a:lnTo>
                <a:cubicBezTo>
                  <a:pt x="4163028" y="1331089"/>
                  <a:pt x="4174062" y="1341041"/>
                  <a:pt x="4178461" y="1354238"/>
                </a:cubicBezTo>
                <a:cubicBezTo>
                  <a:pt x="4190686" y="1390912"/>
                  <a:pt x="4187543" y="1391634"/>
                  <a:pt x="4213185" y="1423686"/>
                </a:cubicBezTo>
                <a:cubicBezTo>
                  <a:pt x="4220002" y="1432207"/>
                  <a:pt x="4229787" y="1438105"/>
                  <a:pt x="4236335" y="1446835"/>
                </a:cubicBezTo>
                <a:cubicBezTo>
                  <a:pt x="4253028" y="1469093"/>
                  <a:pt x="4262960" y="1496610"/>
                  <a:pt x="4282633" y="1516283"/>
                </a:cubicBezTo>
                <a:cubicBezTo>
                  <a:pt x="4290350" y="1524000"/>
                  <a:pt x="4299235" y="1530703"/>
                  <a:pt x="4305783" y="1539433"/>
                </a:cubicBezTo>
                <a:cubicBezTo>
                  <a:pt x="4322476" y="1561691"/>
                  <a:pt x="4337767" y="1585024"/>
                  <a:pt x="4352081" y="1608881"/>
                </a:cubicBezTo>
                <a:cubicBezTo>
                  <a:pt x="4363656" y="1628172"/>
                  <a:pt x="4372559" y="1649342"/>
                  <a:pt x="4386805" y="1666754"/>
                </a:cubicBezTo>
                <a:cubicBezTo>
                  <a:pt x="4407536" y="1692092"/>
                  <a:pt x="4438094" y="1708962"/>
                  <a:pt x="4456254" y="1736202"/>
                </a:cubicBezTo>
                <a:cubicBezTo>
                  <a:pt x="4463970" y="1747777"/>
                  <a:pt x="4470713" y="1760063"/>
                  <a:pt x="4479404" y="1770926"/>
                </a:cubicBezTo>
                <a:cubicBezTo>
                  <a:pt x="4486220" y="1779448"/>
                  <a:pt x="4496004" y="1785346"/>
                  <a:pt x="4502553" y="1794076"/>
                </a:cubicBezTo>
                <a:cubicBezTo>
                  <a:pt x="4519246" y="1816334"/>
                  <a:pt x="4533418" y="1840375"/>
                  <a:pt x="4548852" y="1863524"/>
                </a:cubicBezTo>
                <a:cubicBezTo>
                  <a:pt x="4556567" y="1875099"/>
                  <a:pt x="4567601" y="1885051"/>
                  <a:pt x="4572000" y="1898248"/>
                </a:cubicBezTo>
                <a:lnTo>
                  <a:pt x="4653023" y="2141316"/>
                </a:lnTo>
                <a:lnTo>
                  <a:pt x="4676173" y="2210764"/>
                </a:lnTo>
                <a:cubicBezTo>
                  <a:pt x="4680031" y="2222339"/>
                  <a:pt x="4682292" y="2234575"/>
                  <a:pt x="4687747" y="2245488"/>
                </a:cubicBezTo>
                <a:cubicBezTo>
                  <a:pt x="4695464" y="2260921"/>
                  <a:pt x="4704489" y="2275766"/>
                  <a:pt x="4710897" y="2291787"/>
                </a:cubicBezTo>
                <a:cubicBezTo>
                  <a:pt x="4719960" y="2314443"/>
                  <a:pt x="4726330" y="2338086"/>
                  <a:pt x="4734046" y="2361235"/>
                </a:cubicBezTo>
                <a:lnTo>
                  <a:pt x="4745621" y="2395959"/>
                </a:lnTo>
                <a:lnTo>
                  <a:pt x="4768770" y="2465407"/>
                </a:lnTo>
                <a:cubicBezTo>
                  <a:pt x="4772628" y="2476982"/>
                  <a:pt x="4777386" y="2488295"/>
                  <a:pt x="4780345" y="2500132"/>
                </a:cubicBezTo>
                <a:lnTo>
                  <a:pt x="4803494" y="2592729"/>
                </a:lnTo>
                <a:cubicBezTo>
                  <a:pt x="4807352" y="2608162"/>
                  <a:pt x="4811949" y="2623429"/>
                  <a:pt x="4815069" y="2639028"/>
                </a:cubicBezTo>
                <a:cubicBezTo>
                  <a:pt x="4829764" y="2712500"/>
                  <a:pt x="4821873" y="2677815"/>
                  <a:pt x="4838219" y="2743200"/>
                </a:cubicBezTo>
                <a:cubicBezTo>
                  <a:pt x="4855105" y="3030250"/>
                  <a:pt x="4852945" y="2883260"/>
                  <a:pt x="4838219" y="3229337"/>
                </a:cubicBezTo>
                <a:cubicBezTo>
                  <a:pt x="4834605" y="3314229"/>
                  <a:pt x="4831356" y="3399142"/>
                  <a:pt x="4826643" y="3483980"/>
                </a:cubicBezTo>
                <a:cubicBezTo>
                  <a:pt x="4822095" y="3565852"/>
                  <a:pt x="4820203" y="3637500"/>
                  <a:pt x="4803494" y="3715473"/>
                </a:cubicBezTo>
                <a:cubicBezTo>
                  <a:pt x="4796828" y="3746583"/>
                  <a:pt x="4786585" y="3776873"/>
                  <a:pt x="4780345" y="3808071"/>
                </a:cubicBezTo>
                <a:cubicBezTo>
                  <a:pt x="4778676" y="3816420"/>
                  <a:pt x="4767364" y="3885414"/>
                  <a:pt x="4757195" y="3900668"/>
                </a:cubicBezTo>
                <a:cubicBezTo>
                  <a:pt x="4727493" y="3945220"/>
                  <a:pt x="4704792" y="3941286"/>
                  <a:pt x="4653023" y="3958542"/>
                </a:cubicBezTo>
                <a:cubicBezTo>
                  <a:pt x="4641448" y="3962400"/>
                  <a:pt x="4630135" y="3967157"/>
                  <a:pt x="4618299" y="3970116"/>
                </a:cubicBezTo>
                <a:cubicBezTo>
                  <a:pt x="4505423" y="3998336"/>
                  <a:pt x="4646332" y="3963888"/>
                  <a:pt x="4514127" y="3993266"/>
                </a:cubicBezTo>
                <a:cubicBezTo>
                  <a:pt x="4498598" y="3996717"/>
                  <a:pt x="4483479" y="4001994"/>
                  <a:pt x="4467828" y="4004840"/>
                </a:cubicBezTo>
                <a:cubicBezTo>
                  <a:pt x="4440986" y="4009720"/>
                  <a:pt x="4413716" y="4011930"/>
                  <a:pt x="4386805" y="4016415"/>
                </a:cubicBezTo>
                <a:cubicBezTo>
                  <a:pt x="4310665" y="4029106"/>
                  <a:pt x="4309323" y="4030216"/>
                  <a:pt x="4323428" y="4028641"/>
                </a:cubicBezTo>
                <a:lnTo>
                  <a:pt x="4337700" y="4026849"/>
                </a:lnTo>
                <a:lnTo>
                  <a:pt x="4321551" y="4029101"/>
                </a:lnTo>
                <a:cubicBezTo>
                  <a:pt x="4304813" y="4031460"/>
                  <a:pt x="4280998" y="4034838"/>
                  <a:pt x="4247909" y="4039564"/>
                </a:cubicBezTo>
                <a:lnTo>
                  <a:pt x="3657600" y="4027990"/>
                </a:lnTo>
                <a:lnTo>
                  <a:pt x="2801074" y="4016415"/>
                </a:lnTo>
                <a:cubicBezTo>
                  <a:pt x="2708415" y="4014524"/>
                  <a:pt x="2615847" y="4009392"/>
                  <a:pt x="2523281" y="4004840"/>
                </a:cubicBezTo>
                <a:lnTo>
                  <a:pt x="2095018" y="3981691"/>
                </a:lnTo>
                <a:cubicBezTo>
                  <a:pt x="2071869" y="3985549"/>
                  <a:pt x="2048878" y="3990524"/>
                  <a:pt x="2025570" y="3993266"/>
                </a:cubicBezTo>
                <a:cubicBezTo>
                  <a:pt x="1929735" y="4004541"/>
                  <a:pt x="1832214" y="4008414"/>
                  <a:pt x="1736203" y="4016415"/>
                </a:cubicBezTo>
                <a:cubicBezTo>
                  <a:pt x="1697562" y="4019635"/>
                  <a:pt x="1659072" y="4024480"/>
                  <a:pt x="1620456" y="4027990"/>
                </a:cubicBezTo>
                <a:lnTo>
                  <a:pt x="1481560" y="4039564"/>
                </a:lnTo>
                <a:lnTo>
                  <a:pt x="833378" y="4027990"/>
                </a:lnTo>
                <a:cubicBezTo>
                  <a:pt x="676815" y="4023580"/>
                  <a:pt x="691518" y="4018657"/>
                  <a:pt x="567160" y="4004840"/>
                </a:cubicBezTo>
                <a:cubicBezTo>
                  <a:pt x="528622" y="4000558"/>
                  <a:pt x="489888" y="3998075"/>
                  <a:pt x="451413" y="3993266"/>
                </a:cubicBezTo>
                <a:cubicBezTo>
                  <a:pt x="428126" y="3990355"/>
                  <a:pt x="405228" y="3984793"/>
                  <a:pt x="381965" y="3981691"/>
                </a:cubicBezTo>
                <a:cubicBezTo>
                  <a:pt x="347334" y="3977073"/>
                  <a:pt x="312517" y="3973974"/>
                  <a:pt x="277793" y="3970116"/>
                </a:cubicBezTo>
                <a:cubicBezTo>
                  <a:pt x="246927" y="3962400"/>
                  <a:pt x="202843" y="3973440"/>
                  <a:pt x="185195" y="3946967"/>
                </a:cubicBezTo>
                <a:cubicBezTo>
                  <a:pt x="160724" y="3910260"/>
                  <a:pt x="144797" y="3881450"/>
                  <a:pt x="104173" y="3854369"/>
                </a:cubicBezTo>
                <a:cubicBezTo>
                  <a:pt x="55828" y="3822140"/>
                  <a:pt x="79285" y="3841057"/>
                  <a:pt x="34724" y="3796496"/>
                </a:cubicBezTo>
                <a:cubicBezTo>
                  <a:pt x="30866" y="3784921"/>
                  <a:pt x="25797" y="3773682"/>
                  <a:pt x="23150" y="3761772"/>
                </a:cubicBezTo>
                <a:cubicBezTo>
                  <a:pt x="18059" y="3738862"/>
                  <a:pt x="15773" y="3715414"/>
                  <a:pt x="11575" y="3692324"/>
                </a:cubicBezTo>
                <a:cubicBezTo>
                  <a:pt x="8056" y="3672968"/>
                  <a:pt x="3858" y="3653742"/>
                  <a:pt x="0" y="3634451"/>
                </a:cubicBezTo>
                <a:cubicBezTo>
                  <a:pt x="9643" y="3417492"/>
                  <a:pt x="12880" y="3193133"/>
                  <a:pt x="34724" y="2974694"/>
                </a:cubicBezTo>
                <a:cubicBezTo>
                  <a:pt x="37819" y="2943742"/>
                  <a:pt x="42441" y="2912962"/>
                  <a:pt x="46299" y="2882096"/>
                </a:cubicBezTo>
                <a:cubicBezTo>
                  <a:pt x="42441" y="2774066"/>
                  <a:pt x="39991" y="2665976"/>
                  <a:pt x="34724" y="2558005"/>
                </a:cubicBezTo>
                <a:cubicBezTo>
                  <a:pt x="32273" y="2507760"/>
                  <a:pt x="25384" y="2457790"/>
                  <a:pt x="23150" y="2407534"/>
                </a:cubicBezTo>
                <a:cubicBezTo>
                  <a:pt x="17666" y="2284132"/>
                  <a:pt x="16064" y="2160586"/>
                  <a:pt x="11575" y="2037144"/>
                </a:cubicBezTo>
                <a:cubicBezTo>
                  <a:pt x="8347" y="1948379"/>
                  <a:pt x="3858" y="1859665"/>
                  <a:pt x="0" y="1770926"/>
                </a:cubicBezTo>
                <a:cubicBezTo>
                  <a:pt x="3858" y="1624313"/>
                  <a:pt x="7263" y="1477688"/>
                  <a:pt x="11575" y="1331088"/>
                </a:cubicBezTo>
                <a:cubicBezTo>
                  <a:pt x="14980" y="1215327"/>
                  <a:pt x="19978" y="1099616"/>
                  <a:pt x="23150" y="983848"/>
                </a:cubicBezTo>
                <a:cubicBezTo>
                  <a:pt x="27695" y="817962"/>
                  <a:pt x="28346" y="651963"/>
                  <a:pt x="34724" y="486137"/>
                </a:cubicBezTo>
                <a:cubicBezTo>
                  <a:pt x="35794" y="458322"/>
                  <a:pt x="39389" y="384209"/>
                  <a:pt x="57874" y="347240"/>
                </a:cubicBezTo>
                <a:cubicBezTo>
                  <a:pt x="64095" y="334798"/>
                  <a:pt x="75373" y="325228"/>
                  <a:pt x="81023" y="312516"/>
                </a:cubicBezTo>
                <a:cubicBezTo>
                  <a:pt x="113516" y="239408"/>
                  <a:pt x="111889" y="227635"/>
                  <a:pt x="127322" y="208344"/>
                </a:cubicBezTo>
                <a:cubicBezTo>
                  <a:pt x="142755" y="189053"/>
                  <a:pt x="158384" y="201340"/>
                  <a:pt x="173621" y="196769"/>
                </a:cubicBezTo>
                <a:cubicBezTo>
                  <a:pt x="196993" y="189757"/>
                  <a:pt x="219920" y="181336"/>
                  <a:pt x="243069" y="173620"/>
                </a:cubicBezTo>
                <a:lnTo>
                  <a:pt x="381965" y="127321"/>
                </a:lnTo>
                <a:lnTo>
                  <a:pt x="451413" y="104172"/>
                </a:lnTo>
                <a:cubicBezTo>
                  <a:pt x="462988" y="100314"/>
                  <a:pt x="474300" y="95556"/>
                  <a:pt x="486137" y="92597"/>
                </a:cubicBezTo>
                <a:cubicBezTo>
                  <a:pt x="601351" y="63795"/>
                  <a:pt x="483175" y="91365"/>
                  <a:pt x="717631" y="57873"/>
                </a:cubicBezTo>
                <a:lnTo>
                  <a:pt x="798654" y="46299"/>
                </a:lnTo>
                <a:lnTo>
                  <a:pt x="891251" y="34724"/>
                </a:lnTo>
                <a:cubicBezTo>
                  <a:pt x="929789" y="30442"/>
                  <a:pt x="968579" y="28388"/>
                  <a:pt x="1006998" y="23149"/>
                </a:cubicBezTo>
                <a:cubicBezTo>
                  <a:pt x="1053505" y="16807"/>
                  <a:pt x="1145894" y="0"/>
                  <a:pt x="1145894" y="0"/>
                </a:cubicBezTo>
                <a:close/>
              </a:path>
            </a:pathLst>
          </a:custGeom>
        </p:spPr>
      </p:pic>
      <p:graphicFrame>
        <p:nvGraphicFramePr>
          <p:cNvPr id="6" name="Table 5">
            <a:extLst>
              <a:ext uri="{FF2B5EF4-FFF2-40B4-BE49-F238E27FC236}">
                <a16:creationId xmlns:a16="http://schemas.microsoft.com/office/drawing/2014/main" id="{6F86C608-9396-4154-B297-19EF0FFA2FD3}"/>
              </a:ext>
            </a:extLst>
          </p:cNvPr>
          <p:cNvGraphicFramePr>
            <a:graphicFrameLocks noGrp="1"/>
          </p:cNvGraphicFramePr>
          <p:nvPr>
            <p:extLst>
              <p:ext uri="{D42A27DB-BD31-4B8C-83A1-F6EECF244321}">
                <p14:modId xmlns:p14="http://schemas.microsoft.com/office/powerpoint/2010/main" val="3690577438"/>
              </p:ext>
            </p:extLst>
          </p:nvPr>
        </p:nvGraphicFramePr>
        <p:xfrm>
          <a:off x="5147732" y="895946"/>
          <a:ext cx="6874935" cy="4948871"/>
        </p:xfrm>
        <a:graphic>
          <a:graphicData uri="http://schemas.openxmlformats.org/drawingml/2006/table">
            <a:tbl>
              <a:tblPr firstRow="1" firstCol="1" bandRow="1"/>
              <a:tblGrid>
                <a:gridCol w="5604935">
                  <a:extLst>
                    <a:ext uri="{9D8B030D-6E8A-4147-A177-3AD203B41FA5}">
                      <a16:colId xmlns:a16="http://schemas.microsoft.com/office/drawing/2014/main" val="2681990040"/>
                    </a:ext>
                  </a:extLst>
                </a:gridCol>
                <a:gridCol w="1270000">
                  <a:extLst>
                    <a:ext uri="{9D8B030D-6E8A-4147-A177-3AD203B41FA5}">
                      <a16:colId xmlns:a16="http://schemas.microsoft.com/office/drawing/2014/main" val="1516672878"/>
                    </a:ext>
                  </a:extLst>
                </a:gridCol>
              </a:tblGrid>
              <a:tr h="482183">
                <a:tc>
                  <a:txBody>
                    <a:bodyPr/>
                    <a:lstStyle/>
                    <a:p>
                      <a:pPr marL="342900" lvl="0" indent="-342900" rtl="0">
                        <a:lnSpc>
                          <a:spcPct val="107000"/>
                        </a:lnSpc>
                        <a:spcAft>
                          <a:spcPts val="0"/>
                        </a:spcAft>
                        <a:buFont typeface="+mj-lt"/>
                        <a:buAutoNum type="arabicPeriod"/>
                      </a:pPr>
                      <a:r>
                        <a:rPr lang="en-AU" sz="1600" b="1" dirty="0">
                          <a:effectLst/>
                          <a:latin typeface="Calibri Light" panose="020F0302020204030204" pitchFamily="34" charset="0"/>
                          <a:ea typeface="Calibri" panose="020F0502020204030204" pitchFamily="34" charset="0"/>
                          <a:cs typeface="Arial" panose="020B0604020202020204" pitchFamily="34" charset="0"/>
                        </a:rPr>
                        <a:t>Welcome and Introductions</a:t>
                      </a:r>
                      <a:endParaRPr lang="en-AU" sz="1600" dirty="0">
                        <a:effectLst/>
                        <a:latin typeface="Calibri" panose="020F0502020204030204" pitchFamily="34" charset="0"/>
                        <a:ea typeface="Calibri" panose="020F0502020204030204" pitchFamily="34" charset="0"/>
                        <a:cs typeface="Arial" panose="020B0604020202020204" pitchFamily="34" charset="0"/>
                      </a:endParaRPr>
                    </a:p>
                    <a:p>
                      <a:pPr marL="742315">
                        <a:lnSpc>
                          <a:spcPct val="107000"/>
                        </a:lnSpc>
                        <a:spcAft>
                          <a:spcPts val="0"/>
                        </a:spcAft>
                      </a:pPr>
                      <a:r>
                        <a:rPr lang="en-AU" sz="1400" b="1" dirty="0">
                          <a:effectLst/>
                          <a:latin typeface="Calibri Light" panose="020F0302020204030204" pitchFamily="34" charset="0"/>
                          <a:ea typeface="Calibri" panose="020F0502020204030204" pitchFamily="34" charset="0"/>
                          <a:cs typeface="Arial" panose="020B0604020202020204" pitchFamily="34" charset="0"/>
                        </a:rPr>
                        <a:t> </a:t>
                      </a:r>
                      <a:endParaRPr lang="en-AU"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tc>
                  <a:txBody>
                    <a:bodyPr/>
                    <a:lstStyle/>
                    <a:p>
                      <a:pPr marL="457200">
                        <a:lnSpc>
                          <a:spcPct val="107000"/>
                        </a:lnSpc>
                        <a:spcAft>
                          <a:spcPts val="0"/>
                        </a:spcAft>
                      </a:pPr>
                      <a:r>
                        <a:rPr lang="en-AU" sz="1400">
                          <a:effectLst/>
                          <a:latin typeface="Calibri Light" panose="020F0302020204030204" pitchFamily="34" charset="0"/>
                          <a:ea typeface="Calibri" panose="020F0502020204030204" pitchFamily="34" charset="0"/>
                          <a:cs typeface="Arial" panose="020B0604020202020204" pitchFamily="34" charset="0"/>
                        </a:rPr>
                        <a:t>5 min</a:t>
                      </a:r>
                      <a:endParaRPr lang="en-AU"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1815810739"/>
                  </a:ext>
                </a:extLst>
              </a:tr>
              <a:tr h="1221774">
                <a:tc>
                  <a:txBody>
                    <a:bodyPr/>
                    <a:lstStyle/>
                    <a:p>
                      <a:pPr marL="342900" lvl="0" indent="-342900" rtl="0">
                        <a:lnSpc>
                          <a:spcPct val="107000"/>
                        </a:lnSpc>
                        <a:spcAft>
                          <a:spcPts val="0"/>
                        </a:spcAft>
                        <a:buFont typeface="+mj-lt"/>
                        <a:buAutoNum type="arabicPeriod" startAt="2"/>
                      </a:pPr>
                      <a:r>
                        <a:rPr lang="en-AU" sz="1600" b="1" dirty="0">
                          <a:effectLst/>
                          <a:latin typeface="Calibri Light" panose="020F0302020204030204" pitchFamily="34" charset="0"/>
                          <a:ea typeface="Calibri" panose="020F0502020204030204" pitchFamily="34" charset="0"/>
                          <a:cs typeface="Arial" panose="020B0604020202020204" pitchFamily="34" charset="0"/>
                        </a:rPr>
                        <a:t>Logistics</a:t>
                      </a:r>
                      <a:endParaRPr lang="en-AU" sz="1600" dirty="0">
                        <a:effectLst/>
                        <a:latin typeface="Calibri" panose="020F0502020204030204" pitchFamily="34" charset="0"/>
                        <a:ea typeface="Calibri" panose="020F0502020204030204" pitchFamily="34" charset="0"/>
                        <a:cs typeface="Arial" panose="020B0604020202020204" pitchFamily="34" charset="0"/>
                      </a:endParaRPr>
                    </a:p>
                    <a:p>
                      <a:pPr marL="1143000" lvl="2" indent="-228600">
                        <a:lnSpc>
                          <a:spcPct val="107000"/>
                        </a:lnSpc>
                        <a:spcAft>
                          <a:spcPts val="0"/>
                        </a:spcAft>
                        <a:buFont typeface="+mj-lt"/>
                        <a:buAutoNum type="romanLcPeriod"/>
                      </a:pPr>
                      <a:r>
                        <a:rPr lang="en-AU" sz="1400" dirty="0">
                          <a:effectLst/>
                          <a:latin typeface="Calibri Light" panose="020F0302020204030204" pitchFamily="34" charset="0"/>
                          <a:ea typeface="Calibri" panose="020F0502020204030204" pitchFamily="34" charset="0"/>
                          <a:cs typeface="Arial" panose="020B0604020202020204" pitchFamily="34" charset="0"/>
                        </a:rPr>
                        <a:t>What is due?</a:t>
                      </a:r>
                      <a:endParaRPr lang="en-AU" sz="1400" dirty="0">
                        <a:effectLst/>
                        <a:latin typeface="Calibri" panose="020F0502020204030204" pitchFamily="34" charset="0"/>
                        <a:ea typeface="Calibri" panose="020F0502020204030204" pitchFamily="34" charset="0"/>
                        <a:cs typeface="Arial" panose="020B0604020202020204" pitchFamily="34" charset="0"/>
                      </a:endParaRPr>
                    </a:p>
                    <a:p>
                      <a:pPr marL="1143000" lvl="2" indent="-228600">
                        <a:lnSpc>
                          <a:spcPct val="107000"/>
                        </a:lnSpc>
                        <a:spcAft>
                          <a:spcPts val="0"/>
                        </a:spcAft>
                        <a:buFont typeface="+mj-lt"/>
                        <a:buAutoNum type="romanLcPeriod"/>
                      </a:pPr>
                      <a:r>
                        <a:rPr lang="en-AU" sz="1400" dirty="0">
                          <a:effectLst/>
                          <a:latin typeface="Calibri Light" panose="020F0302020204030204" pitchFamily="34" charset="0"/>
                          <a:ea typeface="Calibri" panose="020F0502020204030204" pitchFamily="34" charset="0"/>
                          <a:cs typeface="Arial" panose="020B0604020202020204" pitchFamily="34" charset="0"/>
                        </a:rPr>
                        <a:t>When is it due?</a:t>
                      </a:r>
                    </a:p>
                    <a:p>
                      <a:pPr marL="1143000" lvl="2" indent="-228600">
                        <a:lnSpc>
                          <a:spcPct val="107000"/>
                        </a:lnSpc>
                        <a:spcAft>
                          <a:spcPts val="0"/>
                        </a:spcAft>
                        <a:buFont typeface="+mj-lt"/>
                        <a:buAutoNum type="romanLcPeriod"/>
                      </a:pPr>
                      <a:r>
                        <a:rPr lang="en-AU" sz="1400" dirty="0">
                          <a:effectLst/>
                          <a:latin typeface="Calibri Light" panose="020F0302020204030204" pitchFamily="34" charset="0"/>
                          <a:ea typeface="Calibri" panose="020F0502020204030204" pitchFamily="34" charset="0"/>
                          <a:cs typeface="Arial" panose="020B0604020202020204" pitchFamily="34" charset="0"/>
                        </a:rPr>
                        <a:t>Where can I find it?</a:t>
                      </a:r>
                      <a:r>
                        <a:rPr lang="en-AU" sz="1400" b="1" dirty="0">
                          <a:effectLst/>
                          <a:latin typeface="Calibri Light" panose="020F0302020204030204" pitchFamily="34" charset="0"/>
                          <a:ea typeface="Calibri" panose="020F0502020204030204" pitchFamily="34" charset="0"/>
                          <a:cs typeface="Arial" panose="020B0604020202020204" pitchFamily="34" charset="0"/>
                        </a:rPr>
                        <a:t> </a:t>
                      </a:r>
                      <a:endParaRPr lang="en-AU"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tc>
                  <a:txBody>
                    <a:bodyPr/>
                    <a:lstStyle/>
                    <a:p>
                      <a:pPr marL="457200">
                        <a:lnSpc>
                          <a:spcPct val="107000"/>
                        </a:lnSpc>
                        <a:spcAft>
                          <a:spcPts val="0"/>
                        </a:spcAft>
                      </a:pPr>
                      <a:r>
                        <a:rPr lang="en-AU" sz="1400" dirty="0">
                          <a:effectLst/>
                          <a:latin typeface="Calibri Light" panose="020F0302020204030204" pitchFamily="34" charset="0"/>
                          <a:ea typeface="Calibri" panose="020F0502020204030204" pitchFamily="34" charset="0"/>
                          <a:cs typeface="Arial" panose="020B0604020202020204" pitchFamily="34" charset="0"/>
                        </a:rPr>
                        <a:t> 10</a:t>
                      </a:r>
                      <a:r>
                        <a:rPr lang="en-AU" sz="1400" baseline="0" dirty="0">
                          <a:effectLst/>
                          <a:latin typeface="Calibri Light" panose="020F0302020204030204" pitchFamily="34" charset="0"/>
                          <a:ea typeface="Calibri" panose="020F0502020204030204" pitchFamily="34" charset="0"/>
                          <a:cs typeface="Arial" panose="020B0604020202020204" pitchFamily="34" charset="0"/>
                        </a:rPr>
                        <a:t> min</a:t>
                      </a:r>
                      <a:endParaRPr lang="en-AU"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2233699836"/>
                  </a:ext>
                </a:extLst>
              </a:tr>
              <a:tr h="841126">
                <a:tc>
                  <a:txBody>
                    <a:bodyPr/>
                    <a:lstStyle/>
                    <a:p>
                      <a:pPr marL="342900" lvl="0" indent="-342900" rtl="0">
                        <a:lnSpc>
                          <a:spcPct val="107000"/>
                        </a:lnSpc>
                        <a:spcAft>
                          <a:spcPts val="0"/>
                        </a:spcAft>
                        <a:buFont typeface="+mj-lt"/>
                        <a:buAutoNum type="arabicPeriod" startAt="3"/>
                      </a:pPr>
                      <a:r>
                        <a:rPr lang="en-AU" sz="1600" b="1" dirty="0">
                          <a:effectLst/>
                          <a:latin typeface="Calibri Light" panose="020F0302020204030204" pitchFamily="34" charset="0"/>
                          <a:ea typeface="Calibri" panose="020F0502020204030204" pitchFamily="34" charset="0"/>
                          <a:cs typeface="Arial" panose="020B0604020202020204" pitchFamily="34" charset="0"/>
                        </a:rPr>
                        <a:t>How do I report?</a:t>
                      </a:r>
                      <a:endParaRPr lang="en-AU" sz="1600" dirty="0">
                        <a:effectLst/>
                        <a:latin typeface="Calibri" panose="020F0502020204030204" pitchFamily="34" charset="0"/>
                        <a:ea typeface="Calibri" panose="020F0502020204030204" pitchFamily="34" charset="0"/>
                        <a:cs typeface="Arial" panose="020B0604020202020204" pitchFamily="34" charset="0"/>
                      </a:endParaRPr>
                    </a:p>
                    <a:p>
                      <a:pPr marL="1143000" lvl="2" indent="-228600">
                        <a:lnSpc>
                          <a:spcPct val="107000"/>
                        </a:lnSpc>
                        <a:spcAft>
                          <a:spcPts val="0"/>
                        </a:spcAft>
                        <a:buFont typeface="+mj-lt"/>
                        <a:buAutoNum type="romanLcPeriod"/>
                      </a:pPr>
                      <a:r>
                        <a:rPr lang="en-AU" sz="1400" dirty="0" err="1">
                          <a:effectLst/>
                          <a:latin typeface="Calibri Light" panose="020F0302020204030204" pitchFamily="34" charset="0"/>
                          <a:ea typeface="Calibri" panose="020F0502020204030204" pitchFamily="34" charset="0"/>
                          <a:cs typeface="Arial" panose="020B0604020202020204" pitchFamily="34" charset="0"/>
                        </a:rPr>
                        <a:t>Smartygrants</a:t>
                      </a:r>
                      <a:r>
                        <a:rPr lang="en-AU" sz="1400" dirty="0">
                          <a:effectLst/>
                          <a:latin typeface="Calibri Light" panose="020F0302020204030204" pitchFamily="34" charset="0"/>
                          <a:ea typeface="Calibri" panose="020F0502020204030204" pitchFamily="34" charset="0"/>
                          <a:cs typeface="Arial" panose="020B0604020202020204" pitchFamily="34" charset="0"/>
                        </a:rPr>
                        <a:t> Demo (spoiler alert: reporting</a:t>
                      </a:r>
                      <a:r>
                        <a:rPr lang="en-AU" sz="1400" baseline="0" dirty="0">
                          <a:effectLst/>
                          <a:latin typeface="Calibri Light" panose="020F0302020204030204" pitchFamily="34" charset="0"/>
                          <a:ea typeface="Calibri" panose="020F0502020204030204" pitchFamily="34" charset="0"/>
                          <a:cs typeface="Arial" panose="020B0604020202020204" pitchFamily="34" charset="0"/>
                        </a:rPr>
                        <a:t> will be done through </a:t>
                      </a:r>
                      <a:r>
                        <a:rPr lang="en-AU" sz="1400" baseline="0" dirty="0" err="1">
                          <a:effectLst/>
                          <a:latin typeface="Calibri Light" panose="020F0302020204030204" pitchFamily="34" charset="0"/>
                          <a:ea typeface="Calibri" panose="020F0502020204030204" pitchFamily="34" charset="0"/>
                          <a:cs typeface="Arial" panose="020B0604020202020204" pitchFamily="34" charset="0"/>
                        </a:rPr>
                        <a:t>Smartygrants</a:t>
                      </a:r>
                      <a:endParaRPr lang="en-AU" sz="14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0"/>
                        </a:spcAft>
                      </a:pPr>
                      <a:r>
                        <a:rPr lang="en-AU" sz="1400" b="1" dirty="0">
                          <a:effectLst/>
                          <a:latin typeface="Calibri Light" panose="020F0302020204030204" pitchFamily="34" charset="0"/>
                          <a:ea typeface="Calibri" panose="020F0502020204030204" pitchFamily="34" charset="0"/>
                          <a:cs typeface="Arial" panose="020B0604020202020204" pitchFamily="34" charset="0"/>
                        </a:rPr>
                        <a:t> </a:t>
                      </a:r>
                      <a:endParaRPr lang="en-AU"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tc>
                  <a:txBody>
                    <a:bodyPr/>
                    <a:lstStyle/>
                    <a:p>
                      <a:pPr marL="457200">
                        <a:lnSpc>
                          <a:spcPct val="107000"/>
                        </a:lnSpc>
                        <a:spcAft>
                          <a:spcPts val="0"/>
                        </a:spcAft>
                      </a:pPr>
                      <a:r>
                        <a:rPr lang="en-AU" sz="1400" dirty="0">
                          <a:effectLst/>
                          <a:latin typeface="Calibri Light" panose="020F0302020204030204" pitchFamily="34" charset="0"/>
                          <a:ea typeface="Calibri" panose="020F0502020204030204" pitchFamily="34" charset="0"/>
                          <a:cs typeface="Arial" panose="020B0604020202020204" pitchFamily="34" charset="0"/>
                        </a:rPr>
                        <a:t> </a:t>
                      </a:r>
                      <a:endParaRPr lang="en-AU" sz="1400" dirty="0">
                        <a:effectLst/>
                        <a:latin typeface="Calibri" panose="020F0502020204030204" pitchFamily="34" charset="0"/>
                        <a:ea typeface="Calibri" panose="020F0502020204030204" pitchFamily="34" charset="0"/>
                        <a:cs typeface="Arial" panose="020B0604020202020204" pitchFamily="34" charset="0"/>
                      </a:endParaRPr>
                    </a:p>
                    <a:p>
                      <a:pPr marL="457200">
                        <a:lnSpc>
                          <a:spcPct val="107000"/>
                        </a:lnSpc>
                        <a:spcAft>
                          <a:spcPts val="0"/>
                        </a:spcAft>
                      </a:pPr>
                      <a:r>
                        <a:rPr lang="en-AU" sz="1400" dirty="0">
                          <a:effectLst/>
                          <a:latin typeface="Calibri Light" panose="020F0302020204030204" pitchFamily="34" charset="0"/>
                          <a:ea typeface="Calibri" panose="020F0502020204030204" pitchFamily="34" charset="0"/>
                          <a:cs typeface="Arial" panose="020B0604020202020204" pitchFamily="34" charset="0"/>
                        </a:rPr>
                        <a:t>10 min</a:t>
                      </a:r>
                      <a:endParaRPr lang="en-AU"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2800047989"/>
                  </a:ext>
                </a:extLst>
              </a:tr>
              <a:tr h="543628">
                <a:tc>
                  <a:txBody>
                    <a:bodyPr/>
                    <a:lstStyle/>
                    <a:p>
                      <a:pPr marL="342900" lvl="0" indent="-342900" rtl="0">
                        <a:lnSpc>
                          <a:spcPct val="107000"/>
                        </a:lnSpc>
                        <a:spcAft>
                          <a:spcPts val="0"/>
                        </a:spcAft>
                        <a:buFont typeface="+mj-lt"/>
                        <a:buAutoNum type="arabicPeriod" startAt="4"/>
                      </a:pPr>
                      <a:r>
                        <a:rPr lang="en-AU" sz="1600" b="1" dirty="0">
                          <a:effectLst/>
                          <a:latin typeface="Calibri Light" panose="020F0302020204030204" pitchFamily="34" charset="0"/>
                          <a:ea typeface="Calibri" panose="020F0502020204030204" pitchFamily="34" charset="0"/>
                          <a:cs typeface="Arial" panose="020B0604020202020204" pitchFamily="34" charset="0"/>
                        </a:rPr>
                        <a:t>What information do I need to</a:t>
                      </a:r>
                      <a:r>
                        <a:rPr lang="en-AU" sz="1600" b="1" baseline="0" dirty="0">
                          <a:effectLst/>
                          <a:latin typeface="Calibri Light" panose="020F0302020204030204" pitchFamily="34" charset="0"/>
                          <a:ea typeface="Calibri" panose="020F0502020204030204" pitchFamily="34" charset="0"/>
                          <a:cs typeface="Arial" panose="020B0604020202020204" pitchFamily="34" charset="0"/>
                        </a:rPr>
                        <a:t> report?</a:t>
                      </a:r>
                      <a:endParaRPr lang="en-AU" sz="1600" dirty="0">
                        <a:effectLst/>
                        <a:latin typeface="Calibri" panose="020F0502020204030204" pitchFamily="34" charset="0"/>
                        <a:ea typeface="Calibri" panose="020F0502020204030204" pitchFamily="34" charset="0"/>
                        <a:cs typeface="Arial" panose="020B0604020202020204" pitchFamily="34" charset="0"/>
                      </a:endParaRPr>
                    </a:p>
                    <a:p>
                      <a:pPr marL="1143000" lvl="2" indent="-228600">
                        <a:lnSpc>
                          <a:spcPct val="107000"/>
                        </a:lnSpc>
                        <a:spcAft>
                          <a:spcPts val="0"/>
                        </a:spcAft>
                        <a:buFont typeface="+mj-lt"/>
                        <a:buAutoNum type="romanLcPeriod"/>
                      </a:pPr>
                      <a:r>
                        <a:rPr lang="en-AU" sz="1400" dirty="0">
                          <a:effectLst/>
                          <a:latin typeface="Calibri Light" panose="020F0302020204030204" pitchFamily="34" charset="0"/>
                          <a:ea typeface="Calibri" panose="020F0502020204030204" pitchFamily="34" charset="0"/>
                          <a:cs typeface="Arial" panose="020B0604020202020204" pitchFamily="34" charset="0"/>
                        </a:rPr>
                        <a:t>Recap of key points for reporting</a:t>
                      </a:r>
                      <a:endParaRPr lang="en-AU" sz="1400" dirty="0">
                        <a:effectLst/>
                        <a:latin typeface="Calibri" panose="020F0502020204030204" pitchFamily="34" charset="0"/>
                        <a:ea typeface="Calibri" panose="020F0502020204030204" pitchFamily="34" charset="0"/>
                        <a:cs typeface="Arial" panose="020B0604020202020204" pitchFamily="34" charset="0"/>
                      </a:endParaRPr>
                    </a:p>
                    <a:p>
                      <a:pPr marL="742315">
                        <a:lnSpc>
                          <a:spcPct val="107000"/>
                        </a:lnSpc>
                        <a:spcAft>
                          <a:spcPts val="0"/>
                        </a:spcAft>
                      </a:pPr>
                      <a:r>
                        <a:rPr lang="en-AU" sz="1400" b="1" dirty="0">
                          <a:effectLst/>
                          <a:latin typeface="Calibri Light" panose="020F0302020204030204" pitchFamily="34" charset="0"/>
                          <a:ea typeface="Calibri" panose="020F0502020204030204" pitchFamily="34" charset="0"/>
                          <a:cs typeface="Arial" panose="020B0604020202020204" pitchFamily="34" charset="0"/>
                        </a:rPr>
                        <a:t> </a:t>
                      </a:r>
                      <a:endParaRPr lang="en-AU"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tc>
                  <a:txBody>
                    <a:bodyPr/>
                    <a:lstStyle/>
                    <a:p>
                      <a:pPr marL="457200">
                        <a:lnSpc>
                          <a:spcPct val="107000"/>
                        </a:lnSpc>
                        <a:spcAft>
                          <a:spcPts val="0"/>
                        </a:spcAft>
                      </a:pPr>
                      <a:r>
                        <a:rPr lang="en-AU" sz="1400" dirty="0">
                          <a:effectLst/>
                          <a:latin typeface="Calibri Light" panose="020F0302020204030204" pitchFamily="34" charset="0"/>
                          <a:ea typeface="Calibri" panose="020F0502020204030204" pitchFamily="34" charset="0"/>
                          <a:cs typeface="Arial" panose="020B0604020202020204" pitchFamily="34" charset="0"/>
                        </a:rPr>
                        <a:t> </a:t>
                      </a:r>
                      <a:endParaRPr lang="en-AU" sz="1400" dirty="0">
                        <a:effectLst/>
                        <a:latin typeface="Calibri" panose="020F0502020204030204" pitchFamily="34" charset="0"/>
                        <a:ea typeface="Calibri" panose="020F0502020204030204" pitchFamily="34" charset="0"/>
                        <a:cs typeface="Arial" panose="020B0604020202020204" pitchFamily="34" charset="0"/>
                      </a:endParaRPr>
                    </a:p>
                    <a:p>
                      <a:pPr marL="457200">
                        <a:lnSpc>
                          <a:spcPct val="107000"/>
                        </a:lnSpc>
                        <a:spcAft>
                          <a:spcPts val="0"/>
                        </a:spcAft>
                      </a:pPr>
                      <a:r>
                        <a:rPr lang="en-AU" sz="1400" dirty="0">
                          <a:effectLst/>
                          <a:latin typeface="Calibri Light" panose="020F0302020204030204" pitchFamily="34" charset="0"/>
                          <a:ea typeface="Calibri" panose="020F0502020204030204" pitchFamily="34" charset="0"/>
                          <a:cs typeface="Arial" panose="020B0604020202020204" pitchFamily="34" charset="0"/>
                        </a:rPr>
                        <a:t>5 min</a:t>
                      </a:r>
                      <a:endParaRPr lang="en-AU"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2582149247"/>
                  </a:ext>
                </a:extLst>
              </a:tr>
              <a:tr h="482183">
                <a:tc>
                  <a:txBody>
                    <a:bodyPr/>
                    <a:lstStyle/>
                    <a:p>
                      <a:pPr marL="342900" lvl="0" indent="-342900" rtl="0">
                        <a:lnSpc>
                          <a:spcPct val="107000"/>
                        </a:lnSpc>
                        <a:spcAft>
                          <a:spcPts val="0"/>
                        </a:spcAft>
                        <a:buFont typeface="+mj-lt"/>
                        <a:buAutoNum type="arabicPeriod" startAt="5"/>
                      </a:pPr>
                      <a:r>
                        <a:rPr lang="en-AU" sz="1600" b="1" dirty="0">
                          <a:effectLst/>
                          <a:latin typeface="Calibri Light" panose="020F0302020204030204" pitchFamily="34" charset="0"/>
                          <a:ea typeface="Calibri" panose="020F0502020204030204" pitchFamily="34" charset="0"/>
                          <a:cs typeface="Arial" panose="020B0604020202020204" pitchFamily="34" charset="0"/>
                        </a:rPr>
                        <a:t>Useful lessons</a:t>
                      </a:r>
                      <a:r>
                        <a:rPr lang="en-AU" sz="1600" b="1" baseline="0" dirty="0">
                          <a:effectLst/>
                          <a:latin typeface="Calibri Light" panose="020F0302020204030204" pitchFamily="34" charset="0"/>
                          <a:ea typeface="Calibri" panose="020F0502020204030204" pitchFamily="34" charset="0"/>
                          <a:cs typeface="Arial" panose="020B0604020202020204" pitchFamily="34" charset="0"/>
                        </a:rPr>
                        <a:t> on reporting</a:t>
                      </a:r>
                      <a:endParaRPr lang="en-AU" sz="1600" dirty="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gn="l" defTabSz="914400" rtl="0" eaLnBrk="1" fontAlgn="auto" latinLnBrk="0" hangingPunct="1">
                        <a:lnSpc>
                          <a:spcPct val="107000"/>
                        </a:lnSpc>
                        <a:spcBef>
                          <a:spcPts val="0"/>
                        </a:spcBef>
                        <a:spcAft>
                          <a:spcPts val="0"/>
                        </a:spcAft>
                        <a:buClrTx/>
                        <a:buSzTx/>
                        <a:buFont typeface="+mj-lt"/>
                        <a:buAutoNum type="romanLcPeriod"/>
                        <a:tabLst/>
                        <a:defRPr/>
                      </a:pPr>
                      <a:r>
                        <a:rPr lang="en-AU" sz="1400" kern="1200" dirty="0">
                          <a:solidFill>
                            <a:schemeClr val="tx1"/>
                          </a:solidFill>
                          <a:effectLst/>
                          <a:latin typeface="Calibri Light" panose="020F0302020204030204" pitchFamily="34" charset="0"/>
                          <a:ea typeface="Calibri" panose="020F0502020204030204" pitchFamily="34" charset="0"/>
                          <a:cs typeface="Arial" panose="020B0604020202020204" pitchFamily="34" charset="0"/>
                        </a:rPr>
                        <a:t>CHS</a:t>
                      </a:r>
                      <a:r>
                        <a:rPr lang="en-AU" sz="1400" kern="1200" baseline="0" dirty="0">
                          <a:solidFill>
                            <a:schemeClr val="tx1"/>
                          </a:solidFill>
                          <a:effectLst/>
                          <a:latin typeface="Calibri Light" panose="020F0302020204030204" pitchFamily="34" charset="0"/>
                          <a:ea typeface="Calibri" panose="020F0502020204030204" pitchFamily="34" charset="0"/>
                          <a:cs typeface="Arial" panose="020B0604020202020204" pitchFamily="34" charset="0"/>
                        </a:rPr>
                        <a:t> Monitoring and Evaluation Advisors</a:t>
                      </a:r>
                      <a:endParaRPr lang="en-AU" sz="1400" kern="1200" dirty="0">
                        <a:solidFill>
                          <a:schemeClr val="tx1"/>
                        </a:solidFill>
                        <a:effectLst/>
                        <a:latin typeface="Calibri Light" panose="020F0302020204030204" pitchFamily="34" charset="0"/>
                        <a:ea typeface="Calibri" panose="020F0502020204030204" pitchFamily="34" charset="0"/>
                        <a:cs typeface="Arial" panose="020B0604020202020204" pitchFamily="34" charset="0"/>
                      </a:endParaRPr>
                    </a:p>
                    <a:p>
                      <a:pPr marL="743585">
                        <a:lnSpc>
                          <a:spcPct val="107000"/>
                        </a:lnSpc>
                        <a:spcAft>
                          <a:spcPts val="0"/>
                        </a:spcAft>
                      </a:pPr>
                      <a:endParaRPr lang="en-AU"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tc>
                  <a:txBody>
                    <a:bodyPr/>
                    <a:lstStyle/>
                    <a:p>
                      <a:pPr marL="457200">
                        <a:lnSpc>
                          <a:spcPct val="107000"/>
                        </a:lnSpc>
                        <a:spcAft>
                          <a:spcPts val="0"/>
                        </a:spcAft>
                      </a:pPr>
                      <a:r>
                        <a:rPr lang="en-AU" sz="1400" dirty="0">
                          <a:effectLst/>
                          <a:latin typeface="Calibri Light" panose="020F0302020204030204" pitchFamily="34" charset="0"/>
                          <a:ea typeface="Calibri" panose="020F0502020204030204" pitchFamily="34" charset="0"/>
                          <a:cs typeface="Arial" panose="020B0604020202020204" pitchFamily="34" charset="0"/>
                        </a:rPr>
                        <a:t>10 min</a:t>
                      </a:r>
                      <a:endParaRPr lang="en-AU"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4115004570"/>
                  </a:ext>
                </a:extLst>
              </a:tr>
              <a:tr h="0">
                <a:tc>
                  <a:txBody>
                    <a:bodyPr/>
                    <a:lstStyle/>
                    <a:p>
                      <a:pPr>
                        <a:lnSpc>
                          <a:spcPct val="107000"/>
                        </a:lnSpc>
                        <a:spcAft>
                          <a:spcPts val="0"/>
                        </a:spcAft>
                      </a:pPr>
                      <a:r>
                        <a:rPr lang="en-AU" sz="1200" b="1" dirty="0">
                          <a:effectLst/>
                          <a:latin typeface="Calibri Light" panose="020F0302020204030204" pitchFamily="34" charset="0"/>
                          <a:ea typeface="Calibri" panose="020F0502020204030204" pitchFamily="34" charset="0"/>
                          <a:cs typeface="Arial" panose="020B0604020202020204" pitchFamily="34" charset="0"/>
                        </a:rPr>
                        <a:t> </a:t>
                      </a:r>
                      <a:endParaRPr lang="en-AU"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tc>
                  <a:txBody>
                    <a:bodyPr/>
                    <a:lstStyle/>
                    <a:p>
                      <a:pPr marL="457200">
                        <a:lnSpc>
                          <a:spcPct val="107000"/>
                        </a:lnSpc>
                        <a:spcAft>
                          <a:spcPts val="0"/>
                        </a:spcAft>
                      </a:pPr>
                      <a:r>
                        <a:rPr lang="en-AU" sz="1200" dirty="0">
                          <a:effectLst/>
                          <a:latin typeface="Calibri Light" panose="020F0302020204030204" pitchFamily="34" charset="0"/>
                          <a:ea typeface="Calibri" panose="020F0502020204030204" pitchFamily="34" charset="0"/>
                          <a:cs typeface="Arial" panose="020B0604020202020204" pitchFamily="34" charset="0"/>
                        </a:rPr>
                        <a:t> </a:t>
                      </a:r>
                      <a:endParaRPr lang="en-AU"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1010334414"/>
                  </a:ext>
                </a:extLst>
              </a:tr>
              <a:tr h="235652">
                <a:tc>
                  <a:txBody>
                    <a:bodyPr/>
                    <a:lstStyle/>
                    <a:p>
                      <a:pPr marL="342900" lvl="0" indent="-342900" rtl="0">
                        <a:lnSpc>
                          <a:spcPct val="107000"/>
                        </a:lnSpc>
                        <a:spcAft>
                          <a:spcPts val="0"/>
                        </a:spcAft>
                        <a:buFont typeface="+mj-lt"/>
                        <a:buAutoNum type="arabicPeriod" startAt="6"/>
                      </a:pPr>
                      <a:r>
                        <a:rPr lang="en-AU" sz="1600" b="1" dirty="0">
                          <a:effectLst/>
                          <a:latin typeface="Calibri Light" panose="020F0302020204030204" pitchFamily="34" charset="0"/>
                          <a:ea typeface="Calibri" panose="020F0502020204030204" pitchFamily="34" charset="0"/>
                          <a:cs typeface="Arial" panose="020B0604020202020204" pitchFamily="34" charset="0"/>
                        </a:rPr>
                        <a:t>Q and A</a:t>
                      </a:r>
                      <a:endParaRPr lang="en-AU" sz="1600" dirty="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gn="l" defTabSz="914400" rtl="0" eaLnBrk="1" fontAlgn="auto" latinLnBrk="0" hangingPunct="1">
                        <a:lnSpc>
                          <a:spcPct val="107000"/>
                        </a:lnSpc>
                        <a:spcBef>
                          <a:spcPts val="0"/>
                        </a:spcBef>
                        <a:spcAft>
                          <a:spcPts val="0"/>
                        </a:spcAft>
                        <a:buClrTx/>
                        <a:buSzTx/>
                        <a:buFont typeface="+mj-lt"/>
                        <a:buAutoNum type="romanLcPeriod"/>
                        <a:tabLst/>
                        <a:defRPr/>
                      </a:pPr>
                      <a:r>
                        <a:rPr lang="en-AU" sz="1400" kern="1200" dirty="0">
                          <a:solidFill>
                            <a:schemeClr val="tx1"/>
                          </a:solidFill>
                          <a:effectLst/>
                          <a:latin typeface="Calibri Light" panose="020F0302020204030204" pitchFamily="34" charset="0"/>
                          <a:ea typeface="Calibri" panose="020F0502020204030204" pitchFamily="34" charset="0"/>
                          <a:cs typeface="Arial" panose="020B0604020202020204" pitchFamily="34" charset="0"/>
                        </a:rPr>
                        <a:t>General</a:t>
                      </a:r>
                      <a:r>
                        <a:rPr lang="en-AU" sz="1400" kern="1200" baseline="0" dirty="0">
                          <a:solidFill>
                            <a:schemeClr val="tx1"/>
                          </a:solidFill>
                          <a:effectLst/>
                          <a:latin typeface="Calibri Light" panose="020F0302020204030204" pitchFamily="34" charset="0"/>
                          <a:ea typeface="Calibri" panose="020F0502020204030204" pitchFamily="34" charset="0"/>
                          <a:cs typeface="Arial" panose="020B0604020202020204" pitchFamily="34" charset="0"/>
                        </a:rPr>
                        <a:t> Q and A</a:t>
                      </a:r>
                    </a:p>
                    <a:p>
                      <a:pPr marL="1143000" marR="0" lvl="2" indent="-228600" algn="l" defTabSz="914400" rtl="0" eaLnBrk="1" fontAlgn="auto" latinLnBrk="0" hangingPunct="1">
                        <a:lnSpc>
                          <a:spcPct val="107000"/>
                        </a:lnSpc>
                        <a:spcBef>
                          <a:spcPts val="0"/>
                        </a:spcBef>
                        <a:spcAft>
                          <a:spcPts val="0"/>
                        </a:spcAft>
                        <a:buClrTx/>
                        <a:buSzTx/>
                        <a:buFont typeface="+mj-lt"/>
                        <a:buAutoNum type="romanLcPeriod"/>
                        <a:tabLst/>
                        <a:defRPr/>
                      </a:pPr>
                      <a:r>
                        <a:rPr lang="en-AU" sz="1400" kern="1200" baseline="0" dirty="0">
                          <a:solidFill>
                            <a:schemeClr val="tx1"/>
                          </a:solidFill>
                          <a:effectLst/>
                          <a:latin typeface="Calibri Light" panose="020F0302020204030204" pitchFamily="34" charset="0"/>
                          <a:ea typeface="Calibri" panose="020F0502020204030204" pitchFamily="34" charset="0"/>
                          <a:cs typeface="Arial" panose="020B0604020202020204" pitchFamily="34" charset="0"/>
                        </a:rPr>
                        <a:t>Feed back from partners on reporting in previous years</a:t>
                      </a:r>
                      <a:endParaRPr lang="en-AU" sz="1400" kern="1200" dirty="0">
                        <a:solidFill>
                          <a:schemeClr val="tx1"/>
                        </a:solidFill>
                        <a:effectLst/>
                        <a:latin typeface="Calibri Light" panose="020F03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tc>
                  <a:txBody>
                    <a:bodyPr/>
                    <a:lstStyle/>
                    <a:p>
                      <a:pPr marL="457200">
                        <a:lnSpc>
                          <a:spcPct val="107000"/>
                        </a:lnSpc>
                        <a:spcAft>
                          <a:spcPts val="0"/>
                        </a:spcAft>
                      </a:pPr>
                      <a:r>
                        <a:rPr lang="en-AU" sz="1400" dirty="0">
                          <a:effectLst/>
                          <a:latin typeface="Calibri Light" panose="020F0302020204030204" pitchFamily="34" charset="0"/>
                          <a:ea typeface="Calibri" panose="020F0502020204030204" pitchFamily="34" charset="0"/>
                          <a:cs typeface="Arial" panose="020B0604020202020204" pitchFamily="34" charset="0"/>
                        </a:rPr>
                        <a:t>20 min</a:t>
                      </a:r>
                      <a:endParaRPr lang="en-AU"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1241579407"/>
                  </a:ext>
                </a:extLst>
              </a:tr>
            </a:tbl>
          </a:graphicData>
        </a:graphic>
      </p:graphicFrame>
    </p:spTree>
    <p:extLst>
      <p:ext uri="{BB962C8B-B14F-4D97-AF65-F5344CB8AC3E}">
        <p14:creationId xmlns:p14="http://schemas.microsoft.com/office/powerpoint/2010/main" val="1685280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734" y="32981"/>
            <a:ext cx="6553200" cy="1325563"/>
          </a:xfrm>
        </p:spPr>
        <p:txBody>
          <a:bodyPr>
            <a:normAutofit/>
          </a:bodyPr>
          <a:lstStyle/>
          <a:p>
            <a:r>
              <a:rPr lang="en-US" sz="3600" dirty="0" err="1">
                <a:solidFill>
                  <a:srgbClr val="65C5B4"/>
                </a:solidFill>
                <a:latin typeface="+mn-lt"/>
                <a:ea typeface="+mn-ea"/>
                <a:cs typeface="+mn-cs"/>
              </a:rPr>
              <a:t>Smartygrants</a:t>
            </a:r>
            <a:r>
              <a:rPr lang="en-US" sz="3600" dirty="0">
                <a:solidFill>
                  <a:srgbClr val="65C5B4"/>
                </a:solidFill>
                <a:latin typeface="+mn-lt"/>
                <a:ea typeface="+mn-ea"/>
                <a:cs typeface="+mn-cs"/>
              </a:rPr>
              <a:t> details</a:t>
            </a:r>
          </a:p>
        </p:txBody>
      </p:sp>
      <p:sp>
        <p:nvSpPr>
          <p:cNvPr id="10" name="TextBox 9"/>
          <p:cNvSpPr txBox="1"/>
          <p:nvPr/>
        </p:nvSpPr>
        <p:spPr>
          <a:xfrm>
            <a:off x="421576" y="975141"/>
            <a:ext cx="6131623" cy="4801314"/>
          </a:xfrm>
          <a:prstGeom prst="rect">
            <a:avLst/>
          </a:prstGeom>
          <a:noFill/>
          <a:ln w="28575">
            <a:solidFill>
              <a:srgbClr val="65C5B4"/>
            </a:solidFill>
          </a:ln>
        </p:spPr>
        <p:txBody>
          <a:bodyPr wrap="square" rtlCol="0">
            <a:spAutoFit/>
          </a:bodyPr>
          <a:lstStyle/>
          <a:p>
            <a:r>
              <a:rPr lang="en-AU" dirty="0"/>
              <a:t>Go to </a:t>
            </a:r>
            <a:r>
              <a:rPr lang="en-AU" dirty="0">
                <a:hlinkClick r:id="rId3"/>
              </a:rPr>
              <a:t>https://healthsecurity.smartygrants.com.au</a:t>
            </a:r>
            <a:endParaRPr lang="en-AU" dirty="0"/>
          </a:p>
          <a:p>
            <a:endParaRPr lang="en-AU" dirty="0"/>
          </a:p>
          <a:p>
            <a:r>
              <a:rPr lang="en-AU" dirty="0"/>
              <a:t>Email login – original login used for application</a:t>
            </a:r>
          </a:p>
          <a:p>
            <a:r>
              <a:rPr lang="en-AU" dirty="0"/>
              <a:t>Can reset the password if needed</a:t>
            </a:r>
          </a:p>
          <a:p>
            <a:endParaRPr lang="en-AU" dirty="0"/>
          </a:p>
          <a:p>
            <a:r>
              <a:rPr lang="en-AU" dirty="0"/>
              <a:t>Can change the original email address if that </a:t>
            </a:r>
          </a:p>
          <a:p>
            <a:r>
              <a:rPr lang="en-AU" dirty="0"/>
              <a:t>person is no longer working on the program</a:t>
            </a:r>
          </a:p>
          <a:p>
            <a:endParaRPr lang="en-AU" dirty="0"/>
          </a:p>
          <a:p>
            <a:r>
              <a:rPr lang="en-AU" dirty="0"/>
              <a:t>Go to “My Submissions”</a:t>
            </a:r>
          </a:p>
          <a:p>
            <a:endParaRPr lang="en-AU" dirty="0"/>
          </a:p>
          <a:p>
            <a:pPr marL="285750" indent="-285750">
              <a:buFont typeface="Arial" panose="020B0604020202020204" pitchFamily="34" charset="0"/>
              <a:buChar char="•"/>
            </a:pPr>
            <a:r>
              <a:rPr lang="en-AU" dirty="0"/>
              <a:t>Original application with green tick</a:t>
            </a:r>
          </a:p>
          <a:p>
            <a:pPr marL="285750" indent="-285750">
              <a:buFont typeface="Arial" panose="020B0604020202020204" pitchFamily="34" charset="0"/>
              <a:buChar char="•"/>
            </a:pPr>
            <a:r>
              <a:rPr lang="en-AU" dirty="0"/>
              <a:t>DFAT Progress Report_V2 </a:t>
            </a:r>
          </a:p>
          <a:p>
            <a:pPr marL="285750" indent="-285750">
              <a:buFont typeface="Arial" panose="020B0604020202020204" pitchFamily="34" charset="0"/>
              <a:buChar char="•"/>
            </a:pPr>
            <a:r>
              <a:rPr lang="en-AU" dirty="0"/>
              <a:t>Annual Workplan</a:t>
            </a:r>
          </a:p>
          <a:p>
            <a:pPr marL="285750" indent="-285750">
              <a:buFont typeface="Arial" panose="020B0604020202020204" pitchFamily="34" charset="0"/>
              <a:buChar char="•"/>
            </a:pPr>
            <a:endParaRPr lang="en-AU" dirty="0"/>
          </a:p>
          <a:p>
            <a:r>
              <a:rPr lang="en-AU" dirty="0"/>
              <a:t>Word versions of these are available on the </a:t>
            </a:r>
          </a:p>
          <a:p>
            <a:r>
              <a:rPr lang="en-AU" dirty="0"/>
              <a:t>CHS M&amp;E Hub if you want to complete </a:t>
            </a:r>
            <a:r>
              <a:rPr lang="en-AU"/>
              <a:t>in Word </a:t>
            </a:r>
          </a:p>
          <a:p>
            <a:r>
              <a:rPr lang="en-AU"/>
              <a:t>before </a:t>
            </a:r>
            <a:r>
              <a:rPr lang="en-AU" dirty="0"/>
              <a:t>you submit through </a:t>
            </a:r>
            <a:r>
              <a:rPr lang="en-AU" dirty="0" err="1"/>
              <a:t>Smartygrants</a:t>
            </a:r>
            <a:endParaRPr lang="en-AU" dirty="0"/>
          </a:p>
        </p:txBody>
      </p:sp>
      <p:cxnSp>
        <p:nvCxnSpPr>
          <p:cNvPr id="9" name="Straight Arrow Connector 8">
            <a:extLst>
              <a:ext uri="{FF2B5EF4-FFF2-40B4-BE49-F238E27FC236}">
                <a16:creationId xmlns:a16="http://schemas.microsoft.com/office/drawing/2014/main" id="{EAEB591A-1988-4B97-BBD1-E5922A71402E}"/>
              </a:ext>
            </a:extLst>
          </p:cNvPr>
          <p:cNvCxnSpPr>
            <a:cxnSpLocks/>
          </p:cNvCxnSpPr>
          <p:nvPr/>
        </p:nvCxnSpPr>
        <p:spPr>
          <a:xfrm>
            <a:off x="6553200" y="4941887"/>
            <a:ext cx="2003816" cy="0"/>
          </a:xfrm>
          <a:prstGeom prst="straightConnector1">
            <a:avLst/>
          </a:prstGeom>
          <a:ln w="12700">
            <a:solidFill>
              <a:srgbClr val="65C5B4"/>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A7D9390-886E-4716-A676-7736E04B0D6D}"/>
              </a:ext>
            </a:extLst>
          </p:cNvPr>
          <p:cNvCxnSpPr>
            <a:cxnSpLocks/>
            <a:stCxn id="10" idx="3"/>
          </p:cNvCxnSpPr>
          <p:nvPr/>
        </p:nvCxnSpPr>
        <p:spPr>
          <a:xfrm flipV="1">
            <a:off x="6553199" y="1655772"/>
            <a:ext cx="865470" cy="1720026"/>
          </a:xfrm>
          <a:prstGeom prst="straightConnector1">
            <a:avLst/>
          </a:prstGeom>
          <a:ln w="12700">
            <a:solidFill>
              <a:srgbClr val="65C5B4"/>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DC8EAE6-8527-45BC-A2A1-52BE58734B01}"/>
              </a:ext>
            </a:extLst>
          </p:cNvPr>
          <p:cNvPicPr>
            <a:picLocks noChangeAspect="1"/>
          </p:cNvPicPr>
          <p:nvPr/>
        </p:nvPicPr>
        <p:blipFill>
          <a:blip r:embed="rId4"/>
          <a:stretch>
            <a:fillRect/>
          </a:stretch>
        </p:blipFill>
        <p:spPr>
          <a:xfrm>
            <a:off x="4994629" y="1557131"/>
            <a:ext cx="7197371" cy="3743738"/>
          </a:xfrm>
          <a:prstGeom prst="rect">
            <a:avLst/>
          </a:prstGeom>
        </p:spPr>
      </p:pic>
    </p:spTree>
    <p:extLst>
      <p:ext uri="{BB962C8B-B14F-4D97-AF65-F5344CB8AC3E}">
        <p14:creationId xmlns:p14="http://schemas.microsoft.com/office/powerpoint/2010/main" val="3144512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p:cNvSpPr>
            <a:spLocks noGrp="1"/>
          </p:cNvSpPr>
          <p:nvPr>
            <p:ph type="title"/>
          </p:nvPr>
        </p:nvSpPr>
        <p:spPr>
          <a:xfrm>
            <a:off x="838200" y="1765663"/>
            <a:ext cx="10515600" cy="1824203"/>
          </a:xfrm>
        </p:spPr>
        <p:txBody>
          <a:bodyPr>
            <a:normAutofit/>
          </a:bodyPr>
          <a:lstStyle/>
          <a:p>
            <a:r>
              <a:rPr lang="en-US" dirty="0">
                <a:solidFill>
                  <a:schemeClr val="bg1"/>
                </a:solidFill>
              </a:rPr>
              <a:t>Recap: Key Principles of Reporting</a:t>
            </a:r>
          </a:p>
        </p:txBody>
      </p:sp>
      <p:sp>
        <p:nvSpPr>
          <p:cNvPr id="5" name="Title 1"/>
          <p:cNvSpPr txBox="1">
            <a:spLocks/>
          </p:cNvSpPr>
          <p:nvPr/>
        </p:nvSpPr>
        <p:spPr>
          <a:xfrm>
            <a:off x="838200" y="1765664"/>
            <a:ext cx="10515600" cy="26327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p>
        </p:txBody>
      </p:sp>
    </p:spTree>
    <p:extLst>
      <p:ext uri="{BB962C8B-B14F-4D97-AF65-F5344CB8AC3E}">
        <p14:creationId xmlns:p14="http://schemas.microsoft.com/office/powerpoint/2010/main" val="2347882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19838" y="4676471"/>
            <a:ext cx="2772162" cy="2181529"/>
          </a:xfrm>
          <a:prstGeom prst="rect">
            <a:avLst/>
          </a:prstGeom>
        </p:spPr>
      </p:pic>
      <p:sp>
        <p:nvSpPr>
          <p:cNvPr id="2" name="Title 1"/>
          <p:cNvSpPr>
            <a:spLocks noGrp="1"/>
          </p:cNvSpPr>
          <p:nvPr>
            <p:ph type="title"/>
          </p:nvPr>
        </p:nvSpPr>
        <p:spPr/>
        <p:txBody>
          <a:bodyPr>
            <a:normAutofit/>
          </a:bodyPr>
          <a:lstStyle/>
          <a:p>
            <a:r>
              <a:rPr lang="en-US" sz="3600" dirty="0">
                <a:solidFill>
                  <a:srgbClr val="65C5B4"/>
                </a:solidFill>
                <a:latin typeface="+mn-lt"/>
                <a:ea typeface="+mn-ea"/>
                <a:cs typeface="+mn-cs"/>
              </a:rPr>
              <a:t>Principles of Reporting</a:t>
            </a:r>
          </a:p>
        </p:txBody>
      </p:sp>
      <p:sp>
        <p:nvSpPr>
          <p:cNvPr id="3" name="Content Placeholder 2"/>
          <p:cNvSpPr>
            <a:spLocks noGrp="1"/>
          </p:cNvSpPr>
          <p:nvPr>
            <p:ph idx="1"/>
          </p:nvPr>
        </p:nvSpPr>
        <p:spPr>
          <a:xfrm>
            <a:off x="838200" y="1387555"/>
            <a:ext cx="9295701" cy="4988078"/>
          </a:xfrm>
        </p:spPr>
        <p:txBody>
          <a:bodyPr>
            <a:normAutofit fontScale="92500" lnSpcReduction="20000"/>
          </a:bodyPr>
          <a:lstStyle/>
          <a:p>
            <a:pPr marL="358775" lvl="0" indent="-358775">
              <a:lnSpc>
                <a:spcPct val="107000"/>
              </a:lnSpc>
              <a:buFont typeface="+mj-lt"/>
              <a:buAutoNum type="arabicPeriod"/>
            </a:pPr>
            <a:r>
              <a:rPr lang="en-AU" b="1" dirty="0">
                <a:solidFill>
                  <a:srgbClr val="65C5B4"/>
                </a:solidFill>
                <a:latin typeface="Calibri" panose="020F0502020204030204" pitchFamily="34" charset="0"/>
                <a:ea typeface="Times New Roman" panose="02020603050405020304" pitchFamily="18" charset="0"/>
                <a:cs typeface="Arial" panose="020B0604020202020204" pitchFamily="34" charset="0"/>
              </a:rPr>
              <a:t>Starting point:</a:t>
            </a:r>
            <a:r>
              <a:rPr lang="en-AU" dirty="0">
                <a:solidFill>
                  <a:srgbClr val="65C5B4"/>
                </a:solidFill>
                <a:latin typeface="Calibri" panose="020F0502020204030204" pitchFamily="34" charset="0"/>
                <a:ea typeface="Times New Roman" panose="02020603050405020304" pitchFamily="18" charset="0"/>
                <a:cs typeface="Arial" panose="020B0604020202020204" pitchFamily="34" charset="0"/>
              </a:rPr>
              <a:t> </a:t>
            </a:r>
            <a:r>
              <a:rPr lang="en-AU" i="1" dirty="0">
                <a:latin typeface="Calibri" panose="020F0502020204030204" pitchFamily="34" charset="0"/>
                <a:ea typeface="Times New Roman" panose="02020603050405020304" pitchFamily="18" charset="0"/>
                <a:cs typeface="Arial" panose="020B0604020202020204" pitchFamily="34" charset="0"/>
              </a:rPr>
              <a:t>What was the situation before my project started?</a:t>
            </a:r>
            <a:r>
              <a:rPr lang="en-AU" dirty="0">
                <a:latin typeface="Calibri" panose="020F0502020204030204" pitchFamily="34" charset="0"/>
                <a:ea typeface="Times New Roman" panose="02020603050405020304" pitchFamily="18" charset="0"/>
                <a:cs typeface="Arial" panose="020B0604020202020204" pitchFamily="34" charset="0"/>
              </a:rPr>
              <a:t> </a:t>
            </a:r>
            <a:endParaRPr lang="en-AU" sz="2400" dirty="0">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0"/>
              </a:spcAft>
              <a:buNone/>
            </a:pPr>
            <a:endParaRPr lang="en-AU" sz="2400" dirty="0">
              <a:latin typeface="Calibri" panose="020F0502020204030204" pitchFamily="34" charset="0"/>
              <a:ea typeface="Calibri" panose="020F0502020204030204" pitchFamily="34" charset="0"/>
              <a:cs typeface="Arial" panose="020B0604020202020204" pitchFamily="34" charset="0"/>
            </a:endParaRPr>
          </a:p>
          <a:p>
            <a:pPr marL="358775" lvl="0" indent="-358775">
              <a:lnSpc>
                <a:spcPct val="107000"/>
              </a:lnSpc>
              <a:spcAft>
                <a:spcPts val="0"/>
              </a:spcAft>
              <a:buFont typeface="+mj-lt"/>
              <a:buAutoNum type="arabicPeriod" startAt="2"/>
            </a:pPr>
            <a:r>
              <a:rPr lang="en-AU" b="1" dirty="0">
                <a:solidFill>
                  <a:srgbClr val="65C5B4"/>
                </a:solidFill>
                <a:latin typeface="Calibri" panose="020F0502020204030204" pitchFamily="34" charset="0"/>
                <a:ea typeface="Times New Roman" panose="02020603050405020304" pitchFamily="18" charset="0"/>
                <a:cs typeface="Arial" panose="020B0604020202020204" pitchFamily="34" charset="0"/>
              </a:rPr>
              <a:t>Magnitude</a:t>
            </a:r>
            <a:r>
              <a:rPr lang="en-AU" i="1" dirty="0">
                <a:solidFill>
                  <a:srgbClr val="65C5B4"/>
                </a:solidFill>
                <a:latin typeface="Calibri" panose="020F0502020204030204" pitchFamily="34" charset="0"/>
                <a:ea typeface="Times New Roman" panose="02020603050405020304" pitchFamily="18" charset="0"/>
                <a:cs typeface="Arial" panose="020B0604020202020204" pitchFamily="34" charset="0"/>
              </a:rPr>
              <a:t>: </a:t>
            </a:r>
            <a:r>
              <a:rPr lang="en-AU" i="1" dirty="0">
                <a:latin typeface="Calibri" panose="020F0502020204030204" pitchFamily="34" charset="0"/>
                <a:ea typeface="Times New Roman" panose="02020603050405020304" pitchFamily="18" charset="0"/>
                <a:cs typeface="Arial" panose="020B0604020202020204" pitchFamily="34" charset="0"/>
              </a:rPr>
              <a:t>The size</a:t>
            </a:r>
            <a:r>
              <a:rPr lang="en-AU" dirty="0">
                <a:latin typeface="Calibri" panose="020F0502020204030204" pitchFamily="34" charset="0"/>
                <a:ea typeface="Times New Roman" panose="02020603050405020304" pitchFamily="18" charset="0"/>
                <a:cs typeface="Arial" panose="020B0604020202020204" pitchFamily="34" charset="0"/>
              </a:rPr>
              <a:t> </a:t>
            </a:r>
            <a:r>
              <a:rPr lang="en-AU" i="1" dirty="0">
                <a:latin typeface="Calibri" panose="020F0502020204030204" pitchFamily="34" charset="0"/>
                <a:ea typeface="Times New Roman" panose="02020603050405020304" pitchFamily="18" charset="0"/>
                <a:cs typeface="Arial" panose="020B0604020202020204" pitchFamily="34" charset="0"/>
              </a:rPr>
              <a:t>of the results compared to the magnitude of the problem (</a:t>
            </a:r>
            <a:r>
              <a:rPr lang="en-AU" i="1" dirty="0" err="1">
                <a:latin typeface="Calibri" panose="020F0502020204030204" pitchFamily="34" charset="0"/>
                <a:ea typeface="Times New Roman" panose="02020603050405020304" pitchFamily="18" charset="0"/>
                <a:cs typeface="Arial" panose="020B0604020202020204" pitchFamily="34" charset="0"/>
              </a:rPr>
              <a:t>ie</a:t>
            </a:r>
            <a:r>
              <a:rPr lang="en-AU" i="1" dirty="0">
                <a:latin typeface="Calibri" panose="020F0502020204030204" pitchFamily="34" charset="0"/>
                <a:ea typeface="Times New Roman" panose="02020603050405020304" pitchFamily="18" charset="0"/>
                <a:cs typeface="Arial" panose="020B0604020202020204" pitchFamily="34" charset="0"/>
              </a:rPr>
              <a:t> how many people were trained out of the total workforce – e.g. 2 nurses out of a hospital of 10 or 2 out of a hospital of 200)?</a:t>
            </a:r>
            <a:r>
              <a:rPr lang="en-AU" dirty="0">
                <a:latin typeface="Calibri" panose="020F0502020204030204" pitchFamily="34" charset="0"/>
                <a:ea typeface="Times New Roman" panose="02020603050405020304" pitchFamily="18" charset="0"/>
                <a:cs typeface="Arial" panose="020B0604020202020204" pitchFamily="34" charset="0"/>
              </a:rPr>
              <a:t> </a:t>
            </a:r>
            <a:endParaRPr lang="en-AU" sz="2400" dirty="0">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0"/>
              </a:spcAft>
              <a:buNone/>
            </a:pPr>
            <a:endParaRPr lang="en-AU" sz="2400" dirty="0">
              <a:latin typeface="Calibri" panose="020F0502020204030204" pitchFamily="34" charset="0"/>
              <a:ea typeface="Calibri" panose="020F0502020204030204" pitchFamily="34" charset="0"/>
              <a:cs typeface="Arial" panose="020B0604020202020204" pitchFamily="34" charset="0"/>
            </a:endParaRPr>
          </a:p>
          <a:p>
            <a:pPr marL="358775" lvl="0" indent="-358775">
              <a:lnSpc>
                <a:spcPct val="107000"/>
              </a:lnSpc>
              <a:spcAft>
                <a:spcPts val="0"/>
              </a:spcAft>
              <a:buFont typeface="+mj-lt"/>
              <a:buAutoNum type="arabicPeriod" startAt="3"/>
            </a:pPr>
            <a:r>
              <a:rPr lang="en-AU" b="1" dirty="0">
                <a:solidFill>
                  <a:srgbClr val="65C5B4"/>
                </a:solidFill>
                <a:latin typeface="Calibri" panose="020F0502020204030204" pitchFamily="34" charset="0"/>
                <a:ea typeface="Times New Roman" panose="02020603050405020304" pitchFamily="18" charset="0"/>
                <a:cs typeface="Arial" panose="020B0604020202020204" pitchFamily="34" charset="0"/>
              </a:rPr>
              <a:t>Significance:</a:t>
            </a:r>
            <a:r>
              <a:rPr lang="en-AU" dirty="0">
                <a:solidFill>
                  <a:srgbClr val="65C5B4"/>
                </a:solidFill>
                <a:latin typeface="Calibri" panose="020F0502020204030204" pitchFamily="34" charset="0"/>
                <a:ea typeface="Times New Roman" panose="02020603050405020304" pitchFamily="18" charset="0"/>
                <a:cs typeface="Arial" panose="020B0604020202020204" pitchFamily="34" charset="0"/>
              </a:rPr>
              <a:t> </a:t>
            </a:r>
            <a:r>
              <a:rPr lang="en-AU" i="1" dirty="0">
                <a:latin typeface="Calibri" panose="020F0502020204030204" pitchFamily="34" charset="0"/>
                <a:ea typeface="Times New Roman" panose="02020603050405020304" pitchFamily="18" charset="0"/>
                <a:cs typeface="Arial" panose="020B0604020202020204" pitchFamily="34" charset="0"/>
              </a:rPr>
              <a:t>What is the significance of the result? What is the context? All results should be accompanied by qualitative, contextual information that answers the ‘so what?’ evaluative question – why is this result important to the hospital or government or country </a:t>
            </a:r>
            <a:r>
              <a:rPr lang="en-AU" i="1" dirty="0" err="1">
                <a:latin typeface="Calibri" panose="020F0502020204030204" pitchFamily="34" charset="0"/>
                <a:ea typeface="Times New Roman" panose="02020603050405020304" pitchFamily="18" charset="0"/>
                <a:cs typeface="Arial" panose="020B0604020202020204" pitchFamily="34" charset="0"/>
              </a:rPr>
              <a:t>etc</a:t>
            </a:r>
            <a:r>
              <a:rPr lang="en-AU" i="1" dirty="0">
                <a:latin typeface="Calibri" panose="020F0502020204030204" pitchFamily="34" charset="0"/>
                <a:ea typeface="Times New Roman" panose="02020603050405020304" pitchFamily="18" charset="0"/>
                <a:cs typeface="Arial" panose="020B0604020202020204" pitchFamily="34" charset="0"/>
              </a:rPr>
              <a:t>?</a:t>
            </a:r>
            <a:r>
              <a:rPr lang="en-AU" sz="1600" dirty="0">
                <a:latin typeface="Calibri" panose="020F0502020204030204" pitchFamily="34" charset="0"/>
                <a:ea typeface="Calibri" panose="020F0502020204030204" pitchFamily="34" charset="0"/>
                <a:cs typeface="Arial" panose="020B0604020202020204" pitchFamily="34" charset="0"/>
              </a:rPr>
              <a:t> </a:t>
            </a:r>
            <a:endParaRPr lang="en-AU" sz="2400" dirty="0">
              <a:latin typeface="Calibri" panose="020F050202020403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665542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65C5B4"/>
                </a:solidFill>
                <a:latin typeface="+mn-lt"/>
                <a:ea typeface="+mn-ea"/>
                <a:cs typeface="+mn-cs"/>
              </a:rPr>
              <a:t>Principles of Reporting</a:t>
            </a:r>
          </a:p>
        </p:txBody>
      </p:sp>
      <p:sp>
        <p:nvSpPr>
          <p:cNvPr id="3" name="Content Placeholder 2"/>
          <p:cNvSpPr>
            <a:spLocks noGrp="1"/>
          </p:cNvSpPr>
          <p:nvPr>
            <p:ph idx="1"/>
          </p:nvPr>
        </p:nvSpPr>
        <p:spPr>
          <a:xfrm>
            <a:off x="838200" y="1344246"/>
            <a:ext cx="9211811" cy="5150339"/>
          </a:xfrm>
        </p:spPr>
        <p:txBody>
          <a:bodyPr>
            <a:normAutofit fontScale="85000" lnSpcReduction="20000"/>
          </a:bodyPr>
          <a:lstStyle/>
          <a:p>
            <a:pPr marL="358775" lvl="0" indent="-358775">
              <a:lnSpc>
                <a:spcPct val="107000"/>
              </a:lnSpc>
              <a:buFont typeface="+mj-lt"/>
              <a:buAutoNum type="arabicPeriod" startAt="4"/>
            </a:pPr>
            <a:r>
              <a:rPr lang="en-AU" b="1" dirty="0">
                <a:solidFill>
                  <a:srgbClr val="65C5B4"/>
                </a:solidFill>
                <a:latin typeface="Calibri" panose="020F0502020204030204" pitchFamily="34" charset="0"/>
                <a:ea typeface="Times New Roman" panose="02020603050405020304" pitchFamily="18" charset="0"/>
                <a:cs typeface="Arial" panose="020B0604020202020204" pitchFamily="34" charset="0"/>
              </a:rPr>
              <a:t>Contribution:</a:t>
            </a:r>
            <a:r>
              <a:rPr lang="en-AU" dirty="0">
                <a:solidFill>
                  <a:srgbClr val="65C5B4"/>
                </a:solidFill>
                <a:latin typeface="Calibri" panose="020F0502020204030204" pitchFamily="34" charset="0"/>
                <a:ea typeface="Times New Roman" panose="02020603050405020304" pitchFamily="18" charset="0"/>
                <a:cs typeface="Arial" panose="020B0604020202020204" pitchFamily="34" charset="0"/>
              </a:rPr>
              <a:t> </a:t>
            </a:r>
            <a:r>
              <a:rPr lang="en-AU" i="1" dirty="0">
                <a:latin typeface="Calibri" panose="020F0502020204030204" pitchFamily="34" charset="0"/>
                <a:ea typeface="Times New Roman" panose="02020603050405020304" pitchFamily="18" charset="0"/>
                <a:cs typeface="Arial" panose="020B0604020202020204" pitchFamily="34" charset="0"/>
              </a:rPr>
              <a:t>Are the results reported due solely to my project’s efforts?  Are there other contributing bodies or factors?</a:t>
            </a:r>
            <a:endParaRPr lang="en-AU" sz="2400" dirty="0">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0"/>
              </a:spcAft>
              <a:buNone/>
            </a:pPr>
            <a:endParaRPr lang="en-AU" sz="2400" dirty="0">
              <a:latin typeface="Calibri" panose="020F0502020204030204" pitchFamily="34" charset="0"/>
              <a:ea typeface="Calibri" panose="020F0502020204030204" pitchFamily="34" charset="0"/>
              <a:cs typeface="Arial" panose="020B0604020202020204" pitchFamily="34" charset="0"/>
            </a:endParaRPr>
          </a:p>
          <a:p>
            <a:pPr marL="358775" lvl="0" indent="-358775">
              <a:lnSpc>
                <a:spcPct val="107000"/>
              </a:lnSpc>
              <a:spcAft>
                <a:spcPts val="0"/>
              </a:spcAft>
              <a:buFont typeface="+mj-lt"/>
              <a:buAutoNum type="arabicPeriod" startAt="5"/>
            </a:pPr>
            <a:r>
              <a:rPr lang="en-AU" b="1" dirty="0">
                <a:solidFill>
                  <a:srgbClr val="65C5B4"/>
                </a:solidFill>
                <a:latin typeface="Calibri" panose="020F0502020204030204" pitchFamily="34" charset="0"/>
                <a:ea typeface="Calibri" panose="020F0502020204030204" pitchFamily="34" charset="0"/>
                <a:cs typeface="Arial" panose="020B0604020202020204" pitchFamily="34" charset="0"/>
              </a:rPr>
              <a:t>Outcome-level results:</a:t>
            </a:r>
            <a:r>
              <a:rPr lang="en-AU" i="1" dirty="0">
                <a:solidFill>
                  <a:srgbClr val="65C5B4"/>
                </a:solidFill>
                <a:latin typeface="Calibri" panose="020F0502020204030204" pitchFamily="34" charset="0"/>
                <a:ea typeface="Calibri" panose="020F0502020204030204" pitchFamily="34" charset="0"/>
                <a:cs typeface="Arial" panose="020B0604020202020204" pitchFamily="34" charset="0"/>
              </a:rPr>
              <a:t> </a:t>
            </a:r>
            <a:r>
              <a:rPr lang="en-AU" i="1" dirty="0">
                <a:latin typeface="Calibri" panose="020F0502020204030204" pitchFamily="34" charset="0"/>
                <a:ea typeface="Calibri" panose="020F0502020204030204" pitchFamily="34" charset="0"/>
                <a:cs typeface="Arial" panose="020B0604020202020204" pitchFamily="34" charset="0"/>
              </a:rPr>
              <a:t>What are the short and medium-term effects of my project?  How have the outputs of my project contributed to these changes? </a:t>
            </a:r>
            <a:endParaRPr lang="en-AU" sz="2400" dirty="0">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0"/>
              </a:spcAft>
              <a:buNone/>
            </a:pPr>
            <a:endParaRPr lang="en-AU" sz="2400" dirty="0">
              <a:latin typeface="Calibri" panose="020F0502020204030204" pitchFamily="34" charset="0"/>
              <a:ea typeface="Calibri" panose="020F0502020204030204" pitchFamily="34" charset="0"/>
              <a:cs typeface="Arial" panose="020B0604020202020204" pitchFamily="34" charset="0"/>
            </a:endParaRPr>
          </a:p>
          <a:p>
            <a:pPr marL="358775" lvl="0" indent="-358775">
              <a:lnSpc>
                <a:spcPct val="107000"/>
              </a:lnSpc>
              <a:spcAft>
                <a:spcPts val="0"/>
              </a:spcAft>
              <a:buFont typeface="+mj-lt"/>
              <a:buAutoNum type="arabicPeriod" startAt="6"/>
            </a:pPr>
            <a:r>
              <a:rPr lang="en-AU" b="1" dirty="0">
                <a:solidFill>
                  <a:srgbClr val="65C5B4"/>
                </a:solidFill>
                <a:latin typeface="Calibri" panose="020F0502020204030204" pitchFamily="34" charset="0"/>
                <a:ea typeface="Calibri" panose="020F0502020204030204" pitchFamily="34" charset="0"/>
                <a:cs typeface="Arial" panose="020B0604020202020204" pitchFamily="34" charset="0"/>
              </a:rPr>
              <a:t>Evidence:</a:t>
            </a:r>
            <a:r>
              <a:rPr lang="en-AU" i="1" dirty="0">
                <a:solidFill>
                  <a:srgbClr val="65C5B4"/>
                </a:solidFill>
                <a:latin typeface="Calibri" panose="020F0502020204030204" pitchFamily="34" charset="0"/>
                <a:ea typeface="Calibri" panose="020F0502020204030204" pitchFamily="34" charset="0"/>
                <a:cs typeface="Arial" panose="020B0604020202020204" pitchFamily="34" charset="0"/>
              </a:rPr>
              <a:t> </a:t>
            </a:r>
            <a:r>
              <a:rPr lang="en-AU" i="1" dirty="0">
                <a:latin typeface="Calibri" panose="020F0502020204030204" pitchFamily="34" charset="0"/>
                <a:ea typeface="Calibri" panose="020F0502020204030204" pitchFamily="34" charset="0"/>
                <a:cs typeface="Arial" panose="020B0604020202020204" pitchFamily="34" charset="0"/>
              </a:rPr>
              <a:t>What is the evidence of change? How can I substantiate the results? </a:t>
            </a:r>
            <a:endParaRPr lang="en-AU" sz="2400" dirty="0">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0"/>
              </a:spcAft>
              <a:buNone/>
            </a:pPr>
            <a:endParaRPr lang="en-AU" sz="2400" dirty="0">
              <a:latin typeface="Calibri" panose="020F0502020204030204" pitchFamily="34" charset="0"/>
              <a:ea typeface="Calibri" panose="020F0502020204030204" pitchFamily="34" charset="0"/>
              <a:cs typeface="Arial" panose="020B0604020202020204" pitchFamily="34" charset="0"/>
            </a:endParaRPr>
          </a:p>
          <a:p>
            <a:pPr marL="358775" lvl="0" indent="-358775">
              <a:lnSpc>
                <a:spcPct val="107000"/>
              </a:lnSpc>
              <a:spcAft>
                <a:spcPts val="0"/>
              </a:spcAft>
              <a:buFont typeface="+mj-lt"/>
              <a:buAutoNum type="arabicPeriod" startAt="7"/>
            </a:pPr>
            <a:r>
              <a:rPr lang="en-AU" b="1" dirty="0">
                <a:solidFill>
                  <a:srgbClr val="65C5B4"/>
                </a:solidFill>
                <a:latin typeface="Calibri" panose="020F0502020204030204" pitchFamily="34" charset="0"/>
                <a:ea typeface="Calibri" panose="020F0502020204030204" pitchFamily="34" charset="0"/>
                <a:cs typeface="Arial" panose="020B0604020202020204" pitchFamily="34" charset="0"/>
              </a:rPr>
              <a:t>Cross-cutting themes:</a:t>
            </a:r>
            <a:r>
              <a:rPr lang="en-AU" i="1" dirty="0">
                <a:solidFill>
                  <a:srgbClr val="65C5B4"/>
                </a:solidFill>
                <a:latin typeface="Calibri" panose="020F0502020204030204" pitchFamily="34" charset="0"/>
                <a:ea typeface="Calibri" panose="020F0502020204030204" pitchFamily="34" charset="0"/>
                <a:cs typeface="Arial" panose="020B0604020202020204" pitchFamily="34" charset="0"/>
              </a:rPr>
              <a:t> </a:t>
            </a:r>
            <a:r>
              <a:rPr lang="en-AU" i="1" dirty="0">
                <a:latin typeface="Calibri" panose="020F0502020204030204" pitchFamily="34" charset="0"/>
                <a:ea typeface="Calibri" panose="020F0502020204030204" pitchFamily="34" charset="0"/>
                <a:cs typeface="Arial" panose="020B0604020202020204" pitchFamily="34" charset="0"/>
              </a:rPr>
              <a:t>How has my project addressed the needs of women and/ or people with a disability?  How has my project contributed to improvements in climate resilience or One Health approaches?</a:t>
            </a:r>
            <a:endParaRPr lang="en-AU" sz="2400" dirty="0">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19838" y="4676471"/>
            <a:ext cx="2772162" cy="2181529"/>
          </a:xfrm>
          <a:prstGeom prst="rect">
            <a:avLst/>
          </a:prstGeom>
        </p:spPr>
      </p:pic>
    </p:spTree>
    <p:extLst>
      <p:ext uri="{BB962C8B-B14F-4D97-AF65-F5344CB8AC3E}">
        <p14:creationId xmlns:p14="http://schemas.microsoft.com/office/powerpoint/2010/main" val="38303736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p:cNvSpPr>
            <a:spLocks noGrp="1"/>
          </p:cNvSpPr>
          <p:nvPr>
            <p:ph type="title"/>
          </p:nvPr>
        </p:nvSpPr>
        <p:spPr>
          <a:xfrm>
            <a:off x="838200" y="1765663"/>
            <a:ext cx="10515600" cy="1824203"/>
          </a:xfrm>
        </p:spPr>
        <p:txBody>
          <a:bodyPr>
            <a:normAutofit/>
          </a:bodyPr>
          <a:lstStyle/>
          <a:p>
            <a:r>
              <a:rPr lang="en-US" dirty="0">
                <a:solidFill>
                  <a:schemeClr val="bg1"/>
                </a:solidFill>
              </a:rPr>
              <a:t>Useful lessons on reporting</a:t>
            </a:r>
          </a:p>
        </p:txBody>
      </p:sp>
      <p:sp>
        <p:nvSpPr>
          <p:cNvPr id="5" name="Title 1"/>
          <p:cNvSpPr txBox="1">
            <a:spLocks/>
          </p:cNvSpPr>
          <p:nvPr/>
        </p:nvSpPr>
        <p:spPr>
          <a:xfrm>
            <a:off x="838200" y="1765664"/>
            <a:ext cx="10515600" cy="26327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p>
        </p:txBody>
      </p:sp>
    </p:spTree>
    <p:extLst>
      <p:ext uri="{BB962C8B-B14F-4D97-AF65-F5344CB8AC3E}">
        <p14:creationId xmlns:p14="http://schemas.microsoft.com/office/powerpoint/2010/main" val="1944244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2803CC-1970-F34C-B7AC-55A0243D6D55}"/>
              </a:ext>
            </a:extLst>
          </p:cNvPr>
          <p:cNvSpPr>
            <a:spLocks noGrp="1"/>
          </p:cNvSpPr>
          <p:nvPr>
            <p:ph type="title"/>
          </p:nvPr>
        </p:nvSpPr>
        <p:spPr>
          <a:xfrm>
            <a:off x="388697" y="288742"/>
            <a:ext cx="10515600" cy="953036"/>
          </a:xfrm>
        </p:spPr>
        <p:txBody>
          <a:bodyPr/>
          <a:lstStyle/>
          <a:p>
            <a:r>
              <a:rPr lang="en-AU" dirty="0">
                <a:solidFill>
                  <a:srgbClr val="0070C0"/>
                </a:solidFill>
              </a:rPr>
              <a:t>Lessons for partner reporting </a:t>
            </a:r>
          </a:p>
        </p:txBody>
      </p:sp>
      <p:sp>
        <p:nvSpPr>
          <p:cNvPr id="5" name="Rectangle 3">
            <a:extLst>
              <a:ext uri="{FF2B5EF4-FFF2-40B4-BE49-F238E27FC236}">
                <a16:creationId xmlns:a16="http://schemas.microsoft.com/office/drawing/2014/main" id="{C0C48F6D-425D-054E-B5BD-CBE392E21029}"/>
              </a:ext>
            </a:extLst>
          </p:cNvPr>
          <p:cNvSpPr txBox="1">
            <a:spLocks noChangeArrowheads="1"/>
          </p:cNvSpPr>
          <p:nvPr/>
        </p:nvSpPr>
        <p:spPr>
          <a:xfrm>
            <a:off x="225044" y="1241778"/>
            <a:ext cx="11379933" cy="549769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20000"/>
              </a:lnSpc>
              <a:buClr>
                <a:schemeClr val="accent1">
                  <a:lumMod val="75000"/>
                </a:schemeClr>
              </a:buClr>
              <a:buFont typeface="+mj-lt"/>
              <a:buAutoNum type="arabicPeriod"/>
            </a:pPr>
            <a:r>
              <a:rPr lang="en-AU" sz="2500" b="1" dirty="0"/>
              <a:t>Outcomes-focused</a:t>
            </a:r>
            <a:r>
              <a:rPr lang="en-AU" sz="2500" dirty="0"/>
              <a:t> information – clear evidence for achievements &amp; project’s contribution to larger-scale change</a:t>
            </a:r>
          </a:p>
          <a:p>
            <a:pPr marL="457200" indent="-457200">
              <a:lnSpc>
                <a:spcPct val="120000"/>
              </a:lnSpc>
              <a:buClr>
                <a:schemeClr val="accent1">
                  <a:lumMod val="75000"/>
                </a:schemeClr>
              </a:buClr>
              <a:buFont typeface="+mj-lt"/>
              <a:buAutoNum type="arabicPeriod"/>
            </a:pPr>
            <a:r>
              <a:rPr lang="en-AU" sz="2500" dirty="0"/>
              <a:t>Assessment of </a:t>
            </a:r>
            <a:r>
              <a:rPr lang="en-AU" sz="2500" b="1" dirty="0"/>
              <a:t>progress </a:t>
            </a:r>
            <a:r>
              <a:rPr lang="en-AU" sz="2500" dirty="0"/>
              <a:t>towards the end-of-project outcomes</a:t>
            </a:r>
          </a:p>
          <a:p>
            <a:pPr marL="457200" indent="-457200">
              <a:lnSpc>
                <a:spcPct val="120000"/>
              </a:lnSpc>
              <a:buClr>
                <a:schemeClr val="accent1">
                  <a:lumMod val="75000"/>
                </a:schemeClr>
              </a:buClr>
              <a:buFont typeface="+mj-lt"/>
              <a:buAutoNum type="arabicPeriod"/>
            </a:pPr>
            <a:r>
              <a:rPr lang="en-AU" sz="2500" dirty="0"/>
              <a:t>Weave data (outputs) together to tell </a:t>
            </a:r>
            <a:r>
              <a:rPr lang="en-AU" sz="2500" b="1" dirty="0"/>
              <a:t>a clear results story </a:t>
            </a:r>
            <a:r>
              <a:rPr lang="en-AU" sz="2500" dirty="0"/>
              <a:t>for each end-of-project </a:t>
            </a:r>
            <a:r>
              <a:rPr lang="en-AU" sz="2500" b="1" dirty="0"/>
              <a:t>outcome</a:t>
            </a:r>
          </a:p>
          <a:p>
            <a:pPr marL="457200" indent="-457200">
              <a:lnSpc>
                <a:spcPct val="120000"/>
              </a:lnSpc>
              <a:spcBef>
                <a:spcPts val="600"/>
              </a:spcBef>
              <a:spcAft>
                <a:spcPts val="600"/>
              </a:spcAft>
              <a:buClr>
                <a:schemeClr val="accent1">
                  <a:lumMod val="75000"/>
                </a:schemeClr>
              </a:buClr>
              <a:buFont typeface="+mj-lt"/>
              <a:buAutoNum type="arabicPeriod"/>
            </a:pPr>
            <a:r>
              <a:rPr lang="en-AU" sz="2500" b="1" dirty="0"/>
              <a:t>Cross-cutting priorities </a:t>
            </a:r>
            <a:r>
              <a:rPr lang="en-AU" sz="2500" dirty="0"/>
              <a:t>– include how you are working (</a:t>
            </a:r>
            <a:r>
              <a:rPr lang="en-AU" sz="2500" b="1" dirty="0"/>
              <a:t>process</a:t>
            </a:r>
            <a:r>
              <a:rPr lang="en-AU" sz="2500" dirty="0"/>
              <a:t>) and what has been achieved or changed (</a:t>
            </a:r>
            <a:r>
              <a:rPr lang="en-AU" sz="2500" b="1" dirty="0"/>
              <a:t>results</a:t>
            </a:r>
            <a:r>
              <a:rPr lang="en-AU" sz="2500" dirty="0"/>
              <a:t>)</a:t>
            </a:r>
          </a:p>
          <a:p>
            <a:pPr marL="457200" indent="-457200">
              <a:lnSpc>
                <a:spcPct val="120000"/>
              </a:lnSpc>
              <a:spcBef>
                <a:spcPts val="600"/>
              </a:spcBef>
              <a:spcAft>
                <a:spcPts val="600"/>
              </a:spcAft>
              <a:buClr>
                <a:schemeClr val="accent1">
                  <a:lumMod val="75000"/>
                </a:schemeClr>
              </a:buClr>
              <a:buFont typeface="+mj-lt"/>
              <a:buAutoNum type="arabicPeriod"/>
            </a:pPr>
            <a:r>
              <a:rPr lang="en-AU" sz="2500" dirty="0"/>
              <a:t>Data collection – </a:t>
            </a:r>
            <a:r>
              <a:rPr lang="en-AU" sz="2500" b="1" dirty="0"/>
              <a:t>sex disaggregated </a:t>
            </a:r>
            <a:r>
              <a:rPr lang="en-AU" sz="2500" dirty="0"/>
              <a:t>data</a:t>
            </a:r>
          </a:p>
          <a:p>
            <a:pPr marL="457200" indent="-457200">
              <a:lnSpc>
                <a:spcPct val="120000"/>
              </a:lnSpc>
              <a:spcBef>
                <a:spcPts val="600"/>
              </a:spcBef>
              <a:spcAft>
                <a:spcPts val="600"/>
              </a:spcAft>
              <a:buClr>
                <a:schemeClr val="accent1">
                  <a:lumMod val="75000"/>
                </a:schemeClr>
              </a:buClr>
              <a:buFont typeface="+mj-lt"/>
              <a:buAutoNum type="arabicPeriod"/>
            </a:pPr>
            <a:r>
              <a:rPr lang="en-AU" sz="2500" dirty="0"/>
              <a:t>Include </a:t>
            </a:r>
            <a:r>
              <a:rPr lang="en-AU" sz="2500" b="1" dirty="0"/>
              <a:t>program learning - what did and did not work, </a:t>
            </a:r>
            <a:r>
              <a:rPr lang="en-AU" sz="2500" dirty="0"/>
              <a:t>what </a:t>
            </a:r>
            <a:r>
              <a:rPr lang="en-AU" sz="2500" b="1" dirty="0"/>
              <a:t>needs to change, proposed management actions</a:t>
            </a:r>
            <a:r>
              <a:rPr lang="en-AU" sz="2500" dirty="0"/>
              <a:t> </a:t>
            </a:r>
          </a:p>
          <a:p>
            <a:pPr marL="457200" indent="-457200">
              <a:lnSpc>
                <a:spcPct val="120000"/>
              </a:lnSpc>
              <a:spcBef>
                <a:spcPts val="600"/>
              </a:spcBef>
              <a:spcAft>
                <a:spcPts val="600"/>
              </a:spcAft>
              <a:buClr>
                <a:schemeClr val="accent1">
                  <a:lumMod val="75000"/>
                </a:schemeClr>
              </a:buClr>
              <a:buFont typeface="+mj-lt"/>
              <a:buAutoNum type="arabicPeriod"/>
            </a:pPr>
            <a:r>
              <a:rPr lang="en-AU" sz="2500" dirty="0"/>
              <a:t>Assessment of </a:t>
            </a:r>
            <a:r>
              <a:rPr lang="en-AU" sz="2500" b="1" dirty="0"/>
              <a:t>progress against work plan</a:t>
            </a:r>
            <a:endParaRPr lang="en-AU" sz="2500" dirty="0"/>
          </a:p>
          <a:p>
            <a:pPr marL="457200" indent="-457200">
              <a:lnSpc>
                <a:spcPct val="120000"/>
              </a:lnSpc>
              <a:spcBef>
                <a:spcPts val="600"/>
              </a:spcBef>
              <a:spcAft>
                <a:spcPts val="600"/>
              </a:spcAft>
              <a:buClr>
                <a:schemeClr val="accent1">
                  <a:lumMod val="75000"/>
                </a:schemeClr>
              </a:buClr>
              <a:buFont typeface="+mj-lt"/>
              <a:buAutoNum type="arabicPeriod"/>
            </a:pPr>
            <a:r>
              <a:rPr lang="en-AU" sz="2500" b="1" dirty="0"/>
              <a:t>Sustainability</a:t>
            </a:r>
            <a:r>
              <a:rPr lang="en-AU" sz="2500" dirty="0"/>
              <a:t> – </a:t>
            </a:r>
            <a:r>
              <a:rPr lang="en-AU" sz="2500" b="1" dirty="0"/>
              <a:t>judgement</a:t>
            </a:r>
            <a:r>
              <a:rPr lang="en-AU" sz="2500" dirty="0"/>
              <a:t> of sustainability of outcomes &amp; </a:t>
            </a:r>
            <a:r>
              <a:rPr lang="en-AU" sz="2500" b="1" dirty="0"/>
              <a:t>planning/activities </a:t>
            </a:r>
            <a:r>
              <a:rPr lang="en-AU" sz="2500" dirty="0"/>
              <a:t>undertaken</a:t>
            </a:r>
          </a:p>
          <a:p>
            <a:pPr marL="0" indent="0">
              <a:spcBef>
                <a:spcPts val="600"/>
              </a:spcBef>
              <a:spcAft>
                <a:spcPts val="600"/>
              </a:spcAft>
              <a:buClr>
                <a:schemeClr val="accent1">
                  <a:lumMod val="75000"/>
                </a:schemeClr>
              </a:buClr>
              <a:buNone/>
            </a:pPr>
            <a:endParaRPr lang="en-AU" sz="2500" dirty="0"/>
          </a:p>
          <a:p>
            <a:pPr marL="0" indent="0">
              <a:spcBef>
                <a:spcPts val="600"/>
              </a:spcBef>
              <a:spcAft>
                <a:spcPts val="600"/>
              </a:spcAft>
              <a:buClr>
                <a:schemeClr val="accent1">
                  <a:lumMod val="75000"/>
                </a:schemeClr>
              </a:buClr>
              <a:buNone/>
            </a:pPr>
            <a:r>
              <a:rPr lang="en-US" sz="2500" dirty="0">
                <a:solidFill>
                  <a:schemeClr val="accent1">
                    <a:lumMod val="75000"/>
                  </a:schemeClr>
                </a:solidFill>
              </a:rPr>
              <a:t>DFAT Reporting Standards and Resources Hub (Technical Guidance Notes and Report Format)</a:t>
            </a:r>
          </a:p>
          <a:p>
            <a:pPr marL="357188" indent="-357188">
              <a:spcBef>
                <a:spcPts val="600"/>
              </a:spcBef>
              <a:spcAft>
                <a:spcPts val="600"/>
              </a:spcAft>
              <a:buClr>
                <a:schemeClr val="accent1">
                  <a:lumMod val="75000"/>
                </a:schemeClr>
              </a:buClr>
            </a:pPr>
            <a:endParaRPr lang="en-US" dirty="0"/>
          </a:p>
          <a:p>
            <a:pPr>
              <a:spcBef>
                <a:spcPts val="600"/>
              </a:spcBef>
              <a:spcAft>
                <a:spcPts val="600"/>
              </a:spcAft>
              <a:buClr>
                <a:srgbClr val="E26E00"/>
              </a:buClr>
            </a:pPr>
            <a:endParaRPr lang="en-AU" dirty="0"/>
          </a:p>
        </p:txBody>
      </p:sp>
    </p:spTree>
    <p:extLst>
      <p:ext uri="{BB962C8B-B14F-4D97-AF65-F5344CB8AC3E}">
        <p14:creationId xmlns:p14="http://schemas.microsoft.com/office/powerpoint/2010/main" val="34388904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p:cNvSpPr>
            <a:spLocks noGrp="1"/>
          </p:cNvSpPr>
          <p:nvPr>
            <p:ph type="title"/>
          </p:nvPr>
        </p:nvSpPr>
        <p:spPr>
          <a:xfrm>
            <a:off x="838200" y="1765664"/>
            <a:ext cx="10515600" cy="1035412"/>
          </a:xfrm>
        </p:spPr>
        <p:txBody>
          <a:bodyPr/>
          <a:lstStyle/>
          <a:p>
            <a:r>
              <a:rPr lang="en-US" dirty="0">
                <a:solidFill>
                  <a:schemeClr val="bg1"/>
                </a:solidFill>
              </a:rPr>
              <a:t>Questions</a:t>
            </a:r>
          </a:p>
        </p:txBody>
      </p:sp>
      <p:sp>
        <p:nvSpPr>
          <p:cNvPr id="5" name="Title 1"/>
          <p:cNvSpPr txBox="1">
            <a:spLocks/>
          </p:cNvSpPr>
          <p:nvPr/>
        </p:nvSpPr>
        <p:spPr>
          <a:xfrm>
            <a:off x="838200" y="1765664"/>
            <a:ext cx="10515600" cy="26327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p>
        </p:txBody>
      </p:sp>
    </p:spTree>
    <p:extLst>
      <p:ext uri="{BB962C8B-B14F-4D97-AF65-F5344CB8AC3E}">
        <p14:creationId xmlns:p14="http://schemas.microsoft.com/office/powerpoint/2010/main" val="3914133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l="7732"/>
          <a:stretch/>
        </p:blipFill>
        <p:spPr>
          <a:xfrm>
            <a:off x="0" y="3045538"/>
            <a:ext cx="5511567" cy="3802143"/>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3355596"/>
            <a:ext cx="4669874" cy="3502404"/>
          </a:xfrm>
          <a:custGeom>
            <a:avLst/>
            <a:gdLst>
              <a:gd name="connsiteX0" fmla="*/ 4354649 w 4850087"/>
              <a:gd name="connsiteY0" fmla="*/ 4024545 h 4039564"/>
              <a:gd name="connsiteX1" fmla="*/ 4340484 w 4850087"/>
              <a:gd name="connsiteY1" fmla="*/ 4026500 h 4039564"/>
              <a:gd name="connsiteX2" fmla="*/ 4337700 w 4850087"/>
              <a:gd name="connsiteY2" fmla="*/ 4026849 h 4039564"/>
              <a:gd name="connsiteX3" fmla="*/ 4352734 w 4850087"/>
              <a:gd name="connsiteY3" fmla="*/ 4024753 h 4039564"/>
              <a:gd name="connsiteX4" fmla="*/ 4354649 w 4850087"/>
              <a:gd name="connsiteY4" fmla="*/ 4024545 h 4039564"/>
              <a:gd name="connsiteX5" fmla="*/ 1145894 w 4850087"/>
              <a:gd name="connsiteY5" fmla="*/ 0 h 4039564"/>
              <a:gd name="connsiteX6" fmla="*/ 1701479 w 4850087"/>
              <a:gd name="connsiteY6" fmla="*/ 23149 h 4039564"/>
              <a:gd name="connsiteX7" fmla="*/ 1863524 w 4850087"/>
              <a:gd name="connsiteY7" fmla="*/ 46299 h 4039564"/>
              <a:gd name="connsiteX8" fmla="*/ 1909823 w 4850087"/>
              <a:gd name="connsiteY8" fmla="*/ 57873 h 4039564"/>
              <a:gd name="connsiteX9" fmla="*/ 1944547 w 4850087"/>
              <a:gd name="connsiteY9" fmla="*/ 69448 h 4039564"/>
              <a:gd name="connsiteX10" fmla="*/ 2013995 w 4850087"/>
              <a:gd name="connsiteY10" fmla="*/ 81023 h 4039564"/>
              <a:gd name="connsiteX11" fmla="*/ 2060294 w 4850087"/>
              <a:gd name="connsiteY11" fmla="*/ 92597 h 4039564"/>
              <a:gd name="connsiteX12" fmla="*/ 2118167 w 4850087"/>
              <a:gd name="connsiteY12" fmla="*/ 104172 h 4039564"/>
              <a:gd name="connsiteX13" fmla="*/ 2164466 w 4850087"/>
              <a:gd name="connsiteY13" fmla="*/ 115747 h 4039564"/>
              <a:gd name="connsiteX14" fmla="*/ 2245489 w 4850087"/>
              <a:gd name="connsiteY14" fmla="*/ 127321 h 4039564"/>
              <a:gd name="connsiteX15" fmla="*/ 2291788 w 4850087"/>
              <a:gd name="connsiteY15" fmla="*/ 138896 h 4039564"/>
              <a:gd name="connsiteX16" fmla="*/ 2349661 w 4850087"/>
              <a:gd name="connsiteY16" fmla="*/ 150471 h 4039564"/>
              <a:gd name="connsiteX17" fmla="*/ 2419109 w 4850087"/>
              <a:gd name="connsiteY17" fmla="*/ 173620 h 4039564"/>
              <a:gd name="connsiteX18" fmla="*/ 2453833 w 4850087"/>
              <a:gd name="connsiteY18" fmla="*/ 185195 h 4039564"/>
              <a:gd name="connsiteX19" fmla="*/ 2488557 w 4850087"/>
              <a:gd name="connsiteY19" fmla="*/ 208344 h 4039564"/>
              <a:gd name="connsiteX20" fmla="*/ 2534856 w 4850087"/>
              <a:gd name="connsiteY20" fmla="*/ 219919 h 4039564"/>
              <a:gd name="connsiteX21" fmla="*/ 2627454 w 4850087"/>
              <a:gd name="connsiteY21" fmla="*/ 254643 h 4039564"/>
              <a:gd name="connsiteX22" fmla="*/ 2662178 w 4850087"/>
              <a:gd name="connsiteY22" fmla="*/ 266218 h 4039564"/>
              <a:gd name="connsiteX23" fmla="*/ 2801074 w 4850087"/>
              <a:gd name="connsiteY23" fmla="*/ 324091 h 4039564"/>
              <a:gd name="connsiteX24" fmla="*/ 2835798 w 4850087"/>
              <a:gd name="connsiteY24" fmla="*/ 347240 h 4039564"/>
              <a:gd name="connsiteX25" fmla="*/ 2905246 w 4850087"/>
              <a:gd name="connsiteY25" fmla="*/ 381964 h 4039564"/>
              <a:gd name="connsiteX26" fmla="*/ 2951545 w 4850087"/>
              <a:gd name="connsiteY26" fmla="*/ 428263 h 4039564"/>
              <a:gd name="connsiteX27" fmla="*/ 2974694 w 4850087"/>
              <a:gd name="connsiteY27" fmla="*/ 451413 h 4039564"/>
              <a:gd name="connsiteX28" fmla="*/ 2997843 w 4850087"/>
              <a:gd name="connsiteY28" fmla="*/ 486137 h 4039564"/>
              <a:gd name="connsiteX29" fmla="*/ 3032567 w 4850087"/>
              <a:gd name="connsiteY29" fmla="*/ 497711 h 4039564"/>
              <a:gd name="connsiteX30" fmla="*/ 3125165 w 4850087"/>
              <a:gd name="connsiteY30" fmla="*/ 544010 h 4039564"/>
              <a:gd name="connsiteX31" fmla="*/ 3194613 w 4850087"/>
              <a:gd name="connsiteY31" fmla="*/ 567159 h 4039564"/>
              <a:gd name="connsiteX32" fmla="*/ 3252486 w 4850087"/>
              <a:gd name="connsiteY32" fmla="*/ 578734 h 4039564"/>
              <a:gd name="connsiteX33" fmla="*/ 3356659 w 4850087"/>
              <a:gd name="connsiteY33" fmla="*/ 613458 h 4039564"/>
              <a:gd name="connsiteX34" fmla="*/ 3391383 w 4850087"/>
              <a:gd name="connsiteY34" fmla="*/ 625033 h 4039564"/>
              <a:gd name="connsiteX35" fmla="*/ 3426107 w 4850087"/>
              <a:gd name="connsiteY35" fmla="*/ 648182 h 4039564"/>
              <a:gd name="connsiteX36" fmla="*/ 3460831 w 4850087"/>
              <a:gd name="connsiteY36" fmla="*/ 659757 h 4039564"/>
              <a:gd name="connsiteX37" fmla="*/ 3518704 w 4850087"/>
              <a:gd name="connsiteY37" fmla="*/ 706056 h 4039564"/>
              <a:gd name="connsiteX38" fmla="*/ 3553428 w 4850087"/>
              <a:gd name="connsiteY38" fmla="*/ 729205 h 4039564"/>
              <a:gd name="connsiteX39" fmla="*/ 3634451 w 4850087"/>
              <a:gd name="connsiteY39" fmla="*/ 821802 h 4039564"/>
              <a:gd name="connsiteX40" fmla="*/ 3669175 w 4850087"/>
              <a:gd name="connsiteY40" fmla="*/ 844952 h 4039564"/>
              <a:gd name="connsiteX41" fmla="*/ 3738623 w 4850087"/>
              <a:gd name="connsiteY41" fmla="*/ 914400 h 4039564"/>
              <a:gd name="connsiteX42" fmla="*/ 3773347 w 4850087"/>
              <a:gd name="connsiteY42" fmla="*/ 949124 h 4039564"/>
              <a:gd name="connsiteX43" fmla="*/ 3889094 w 4850087"/>
              <a:gd name="connsiteY43" fmla="*/ 1088020 h 4039564"/>
              <a:gd name="connsiteX44" fmla="*/ 3958542 w 4850087"/>
              <a:gd name="connsiteY44" fmla="*/ 1122744 h 4039564"/>
              <a:gd name="connsiteX45" fmla="*/ 3981692 w 4850087"/>
              <a:gd name="connsiteY45" fmla="*/ 1145894 h 4039564"/>
              <a:gd name="connsiteX46" fmla="*/ 4016416 w 4850087"/>
              <a:gd name="connsiteY46" fmla="*/ 1169043 h 4039564"/>
              <a:gd name="connsiteX47" fmla="*/ 4109013 w 4850087"/>
              <a:gd name="connsiteY47" fmla="*/ 1250066 h 4039564"/>
              <a:gd name="connsiteX48" fmla="*/ 4155312 w 4850087"/>
              <a:gd name="connsiteY48" fmla="*/ 1319514 h 4039564"/>
              <a:gd name="connsiteX49" fmla="*/ 4178461 w 4850087"/>
              <a:gd name="connsiteY49" fmla="*/ 1354238 h 4039564"/>
              <a:gd name="connsiteX50" fmla="*/ 4213185 w 4850087"/>
              <a:gd name="connsiteY50" fmla="*/ 1423686 h 4039564"/>
              <a:gd name="connsiteX51" fmla="*/ 4236335 w 4850087"/>
              <a:gd name="connsiteY51" fmla="*/ 1446835 h 4039564"/>
              <a:gd name="connsiteX52" fmla="*/ 4282633 w 4850087"/>
              <a:gd name="connsiteY52" fmla="*/ 1516283 h 4039564"/>
              <a:gd name="connsiteX53" fmla="*/ 4305783 w 4850087"/>
              <a:gd name="connsiteY53" fmla="*/ 1539433 h 4039564"/>
              <a:gd name="connsiteX54" fmla="*/ 4352081 w 4850087"/>
              <a:gd name="connsiteY54" fmla="*/ 1608881 h 4039564"/>
              <a:gd name="connsiteX55" fmla="*/ 4386805 w 4850087"/>
              <a:gd name="connsiteY55" fmla="*/ 1666754 h 4039564"/>
              <a:gd name="connsiteX56" fmla="*/ 4456254 w 4850087"/>
              <a:gd name="connsiteY56" fmla="*/ 1736202 h 4039564"/>
              <a:gd name="connsiteX57" fmla="*/ 4479404 w 4850087"/>
              <a:gd name="connsiteY57" fmla="*/ 1770926 h 4039564"/>
              <a:gd name="connsiteX58" fmla="*/ 4502553 w 4850087"/>
              <a:gd name="connsiteY58" fmla="*/ 1794076 h 4039564"/>
              <a:gd name="connsiteX59" fmla="*/ 4548852 w 4850087"/>
              <a:gd name="connsiteY59" fmla="*/ 1863524 h 4039564"/>
              <a:gd name="connsiteX60" fmla="*/ 4572000 w 4850087"/>
              <a:gd name="connsiteY60" fmla="*/ 1898248 h 4039564"/>
              <a:gd name="connsiteX61" fmla="*/ 4653023 w 4850087"/>
              <a:gd name="connsiteY61" fmla="*/ 2141316 h 4039564"/>
              <a:gd name="connsiteX62" fmla="*/ 4676173 w 4850087"/>
              <a:gd name="connsiteY62" fmla="*/ 2210764 h 4039564"/>
              <a:gd name="connsiteX63" fmla="*/ 4687747 w 4850087"/>
              <a:gd name="connsiteY63" fmla="*/ 2245488 h 4039564"/>
              <a:gd name="connsiteX64" fmla="*/ 4710897 w 4850087"/>
              <a:gd name="connsiteY64" fmla="*/ 2291787 h 4039564"/>
              <a:gd name="connsiteX65" fmla="*/ 4734046 w 4850087"/>
              <a:gd name="connsiteY65" fmla="*/ 2361235 h 4039564"/>
              <a:gd name="connsiteX66" fmla="*/ 4745621 w 4850087"/>
              <a:gd name="connsiteY66" fmla="*/ 2395959 h 4039564"/>
              <a:gd name="connsiteX67" fmla="*/ 4768770 w 4850087"/>
              <a:gd name="connsiteY67" fmla="*/ 2465407 h 4039564"/>
              <a:gd name="connsiteX68" fmla="*/ 4780345 w 4850087"/>
              <a:gd name="connsiteY68" fmla="*/ 2500132 h 4039564"/>
              <a:gd name="connsiteX69" fmla="*/ 4803494 w 4850087"/>
              <a:gd name="connsiteY69" fmla="*/ 2592729 h 4039564"/>
              <a:gd name="connsiteX70" fmla="*/ 4815069 w 4850087"/>
              <a:gd name="connsiteY70" fmla="*/ 2639028 h 4039564"/>
              <a:gd name="connsiteX71" fmla="*/ 4838219 w 4850087"/>
              <a:gd name="connsiteY71" fmla="*/ 2743200 h 4039564"/>
              <a:gd name="connsiteX72" fmla="*/ 4838219 w 4850087"/>
              <a:gd name="connsiteY72" fmla="*/ 3229337 h 4039564"/>
              <a:gd name="connsiteX73" fmla="*/ 4826643 w 4850087"/>
              <a:gd name="connsiteY73" fmla="*/ 3483980 h 4039564"/>
              <a:gd name="connsiteX74" fmla="*/ 4803494 w 4850087"/>
              <a:gd name="connsiteY74" fmla="*/ 3715473 h 4039564"/>
              <a:gd name="connsiteX75" fmla="*/ 4780345 w 4850087"/>
              <a:gd name="connsiteY75" fmla="*/ 3808071 h 4039564"/>
              <a:gd name="connsiteX76" fmla="*/ 4757195 w 4850087"/>
              <a:gd name="connsiteY76" fmla="*/ 3900668 h 4039564"/>
              <a:gd name="connsiteX77" fmla="*/ 4653023 w 4850087"/>
              <a:gd name="connsiteY77" fmla="*/ 3958542 h 4039564"/>
              <a:gd name="connsiteX78" fmla="*/ 4618299 w 4850087"/>
              <a:gd name="connsiteY78" fmla="*/ 3970116 h 4039564"/>
              <a:gd name="connsiteX79" fmla="*/ 4514127 w 4850087"/>
              <a:gd name="connsiteY79" fmla="*/ 3993266 h 4039564"/>
              <a:gd name="connsiteX80" fmla="*/ 4467828 w 4850087"/>
              <a:gd name="connsiteY80" fmla="*/ 4004840 h 4039564"/>
              <a:gd name="connsiteX81" fmla="*/ 4386805 w 4850087"/>
              <a:gd name="connsiteY81" fmla="*/ 4016415 h 4039564"/>
              <a:gd name="connsiteX82" fmla="*/ 4323428 w 4850087"/>
              <a:gd name="connsiteY82" fmla="*/ 4028641 h 4039564"/>
              <a:gd name="connsiteX83" fmla="*/ 4337700 w 4850087"/>
              <a:gd name="connsiteY83" fmla="*/ 4026849 h 4039564"/>
              <a:gd name="connsiteX84" fmla="*/ 4321551 w 4850087"/>
              <a:gd name="connsiteY84" fmla="*/ 4029101 h 4039564"/>
              <a:gd name="connsiteX85" fmla="*/ 4247909 w 4850087"/>
              <a:gd name="connsiteY85" fmla="*/ 4039564 h 4039564"/>
              <a:gd name="connsiteX86" fmla="*/ 3657600 w 4850087"/>
              <a:gd name="connsiteY86" fmla="*/ 4027990 h 4039564"/>
              <a:gd name="connsiteX87" fmla="*/ 2801074 w 4850087"/>
              <a:gd name="connsiteY87" fmla="*/ 4016415 h 4039564"/>
              <a:gd name="connsiteX88" fmla="*/ 2523281 w 4850087"/>
              <a:gd name="connsiteY88" fmla="*/ 4004840 h 4039564"/>
              <a:gd name="connsiteX89" fmla="*/ 2095018 w 4850087"/>
              <a:gd name="connsiteY89" fmla="*/ 3981691 h 4039564"/>
              <a:gd name="connsiteX90" fmla="*/ 2025570 w 4850087"/>
              <a:gd name="connsiteY90" fmla="*/ 3993266 h 4039564"/>
              <a:gd name="connsiteX91" fmla="*/ 1736203 w 4850087"/>
              <a:gd name="connsiteY91" fmla="*/ 4016415 h 4039564"/>
              <a:gd name="connsiteX92" fmla="*/ 1620456 w 4850087"/>
              <a:gd name="connsiteY92" fmla="*/ 4027990 h 4039564"/>
              <a:gd name="connsiteX93" fmla="*/ 1481560 w 4850087"/>
              <a:gd name="connsiteY93" fmla="*/ 4039564 h 4039564"/>
              <a:gd name="connsiteX94" fmla="*/ 833378 w 4850087"/>
              <a:gd name="connsiteY94" fmla="*/ 4027990 h 4039564"/>
              <a:gd name="connsiteX95" fmla="*/ 567160 w 4850087"/>
              <a:gd name="connsiteY95" fmla="*/ 4004840 h 4039564"/>
              <a:gd name="connsiteX96" fmla="*/ 451413 w 4850087"/>
              <a:gd name="connsiteY96" fmla="*/ 3993266 h 4039564"/>
              <a:gd name="connsiteX97" fmla="*/ 381965 w 4850087"/>
              <a:gd name="connsiteY97" fmla="*/ 3981691 h 4039564"/>
              <a:gd name="connsiteX98" fmla="*/ 277793 w 4850087"/>
              <a:gd name="connsiteY98" fmla="*/ 3970116 h 4039564"/>
              <a:gd name="connsiteX99" fmla="*/ 185195 w 4850087"/>
              <a:gd name="connsiteY99" fmla="*/ 3946967 h 4039564"/>
              <a:gd name="connsiteX100" fmla="*/ 104173 w 4850087"/>
              <a:gd name="connsiteY100" fmla="*/ 3854369 h 4039564"/>
              <a:gd name="connsiteX101" fmla="*/ 34724 w 4850087"/>
              <a:gd name="connsiteY101" fmla="*/ 3796496 h 4039564"/>
              <a:gd name="connsiteX102" fmla="*/ 23150 w 4850087"/>
              <a:gd name="connsiteY102" fmla="*/ 3761772 h 4039564"/>
              <a:gd name="connsiteX103" fmla="*/ 11575 w 4850087"/>
              <a:gd name="connsiteY103" fmla="*/ 3692324 h 4039564"/>
              <a:gd name="connsiteX104" fmla="*/ 0 w 4850087"/>
              <a:gd name="connsiteY104" fmla="*/ 3634451 h 4039564"/>
              <a:gd name="connsiteX105" fmla="*/ 34724 w 4850087"/>
              <a:gd name="connsiteY105" fmla="*/ 2974694 h 4039564"/>
              <a:gd name="connsiteX106" fmla="*/ 46299 w 4850087"/>
              <a:gd name="connsiteY106" fmla="*/ 2882096 h 4039564"/>
              <a:gd name="connsiteX107" fmla="*/ 34724 w 4850087"/>
              <a:gd name="connsiteY107" fmla="*/ 2558005 h 4039564"/>
              <a:gd name="connsiteX108" fmla="*/ 23150 w 4850087"/>
              <a:gd name="connsiteY108" fmla="*/ 2407534 h 4039564"/>
              <a:gd name="connsiteX109" fmla="*/ 11575 w 4850087"/>
              <a:gd name="connsiteY109" fmla="*/ 2037144 h 4039564"/>
              <a:gd name="connsiteX110" fmla="*/ 0 w 4850087"/>
              <a:gd name="connsiteY110" fmla="*/ 1770926 h 4039564"/>
              <a:gd name="connsiteX111" fmla="*/ 11575 w 4850087"/>
              <a:gd name="connsiteY111" fmla="*/ 1331088 h 4039564"/>
              <a:gd name="connsiteX112" fmla="*/ 23150 w 4850087"/>
              <a:gd name="connsiteY112" fmla="*/ 983848 h 4039564"/>
              <a:gd name="connsiteX113" fmla="*/ 34724 w 4850087"/>
              <a:gd name="connsiteY113" fmla="*/ 486137 h 4039564"/>
              <a:gd name="connsiteX114" fmla="*/ 57874 w 4850087"/>
              <a:gd name="connsiteY114" fmla="*/ 347240 h 4039564"/>
              <a:gd name="connsiteX115" fmla="*/ 81023 w 4850087"/>
              <a:gd name="connsiteY115" fmla="*/ 312516 h 4039564"/>
              <a:gd name="connsiteX116" fmla="*/ 127322 w 4850087"/>
              <a:gd name="connsiteY116" fmla="*/ 208344 h 4039564"/>
              <a:gd name="connsiteX117" fmla="*/ 173621 w 4850087"/>
              <a:gd name="connsiteY117" fmla="*/ 196769 h 4039564"/>
              <a:gd name="connsiteX118" fmla="*/ 243069 w 4850087"/>
              <a:gd name="connsiteY118" fmla="*/ 173620 h 4039564"/>
              <a:gd name="connsiteX119" fmla="*/ 381965 w 4850087"/>
              <a:gd name="connsiteY119" fmla="*/ 127321 h 4039564"/>
              <a:gd name="connsiteX120" fmla="*/ 451413 w 4850087"/>
              <a:gd name="connsiteY120" fmla="*/ 104172 h 4039564"/>
              <a:gd name="connsiteX121" fmla="*/ 486137 w 4850087"/>
              <a:gd name="connsiteY121" fmla="*/ 92597 h 4039564"/>
              <a:gd name="connsiteX122" fmla="*/ 717631 w 4850087"/>
              <a:gd name="connsiteY122" fmla="*/ 57873 h 4039564"/>
              <a:gd name="connsiteX123" fmla="*/ 798654 w 4850087"/>
              <a:gd name="connsiteY123" fmla="*/ 46299 h 4039564"/>
              <a:gd name="connsiteX124" fmla="*/ 891251 w 4850087"/>
              <a:gd name="connsiteY124" fmla="*/ 34724 h 4039564"/>
              <a:gd name="connsiteX125" fmla="*/ 1006998 w 4850087"/>
              <a:gd name="connsiteY125" fmla="*/ 23149 h 4039564"/>
              <a:gd name="connsiteX126" fmla="*/ 1145894 w 4850087"/>
              <a:gd name="connsiteY126" fmla="*/ 0 h 403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850087" h="4039564">
                <a:moveTo>
                  <a:pt x="4354649" y="4024545"/>
                </a:moveTo>
                <a:cubicBezTo>
                  <a:pt x="4351875" y="4024946"/>
                  <a:pt x="4346420" y="4025707"/>
                  <a:pt x="4340484" y="4026500"/>
                </a:cubicBezTo>
                <a:lnTo>
                  <a:pt x="4337700" y="4026849"/>
                </a:lnTo>
                <a:lnTo>
                  <a:pt x="4352734" y="4024753"/>
                </a:lnTo>
                <a:cubicBezTo>
                  <a:pt x="4357518" y="4024104"/>
                  <a:pt x="4357423" y="4024144"/>
                  <a:pt x="4354649" y="4024545"/>
                </a:cubicBezTo>
                <a:close/>
                <a:moveTo>
                  <a:pt x="1145894" y="0"/>
                </a:moveTo>
                <a:cubicBezTo>
                  <a:pt x="1368631" y="6551"/>
                  <a:pt x="1501345" y="4955"/>
                  <a:pt x="1701479" y="23149"/>
                </a:cubicBezTo>
                <a:cubicBezTo>
                  <a:pt x="1740600" y="26705"/>
                  <a:pt x="1821309" y="37856"/>
                  <a:pt x="1863524" y="46299"/>
                </a:cubicBezTo>
                <a:cubicBezTo>
                  <a:pt x="1879123" y="49419"/>
                  <a:pt x="1894527" y="53503"/>
                  <a:pt x="1909823" y="57873"/>
                </a:cubicBezTo>
                <a:cubicBezTo>
                  <a:pt x="1921554" y="61225"/>
                  <a:pt x="1932637" y="66801"/>
                  <a:pt x="1944547" y="69448"/>
                </a:cubicBezTo>
                <a:cubicBezTo>
                  <a:pt x="1967457" y="74539"/>
                  <a:pt x="1990982" y="76420"/>
                  <a:pt x="2013995" y="81023"/>
                </a:cubicBezTo>
                <a:cubicBezTo>
                  <a:pt x="2029594" y="84143"/>
                  <a:pt x="2044765" y="89146"/>
                  <a:pt x="2060294" y="92597"/>
                </a:cubicBezTo>
                <a:cubicBezTo>
                  <a:pt x="2079499" y="96865"/>
                  <a:pt x="2098962" y="99904"/>
                  <a:pt x="2118167" y="104172"/>
                </a:cubicBezTo>
                <a:cubicBezTo>
                  <a:pt x="2133696" y="107623"/>
                  <a:pt x="2148815" y="112901"/>
                  <a:pt x="2164466" y="115747"/>
                </a:cubicBezTo>
                <a:cubicBezTo>
                  <a:pt x="2191308" y="120627"/>
                  <a:pt x="2218647" y="122441"/>
                  <a:pt x="2245489" y="127321"/>
                </a:cubicBezTo>
                <a:cubicBezTo>
                  <a:pt x="2261140" y="130167"/>
                  <a:pt x="2276259" y="135445"/>
                  <a:pt x="2291788" y="138896"/>
                </a:cubicBezTo>
                <a:cubicBezTo>
                  <a:pt x="2310993" y="143164"/>
                  <a:pt x="2330681" y="145295"/>
                  <a:pt x="2349661" y="150471"/>
                </a:cubicBezTo>
                <a:cubicBezTo>
                  <a:pt x="2373203" y="156891"/>
                  <a:pt x="2395960" y="165904"/>
                  <a:pt x="2419109" y="173620"/>
                </a:cubicBezTo>
                <a:cubicBezTo>
                  <a:pt x="2430684" y="177478"/>
                  <a:pt x="2443681" y="178427"/>
                  <a:pt x="2453833" y="185195"/>
                </a:cubicBezTo>
                <a:cubicBezTo>
                  <a:pt x="2465408" y="192911"/>
                  <a:pt x="2475771" y="202864"/>
                  <a:pt x="2488557" y="208344"/>
                </a:cubicBezTo>
                <a:cubicBezTo>
                  <a:pt x="2503179" y="214610"/>
                  <a:pt x="2519560" y="215549"/>
                  <a:pt x="2534856" y="219919"/>
                </a:cubicBezTo>
                <a:cubicBezTo>
                  <a:pt x="2571630" y="230426"/>
                  <a:pt x="2588327" y="239971"/>
                  <a:pt x="2627454" y="254643"/>
                </a:cubicBezTo>
                <a:cubicBezTo>
                  <a:pt x="2638878" y="258927"/>
                  <a:pt x="2651071" y="261169"/>
                  <a:pt x="2662178" y="266218"/>
                </a:cubicBezTo>
                <a:cubicBezTo>
                  <a:pt x="2792741" y="325565"/>
                  <a:pt x="2710354" y="301410"/>
                  <a:pt x="2801074" y="324091"/>
                </a:cubicBezTo>
                <a:cubicBezTo>
                  <a:pt x="2812649" y="331807"/>
                  <a:pt x="2823356" y="341019"/>
                  <a:pt x="2835798" y="347240"/>
                </a:cubicBezTo>
                <a:cubicBezTo>
                  <a:pt x="2885089" y="371885"/>
                  <a:pt x="2858808" y="342161"/>
                  <a:pt x="2905246" y="381964"/>
                </a:cubicBezTo>
                <a:cubicBezTo>
                  <a:pt x="2921817" y="396168"/>
                  <a:pt x="2936112" y="412830"/>
                  <a:pt x="2951545" y="428263"/>
                </a:cubicBezTo>
                <a:cubicBezTo>
                  <a:pt x="2959261" y="435980"/>
                  <a:pt x="2968641" y="442333"/>
                  <a:pt x="2974694" y="451413"/>
                </a:cubicBezTo>
                <a:cubicBezTo>
                  <a:pt x="2982410" y="462988"/>
                  <a:pt x="2986980" y="477447"/>
                  <a:pt x="2997843" y="486137"/>
                </a:cubicBezTo>
                <a:cubicBezTo>
                  <a:pt x="3007370" y="493759"/>
                  <a:pt x="3020992" y="493853"/>
                  <a:pt x="3032567" y="497711"/>
                </a:cubicBezTo>
                <a:cubicBezTo>
                  <a:pt x="3072972" y="538116"/>
                  <a:pt x="3045363" y="517409"/>
                  <a:pt x="3125165" y="544010"/>
                </a:cubicBezTo>
                <a:lnTo>
                  <a:pt x="3194613" y="567159"/>
                </a:lnTo>
                <a:cubicBezTo>
                  <a:pt x="3213904" y="571017"/>
                  <a:pt x="3233506" y="573558"/>
                  <a:pt x="3252486" y="578734"/>
                </a:cubicBezTo>
                <a:cubicBezTo>
                  <a:pt x="3252512" y="578741"/>
                  <a:pt x="3339284" y="607666"/>
                  <a:pt x="3356659" y="613458"/>
                </a:cubicBezTo>
                <a:cubicBezTo>
                  <a:pt x="3368234" y="617316"/>
                  <a:pt x="3381231" y="618265"/>
                  <a:pt x="3391383" y="625033"/>
                </a:cubicBezTo>
                <a:cubicBezTo>
                  <a:pt x="3402958" y="632749"/>
                  <a:pt x="3413665" y="641961"/>
                  <a:pt x="3426107" y="648182"/>
                </a:cubicBezTo>
                <a:cubicBezTo>
                  <a:pt x="3437020" y="653638"/>
                  <a:pt x="3449918" y="654301"/>
                  <a:pt x="3460831" y="659757"/>
                </a:cubicBezTo>
                <a:cubicBezTo>
                  <a:pt x="3508337" y="683510"/>
                  <a:pt x="3482814" y="677344"/>
                  <a:pt x="3518704" y="706056"/>
                </a:cubicBezTo>
                <a:cubicBezTo>
                  <a:pt x="3529567" y="714746"/>
                  <a:pt x="3542866" y="720152"/>
                  <a:pt x="3553428" y="729205"/>
                </a:cubicBezTo>
                <a:cubicBezTo>
                  <a:pt x="3679657" y="837401"/>
                  <a:pt x="3528041" y="715392"/>
                  <a:pt x="3634451" y="821802"/>
                </a:cubicBezTo>
                <a:cubicBezTo>
                  <a:pt x="3644288" y="831639"/>
                  <a:pt x="3658778" y="835710"/>
                  <a:pt x="3669175" y="844952"/>
                </a:cubicBezTo>
                <a:cubicBezTo>
                  <a:pt x="3693644" y="866702"/>
                  <a:pt x="3715474" y="891251"/>
                  <a:pt x="3738623" y="914400"/>
                </a:cubicBezTo>
                <a:cubicBezTo>
                  <a:pt x="3750198" y="925975"/>
                  <a:pt x="3764267" y="935504"/>
                  <a:pt x="3773347" y="949124"/>
                </a:cubicBezTo>
                <a:cubicBezTo>
                  <a:pt x="3794527" y="980893"/>
                  <a:pt x="3850899" y="1075288"/>
                  <a:pt x="3889094" y="1088020"/>
                </a:cubicBezTo>
                <a:cubicBezTo>
                  <a:pt x="3925769" y="1100245"/>
                  <a:pt x="3926489" y="1097102"/>
                  <a:pt x="3958542" y="1122744"/>
                </a:cubicBezTo>
                <a:cubicBezTo>
                  <a:pt x="3967064" y="1129561"/>
                  <a:pt x="3973170" y="1139077"/>
                  <a:pt x="3981692" y="1145894"/>
                </a:cubicBezTo>
                <a:cubicBezTo>
                  <a:pt x="3992555" y="1154584"/>
                  <a:pt x="4005096" y="1160957"/>
                  <a:pt x="4016416" y="1169043"/>
                </a:cubicBezTo>
                <a:cubicBezTo>
                  <a:pt x="4043562" y="1188433"/>
                  <a:pt x="4090496" y="1222291"/>
                  <a:pt x="4109013" y="1250066"/>
                </a:cubicBezTo>
                <a:lnTo>
                  <a:pt x="4155312" y="1319514"/>
                </a:lnTo>
                <a:cubicBezTo>
                  <a:pt x="4163028" y="1331089"/>
                  <a:pt x="4174062" y="1341041"/>
                  <a:pt x="4178461" y="1354238"/>
                </a:cubicBezTo>
                <a:cubicBezTo>
                  <a:pt x="4190686" y="1390912"/>
                  <a:pt x="4187543" y="1391634"/>
                  <a:pt x="4213185" y="1423686"/>
                </a:cubicBezTo>
                <a:cubicBezTo>
                  <a:pt x="4220002" y="1432207"/>
                  <a:pt x="4229787" y="1438105"/>
                  <a:pt x="4236335" y="1446835"/>
                </a:cubicBezTo>
                <a:cubicBezTo>
                  <a:pt x="4253028" y="1469093"/>
                  <a:pt x="4262960" y="1496610"/>
                  <a:pt x="4282633" y="1516283"/>
                </a:cubicBezTo>
                <a:cubicBezTo>
                  <a:pt x="4290350" y="1524000"/>
                  <a:pt x="4299235" y="1530703"/>
                  <a:pt x="4305783" y="1539433"/>
                </a:cubicBezTo>
                <a:cubicBezTo>
                  <a:pt x="4322476" y="1561691"/>
                  <a:pt x="4337767" y="1585024"/>
                  <a:pt x="4352081" y="1608881"/>
                </a:cubicBezTo>
                <a:cubicBezTo>
                  <a:pt x="4363656" y="1628172"/>
                  <a:pt x="4372559" y="1649342"/>
                  <a:pt x="4386805" y="1666754"/>
                </a:cubicBezTo>
                <a:cubicBezTo>
                  <a:pt x="4407536" y="1692092"/>
                  <a:pt x="4438094" y="1708962"/>
                  <a:pt x="4456254" y="1736202"/>
                </a:cubicBezTo>
                <a:cubicBezTo>
                  <a:pt x="4463970" y="1747777"/>
                  <a:pt x="4470713" y="1760063"/>
                  <a:pt x="4479404" y="1770926"/>
                </a:cubicBezTo>
                <a:cubicBezTo>
                  <a:pt x="4486220" y="1779448"/>
                  <a:pt x="4496004" y="1785346"/>
                  <a:pt x="4502553" y="1794076"/>
                </a:cubicBezTo>
                <a:cubicBezTo>
                  <a:pt x="4519246" y="1816334"/>
                  <a:pt x="4533418" y="1840375"/>
                  <a:pt x="4548852" y="1863524"/>
                </a:cubicBezTo>
                <a:cubicBezTo>
                  <a:pt x="4556567" y="1875099"/>
                  <a:pt x="4567601" y="1885051"/>
                  <a:pt x="4572000" y="1898248"/>
                </a:cubicBezTo>
                <a:lnTo>
                  <a:pt x="4653023" y="2141316"/>
                </a:lnTo>
                <a:lnTo>
                  <a:pt x="4676173" y="2210764"/>
                </a:lnTo>
                <a:cubicBezTo>
                  <a:pt x="4680031" y="2222339"/>
                  <a:pt x="4682292" y="2234575"/>
                  <a:pt x="4687747" y="2245488"/>
                </a:cubicBezTo>
                <a:cubicBezTo>
                  <a:pt x="4695464" y="2260921"/>
                  <a:pt x="4704489" y="2275766"/>
                  <a:pt x="4710897" y="2291787"/>
                </a:cubicBezTo>
                <a:cubicBezTo>
                  <a:pt x="4719960" y="2314443"/>
                  <a:pt x="4726330" y="2338086"/>
                  <a:pt x="4734046" y="2361235"/>
                </a:cubicBezTo>
                <a:lnTo>
                  <a:pt x="4745621" y="2395959"/>
                </a:lnTo>
                <a:lnTo>
                  <a:pt x="4768770" y="2465407"/>
                </a:lnTo>
                <a:cubicBezTo>
                  <a:pt x="4772628" y="2476982"/>
                  <a:pt x="4777386" y="2488295"/>
                  <a:pt x="4780345" y="2500132"/>
                </a:cubicBezTo>
                <a:lnTo>
                  <a:pt x="4803494" y="2592729"/>
                </a:lnTo>
                <a:cubicBezTo>
                  <a:pt x="4807352" y="2608162"/>
                  <a:pt x="4811949" y="2623429"/>
                  <a:pt x="4815069" y="2639028"/>
                </a:cubicBezTo>
                <a:cubicBezTo>
                  <a:pt x="4829764" y="2712500"/>
                  <a:pt x="4821873" y="2677815"/>
                  <a:pt x="4838219" y="2743200"/>
                </a:cubicBezTo>
                <a:cubicBezTo>
                  <a:pt x="4855105" y="3030250"/>
                  <a:pt x="4852945" y="2883260"/>
                  <a:pt x="4838219" y="3229337"/>
                </a:cubicBezTo>
                <a:cubicBezTo>
                  <a:pt x="4834605" y="3314229"/>
                  <a:pt x="4831356" y="3399142"/>
                  <a:pt x="4826643" y="3483980"/>
                </a:cubicBezTo>
                <a:cubicBezTo>
                  <a:pt x="4822095" y="3565852"/>
                  <a:pt x="4820203" y="3637500"/>
                  <a:pt x="4803494" y="3715473"/>
                </a:cubicBezTo>
                <a:cubicBezTo>
                  <a:pt x="4796828" y="3746583"/>
                  <a:pt x="4786585" y="3776873"/>
                  <a:pt x="4780345" y="3808071"/>
                </a:cubicBezTo>
                <a:cubicBezTo>
                  <a:pt x="4778676" y="3816420"/>
                  <a:pt x="4767364" y="3885414"/>
                  <a:pt x="4757195" y="3900668"/>
                </a:cubicBezTo>
                <a:cubicBezTo>
                  <a:pt x="4727493" y="3945220"/>
                  <a:pt x="4704792" y="3941286"/>
                  <a:pt x="4653023" y="3958542"/>
                </a:cubicBezTo>
                <a:cubicBezTo>
                  <a:pt x="4641448" y="3962400"/>
                  <a:pt x="4630135" y="3967157"/>
                  <a:pt x="4618299" y="3970116"/>
                </a:cubicBezTo>
                <a:cubicBezTo>
                  <a:pt x="4505423" y="3998336"/>
                  <a:pt x="4646332" y="3963888"/>
                  <a:pt x="4514127" y="3993266"/>
                </a:cubicBezTo>
                <a:cubicBezTo>
                  <a:pt x="4498598" y="3996717"/>
                  <a:pt x="4483479" y="4001994"/>
                  <a:pt x="4467828" y="4004840"/>
                </a:cubicBezTo>
                <a:cubicBezTo>
                  <a:pt x="4440986" y="4009720"/>
                  <a:pt x="4413716" y="4011930"/>
                  <a:pt x="4386805" y="4016415"/>
                </a:cubicBezTo>
                <a:cubicBezTo>
                  <a:pt x="4310665" y="4029106"/>
                  <a:pt x="4309323" y="4030216"/>
                  <a:pt x="4323428" y="4028641"/>
                </a:cubicBezTo>
                <a:lnTo>
                  <a:pt x="4337700" y="4026849"/>
                </a:lnTo>
                <a:lnTo>
                  <a:pt x="4321551" y="4029101"/>
                </a:lnTo>
                <a:cubicBezTo>
                  <a:pt x="4304813" y="4031460"/>
                  <a:pt x="4280998" y="4034838"/>
                  <a:pt x="4247909" y="4039564"/>
                </a:cubicBezTo>
                <a:lnTo>
                  <a:pt x="3657600" y="4027990"/>
                </a:lnTo>
                <a:lnTo>
                  <a:pt x="2801074" y="4016415"/>
                </a:lnTo>
                <a:cubicBezTo>
                  <a:pt x="2708415" y="4014524"/>
                  <a:pt x="2615847" y="4009392"/>
                  <a:pt x="2523281" y="4004840"/>
                </a:cubicBezTo>
                <a:lnTo>
                  <a:pt x="2095018" y="3981691"/>
                </a:lnTo>
                <a:cubicBezTo>
                  <a:pt x="2071869" y="3985549"/>
                  <a:pt x="2048878" y="3990524"/>
                  <a:pt x="2025570" y="3993266"/>
                </a:cubicBezTo>
                <a:cubicBezTo>
                  <a:pt x="1929735" y="4004541"/>
                  <a:pt x="1832214" y="4008414"/>
                  <a:pt x="1736203" y="4016415"/>
                </a:cubicBezTo>
                <a:cubicBezTo>
                  <a:pt x="1697562" y="4019635"/>
                  <a:pt x="1659072" y="4024480"/>
                  <a:pt x="1620456" y="4027990"/>
                </a:cubicBezTo>
                <a:lnTo>
                  <a:pt x="1481560" y="4039564"/>
                </a:lnTo>
                <a:lnTo>
                  <a:pt x="833378" y="4027990"/>
                </a:lnTo>
                <a:cubicBezTo>
                  <a:pt x="676815" y="4023580"/>
                  <a:pt x="691518" y="4018657"/>
                  <a:pt x="567160" y="4004840"/>
                </a:cubicBezTo>
                <a:cubicBezTo>
                  <a:pt x="528622" y="4000558"/>
                  <a:pt x="489888" y="3998075"/>
                  <a:pt x="451413" y="3993266"/>
                </a:cubicBezTo>
                <a:cubicBezTo>
                  <a:pt x="428126" y="3990355"/>
                  <a:pt x="405228" y="3984793"/>
                  <a:pt x="381965" y="3981691"/>
                </a:cubicBezTo>
                <a:cubicBezTo>
                  <a:pt x="347334" y="3977073"/>
                  <a:pt x="312517" y="3973974"/>
                  <a:pt x="277793" y="3970116"/>
                </a:cubicBezTo>
                <a:cubicBezTo>
                  <a:pt x="246927" y="3962400"/>
                  <a:pt x="202843" y="3973440"/>
                  <a:pt x="185195" y="3946967"/>
                </a:cubicBezTo>
                <a:cubicBezTo>
                  <a:pt x="160724" y="3910260"/>
                  <a:pt x="144797" y="3881450"/>
                  <a:pt x="104173" y="3854369"/>
                </a:cubicBezTo>
                <a:cubicBezTo>
                  <a:pt x="55828" y="3822140"/>
                  <a:pt x="79285" y="3841057"/>
                  <a:pt x="34724" y="3796496"/>
                </a:cubicBezTo>
                <a:cubicBezTo>
                  <a:pt x="30866" y="3784921"/>
                  <a:pt x="25797" y="3773682"/>
                  <a:pt x="23150" y="3761772"/>
                </a:cubicBezTo>
                <a:cubicBezTo>
                  <a:pt x="18059" y="3738862"/>
                  <a:pt x="15773" y="3715414"/>
                  <a:pt x="11575" y="3692324"/>
                </a:cubicBezTo>
                <a:cubicBezTo>
                  <a:pt x="8056" y="3672968"/>
                  <a:pt x="3858" y="3653742"/>
                  <a:pt x="0" y="3634451"/>
                </a:cubicBezTo>
                <a:cubicBezTo>
                  <a:pt x="9643" y="3417492"/>
                  <a:pt x="12880" y="3193133"/>
                  <a:pt x="34724" y="2974694"/>
                </a:cubicBezTo>
                <a:cubicBezTo>
                  <a:pt x="37819" y="2943742"/>
                  <a:pt x="42441" y="2912962"/>
                  <a:pt x="46299" y="2882096"/>
                </a:cubicBezTo>
                <a:cubicBezTo>
                  <a:pt x="42441" y="2774066"/>
                  <a:pt x="39991" y="2665976"/>
                  <a:pt x="34724" y="2558005"/>
                </a:cubicBezTo>
                <a:cubicBezTo>
                  <a:pt x="32273" y="2507760"/>
                  <a:pt x="25384" y="2457790"/>
                  <a:pt x="23150" y="2407534"/>
                </a:cubicBezTo>
                <a:cubicBezTo>
                  <a:pt x="17666" y="2284132"/>
                  <a:pt x="16064" y="2160586"/>
                  <a:pt x="11575" y="2037144"/>
                </a:cubicBezTo>
                <a:cubicBezTo>
                  <a:pt x="8347" y="1948379"/>
                  <a:pt x="3858" y="1859665"/>
                  <a:pt x="0" y="1770926"/>
                </a:cubicBezTo>
                <a:cubicBezTo>
                  <a:pt x="3858" y="1624313"/>
                  <a:pt x="7263" y="1477688"/>
                  <a:pt x="11575" y="1331088"/>
                </a:cubicBezTo>
                <a:cubicBezTo>
                  <a:pt x="14980" y="1215327"/>
                  <a:pt x="19978" y="1099616"/>
                  <a:pt x="23150" y="983848"/>
                </a:cubicBezTo>
                <a:cubicBezTo>
                  <a:pt x="27695" y="817962"/>
                  <a:pt x="28346" y="651963"/>
                  <a:pt x="34724" y="486137"/>
                </a:cubicBezTo>
                <a:cubicBezTo>
                  <a:pt x="35794" y="458322"/>
                  <a:pt x="39389" y="384209"/>
                  <a:pt x="57874" y="347240"/>
                </a:cubicBezTo>
                <a:cubicBezTo>
                  <a:pt x="64095" y="334798"/>
                  <a:pt x="75373" y="325228"/>
                  <a:pt x="81023" y="312516"/>
                </a:cubicBezTo>
                <a:cubicBezTo>
                  <a:pt x="113516" y="239408"/>
                  <a:pt x="111889" y="227635"/>
                  <a:pt x="127322" y="208344"/>
                </a:cubicBezTo>
                <a:cubicBezTo>
                  <a:pt x="142755" y="189053"/>
                  <a:pt x="158384" y="201340"/>
                  <a:pt x="173621" y="196769"/>
                </a:cubicBezTo>
                <a:cubicBezTo>
                  <a:pt x="196993" y="189757"/>
                  <a:pt x="219920" y="181336"/>
                  <a:pt x="243069" y="173620"/>
                </a:cubicBezTo>
                <a:lnTo>
                  <a:pt x="381965" y="127321"/>
                </a:lnTo>
                <a:lnTo>
                  <a:pt x="451413" y="104172"/>
                </a:lnTo>
                <a:cubicBezTo>
                  <a:pt x="462988" y="100314"/>
                  <a:pt x="474300" y="95556"/>
                  <a:pt x="486137" y="92597"/>
                </a:cubicBezTo>
                <a:cubicBezTo>
                  <a:pt x="601351" y="63795"/>
                  <a:pt x="483175" y="91365"/>
                  <a:pt x="717631" y="57873"/>
                </a:cubicBezTo>
                <a:lnTo>
                  <a:pt x="798654" y="46299"/>
                </a:lnTo>
                <a:lnTo>
                  <a:pt x="891251" y="34724"/>
                </a:lnTo>
                <a:cubicBezTo>
                  <a:pt x="929789" y="30442"/>
                  <a:pt x="968579" y="28388"/>
                  <a:pt x="1006998" y="23149"/>
                </a:cubicBezTo>
                <a:cubicBezTo>
                  <a:pt x="1053505" y="16807"/>
                  <a:pt x="1145894" y="0"/>
                  <a:pt x="1145894" y="0"/>
                </a:cubicBezTo>
                <a:close/>
              </a:path>
            </a:pathLst>
          </a:custGeom>
        </p:spPr>
      </p:pic>
      <p:sp>
        <p:nvSpPr>
          <p:cNvPr id="2" name="Title 1"/>
          <p:cNvSpPr>
            <a:spLocks noGrp="1"/>
          </p:cNvSpPr>
          <p:nvPr>
            <p:ph type="title"/>
          </p:nvPr>
        </p:nvSpPr>
        <p:spPr/>
        <p:txBody>
          <a:bodyPr/>
          <a:lstStyle/>
          <a:p>
            <a:r>
              <a:rPr lang="en-US" dirty="0"/>
              <a:t> </a:t>
            </a:r>
          </a:p>
        </p:txBody>
      </p:sp>
      <p:sp>
        <p:nvSpPr>
          <p:cNvPr id="27" name="TextBox 26"/>
          <p:cNvSpPr txBox="1"/>
          <p:nvPr/>
        </p:nvSpPr>
        <p:spPr>
          <a:xfrm>
            <a:off x="447431" y="391482"/>
            <a:ext cx="10515600" cy="646331"/>
          </a:xfrm>
          <a:prstGeom prst="rect">
            <a:avLst/>
          </a:prstGeom>
          <a:noFill/>
        </p:spPr>
        <p:txBody>
          <a:bodyPr wrap="square" rtlCol="0">
            <a:spAutoFit/>
          </a:bodyPr>
          <a:lstStyle/>
          <a:p>
            <a:r>
              <a:rPr lang="en-US" sz="3600" dirty="0">
                <a:solidFill>
                  <a:srgbClr val="65C5B4"/>
                </a:solidFill>
              </a:rPr>
              <a:t>Questions:</a:t>
            </a:r>
          </a:p>
        </p:txBody>
      </p:sp>
      <p:sp>
        <p:nvSpPr>
          <p:cNvPr id="3" name="Rectangle 2"/>
          <p:cNvSpPr/>
          <p:nvPr/>
        </p:nvSpPr>
        <p:spPr>
          <a:xfrm>
            <a:off x="3655866" y="1147337"/>
            <a:ext cx="7307165" cy="3493264"/>
          </a:xfrm>
          <a:prstGeom prst="rect">
            <a:avLst/>
          </a:prstGeom>
        </p:spPr>
        <p:txBody>
          <a:bodyPr wrap="square">
            <a:spAutoFit/>
          </a:bodyPr>
          <a:lstStyle/>
          <a:p>
            <a:pPr marL="285750" indent="-285750">
              <a:spcAft>
                <a:spcPts val="600"/>
              </a:spcAft>
              <a:buFont typeface="Arial" panose="020B0604020202020204" pitchFamily="34" charset="0"/>
              <a:buChar char="•"/>
            </a:pPr>
            <a:r>
              <a:rPr lang="en-AU" sz="2400" dirty="0"/>
              <a:t>This is a time for us to answer the questions you have put in the chat function.  There’s still time to put a number of questions in!  </a:t>
            </a:r>
          </a:p>
          <a:p>
            <a:pPr marL="285750" indent="-285750">
              <a:buFont typeface="Arial" panose="020B0604020202020204" pitchFamily="34" charset="0"/>
              <a:buChar char="•"/>
            </a:pPr>
            <a:r>
              <a:rPr lang="en-AU" sz="2400" dirty="0"/>
              <a:t>We would also like to hear from you (in the chat function)</a:t>
            </a:r>
          </a:p>
          <a:p>
            <a:pPr marL="742950" lvl="1" indent="-285750">
              <a:buFont typeface="Arial" panose="020B0604020202020204" pitchFamily="34" charset="0"/>
              <a:buChar char="•"/>
            </a:pPr>
            <a:r>
              <a:rPr lang="en-AU" sz="2400" dirty="0"/>
              <a:t>What extra information would you like?</a:t>
            </a:r>
          </a:p>
          <a:p>
            <a:pPr marL="742950" lvl="1" indent="-285750">
              <a:buFont typeface="Arial" panose="020B0604020202020204" pitchFamily="34" charset="0"/>
              <a:buChar char="•"/>
            </a:pPr>
            <a:r>
              <a:rPr lang="en-AU" sz="2400" dirty="0"/>
              <a:t>What is still unclear?</a:t>
            </a:r>
          </a:p>
          <a:p>
            <a:pPr marL="742950" lvl="1" indent="-285750">
              <a:buFont typeface="Arial" panose="020B0604020202020204" pitchFamily="34" charset="0"/>
              <a:buChar char="•"/>
            </a:pPr>
            <a:r>
              <a:rPr lang="en-AU" sz="2400" dirty="0"/>
              <a:t>Do you have any feedback for us about previous reporting you have done?</a:t>
            </a:r>
          </a:p>
        </p:txBody>
      </p:sp>
    </p:spTree>
    <p:extLst>
      <p:ext uri="{BB962C8B-B14F-4D97-AF65-F5344CB8AC3E}">
        <p14:creationId xmlns:p14="http://schemas.microsoft.com/office/powerpoint/2010/main" val="20060469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0"/>
            <a:ext cx="10515600" cy="982133"/>
          </a:xfrm>
        </p:spPr>
        <p:txBody>
          <a:bodyPr/>
          <a:lstStyle/>
          <a:p>
            <a:r>
              <a:rPr lang="en-US" sz="3600" dirty="0">
                <a:solidFill>
                  <a:srgbClr val="65C5B4"/>
                </a:solidFill>
                <a:latin typeface="+mn-lt"/>
                <a:ea typeface="+mn-ea"/>
                <a:cs typeface="+mn-cs"/>
              </a:rPr>
              <a:t>Wrap-up: Next steps</a:t>
            </a:r>
          </a:p>
        </p:txBody>
      </p:sp>
      <p:sp>
        <p:nvSpPr>
          <p:cNvPr id="3" name="Content Placeholder 2"/>
          <p:cNvSpPr>
            <a:spLocks noGrp="1"/>
          </p:cNvSpPr>
          <p:nvPr>
            <p:ph idx="1"/>
          </p:nvPr>
        </p:nvSpPr>
        <p:spPr>
          <a:xfrm>
            <a:off x="1429655" y="982133"/>
            <a:ext cx="7223278" cy="5655734"/>
          </a:xfrm>
        </p:spPr>
        <p:txBody>
          <a:bodyPr>
            <a:normAutofit fontScale="85000" lnSpcReduction="20000"/>
          </a:bodyPr>
          <a:lstStyle/>
          <a:p>
            <a:pPr marL="0" indent="0">
              <a:spcBef>
                <a:spcPts val="0"/>
              </a:spcBef>
              <a:buNone/>
            </a:pPr>
            <a:r>
              <a:rPr lang="en-AU" dirty="0"/>
              <a:t>Health Security Initiative Mid-Term Progress Report will be published on our website at the </a:t>
            </a:r>
            <a:r>
              <a:rPr lang="en-AU" b="1" dirty="0">
                <a:solidFill>
                  <a:srgbClr val="65C5B4"/>
                </a:solidFill>
              </a:rPr>
              <a:t>end of Feb </a:t>
            </a:r>
            <a:r>
              <a:rPr lang="en-AU" dirty="0"/>
              <a:t>(results to end of calendar year 2019)</a:t>
            </a:r>
            <a:endParaRPr lang="en-US" dirty="0"/>
          </a:p>
          <a:p>
            <a:pPr marL="0" indent="0">
              <a:lnSpc>
                <a:spcPct val="110000"/>
              </a:lnSpc>
              <a:buNone/>
            </a:pPr>
            <a:r>
              <a:rPr lang="en-US" dirty="0"/>
              <a:t>Further questions – contact either your program managers or the Centre’s Monitoring and Evaluation team: </a:t>
            </a:r>
          </a:p>
          <a:p>
            <a:pPr lvl="1">
              <a:lnSpc>
                <a:spcPct val="110000"/>
              </a:lnSpc>
            </a:pPr>
            <a:r>
              <a:rPr lang="en-US" dirty="0"/>
              <a:t>Irene (</a:t>
            </a:r>
            <a:r>
              <a:rPr lang="en-US" u="sng" dirty="0">
                <a:solidFill>
                  <a:schemeClr val="accent1"/>
                </a:solidFill>
                <a:hlinkClick r:id="rId3"/>
              </a:rPr>
              <a:t>Irene.Wettenhall@dfat.gov.au</a:t>
            </a:r>
            <a:r>
              <a:rPr lang="en-US" dirty="0"/>
              <a:t>)</a:t>
            </a:r>
          </a:p>
          <a:p>
            <a:pPr marL="457200" lvl="1" indent="0">
              <a:lnSpc>
                <a:spcPct val="110000"/>
              </a:lnSpc>
              <a:buNone/>
            </a:pPr>
            <a:endParaRPr lang="en-US" dirty="0"/>
          </a:p>
          <a:p>
            <a:pPr marL="0" indent="0">
              <a:lnSpc>
                <a:spcPct val="110000"/>
              </a:lnSpc>
              <a:spcBef>
                <a:spcPts val="0"/>
              </a:spcBef>
              <a:buNone/>
            </a:pPr>
            <a:r>
              <a:rPr lang="en-US" dirty="0"/>
              <a:t>Next Monitoring and Evaluation meetings: </a:t>
            </a:r>
          </a:p>
          <a:p>
            <a:pPr marL="0" indent="0">
              <a:lnSpc>
                <a:spcPct val="110000"/>
              </a:lnSpc>
              <a:spcBef>
                <a:spcPts val="0"/>
              </a:spcBef>
              <a:buNone/>
            </a:pPr>
            <a:endParaRPr lang="en-US" dirty="0"/>
          </a:p>
          <a:p>
            <a:pPr marL="0" indent="0">
              <a:lnSpc>
                <a:spcPct val="110000"/>
              </a:lnSpc>
              <a:spcBef>
                <a:spcPts val="0"/>
              </a:spcBef>
              <a:buNone/>
            </a:pPr>
            <a:r>
              <a:rPr lang="en-US" b="1" dirty="0">
                <a:solidFill>
                  <a:srgbClr val="65C5B4"/>
                </a:solidFill>
              </a:rPr>
              <a:t>Wednesday May 4, 3.00 and Thursday May 5, 10.00</a:t>
            </a:r>
          </a:p>
          <a:p>
            <a:pPr marL="0" indent="0">
              <a:lnSpc>
                <a:spcPct val="110000"/>
              </a:lnSpc>
              <a:spcBef>
                <a:spcPts val="0"/>
              </a:spcBef>
              <a:buNone/>
            </a:pPr>
            <a:r>
              <a:rPr lang="en-US" dirty="0"/>
              <a:t>Topic: Managing Risks in your projects – what could go wrong?</a:t>
            </a:r>
          </a:p>
          <a:p>
            <a:pPr marL="0" indent="0">
              <a:lnSpc>
                <a:spcPct val="110000"/>
              </a:lnSpc>
              <a:spcBef>
                <a:spcPts val="0"/>
              </a:spcBef>
              <a:buNone/>
            </a:pPr>
            <a:endParaRPr lang="en-US" dirty="0"/>
          </a:p>
          <a:p>
            <a:pPr marL="0" indent="0">
              <a:lnSpc>
                <a:spcPct val="110000"/>
              </a:lnSpc>
              <a:spcBef>
                <a:spcPts val="0"/>
              </a:spcBef>
              <a:buNone/>
            </a:pPr>
            <a:r>
              <a:rPr lang="en-US" sz="2900" b="1" dirty="0">
                <a:solidFill>
                  <a:srgbClr val="65C5B4"/>
                </a:solidFill>
              </a:rPr>
              <a:t>Wednesday July 6, 3.00 and Thursday, July 7, 10.00</a:t>
            </a:r>
          </a:p>
          <a:p>
            <a:pPr marL="0" indent="0">
              <a:lnSpc>
                <a:spcPct val="110000"/>
              </a:lnSpc>
              <a:spcBef>
                <a:spcPts val="0"/>
              </a:spcBef>
              <a:buNone/>
            </a:pPr>
            <a:r>
              <a:rPr lang="en-US" dirty="0"/>
              <a:t>Topic: Integrating climate resilience: guidance for project delivery</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9838" y="4676471"/>
            <a:ext cx="2772162" cy="2181529"/>
          </a:xfrm>
          <a:prstGeom prst="rect">
            <a:avLst/>
          </a:prstGeom>
        </p:spPr>
      </p:pic>
    </p:spTree>
    <p:extLst>
      <p:ext uri="{BB962C8B-B14F-4D97-AF65-F5344CB8AC3E}">
        <p14:creationId xmlns:p14="http://schemas.microsoft.com/office/powerpoint/2010/main" val="2295216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00ADEE"/>
                </a:solidFill>
                <a:latin typeface="+mn-lt"/>
                <a:ea typeface="+mn-ea"/>
                <a:cs typeface="+mn-cs"/>
              </a:rPr>
              <a:t>Housekeeping</a:t>
            </a:r>
          </a:p>
        </p:txBody>
      </p:sp>
      <p:sp>
        <p:nvSpPr>
          <p:cNvPr id="3" name="Content Placeholder 2"/>
          <p:cNvSpPr>
            <a:spLocks noGrp="1"/>
          </p:cNvSpPr>
          <p:nvPr>
            <p:ph idx="1"/>
          </p:nvPr>
        </p:nvSpPr>
        <p:spPr>
          <a:xfrm>
            <a:off x="4817533" y="245053"/>
            <a:ext cx="7289800" cy="6392813"/>
          </a:xfrm>
        </p:spPr>
        <p:txBody>
          <a:bodyPr>
            <a:normAutofit fontScale="77500" lnSpcReduction="20000"/>
          </a:bodyPr>
          <a:lstStyle/>
          <a:p>
            <a:pPr marL="0" indent="0">
              <a:buNone/>
            </a:pPr>
            <a:r>
              <a:rPr lang="en-AU" dirty="0"/>
              <a:t>Please…</a:t>
            </a:r>
          </a:p>
          <a:p>
            <a:r>
              <a:rPr lang="en-AU" dirty="0"/>
              <a:t>Mute yourself</a:t>
            </a:r>
          </a:p>
          <a:p>
            <a:r>
              <a:rPr lang="en-AU" dirty="0"/>
              <a:t>Go off video to save bandwidth</a:t>
            </a:r>
          </a:p>
          <a:p>
            <a:endParaRPr lang="en-AU" dirty="0"/>
          </a:p>
          <a:p>
            <a:r>
              <a:rPr lang="en-AU" dirty="0"/>
              <a:t>All documents are on our new monitoring and evaluation resources hub</a:t>
            </a:r>
          </a:p>
          <a:p>
            <a:pPr marL="0" indent="0">
              <a:buNone/>
            </a:pPr>
            <a:r>
              <a:rPr lang="en-AU" dirty="0">
                <a:hlinkClick r:id="rId2"/>
              </a:rPr>
              <a:t>https://indopacifichealthsecurity.dfat.gov.au/monitoring-and-evaluation-resources-hub</a:t>
            </a:r>
            <a:endParaRPr lang="en-AU" dirty="0"/>
          </a:p>
          <a:p>
            <a:endParaRPr lang="en-AU" dirty="0"/>
          </a:p>
          <a:p>
            <a:pPr marL="0" indent="0">
              <a:buNone/>
            </a:pPr>
            <a:r>
              <a:rPr lang="en-AU" dirty="0"/>
              <a:t>If CHS internet cuts out…</a:t>
            </a:r>
          </a:p>
          <a:p>
            <a:r>
              <a:rPr lang="en-AU" dirty="0"/>
              <a:t>The meeting will continue (no one will be “booted off” zoom)</a:t>
            </a:r>
          </a:p>
          <a:p>
            <a:r>
              <a:rPr lang="en-AU" dirty="0"/>
              <a:t>We have backup options, but may not be able to join with video on backup options</a:t>
            </a:r>
          </a:p>
          <a:p>
            <a:r>
              <a:rPr lang="en-AU" dirty="0"/>
              <a:t>If we move to a backup option without video:</a:t>
            </a:r>
          </a:p>
          <a:p>
            <a:pPr lvl="1"/>
            <a:r>
              <a:rPr lang="en-AU" dirty="0"/>
              <a:t>The slides are uploaded to the meeting invite, so that you can follow along</a:t>
            </a:r>
          </a:p>
          <a:p>
            <a:pPr lvl="1"/>
            <a:r>
              <a:rPr lang="en-AU" dirty="0"/>
              <a:t>A backup presenter will inform the meeting that we have moved to an audio-only option</a:t>
            </a:r>
          </a:p>
          <a:p>
            <a:pPr lvl="1"/>
            <a:r>
              <a:rPr lang="en-AU" dirty="0"/>
              <a:t>Please wait 1-2 minutes for the presenter to re-join and continue presenting</a:t>
            </a:r>
          </a:p>
          <a:p>
            <a:endParaRPr lang="en-US" dirty="0"/>
          </a:p>
        </p:txBody>
      </p:sp>
      <p:sp>
        <p:nvSpPr>
          <p:cNvPr id="4" name="Rectangle 3">
            <a:extLst>
              <a:ext uri="{FF2B5EF4-FFF2-40B4-BE49-F238E27FC236}">
                <a16:creationId xmlns:a16="http://schemas.microsoft.com/office/drawing/2014/main" id="{E282B318-0A6E-4C21-AB8F-38AC54BD2102}"/>
              </a:ext>
            </a:extLst>
          </p:cNvPr>
          <p:cNvSpPr/>
          <p:nvPr/>
        </p:nvSpPr>
        <p:spPr>
          <a:xfrm>
            <a:off x="0" y="0"/>
            <a:ext cx="4402667" cy="6858000"/>
          </a:xfrm>
          <a:prstGeom prst="rect">
            <a:avLst/>
          </a:prstGeom>
          <a:solidFill>
            <a:srgbClr val="65C5B4"/>
          </a:solidFill>
          <a:ln>
            <a:solidFill>
              <a:srgbClr val="65C5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1">
            <a:extLst>
              <a:ext uri="{FF2B5EF4-FFF2-40B4-BE49-F238E27FC236}">
                <a16:creationId xmlns:a16="http://schemas.microsoft.com/office/drawing/2014/main" id="{21DF1E65-8238-4C04-81DF-583D1F8351ED}"/>
              </a:ext>
            </a:extLst>
          </p:cNvPr>
          <p:cNvSpPr txBox="1">
            <a:spLocks/>
          </p:cNvSpPr>
          <p:nvPr/>
        </p:nvSpPr>
        <p:spPr>
          <a:xfrm>
            <a:off x="397934" y="245053"/>
            <a:ext cx="3823760" cy="22045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chemeClr val="bg1"/>
                </a:solidFill>
                <a:latin typeface="+mn-lt"/>
                <a:ea typeface="+mn-ea"/>
                <a:cs typeface="+mn-cs"/>
              </a:rPr>
              <a:t>Housekeeping</a:t>
            </a:r>
          </a:p>
        </p:txBody>
      </p:sp>
      <p:pic>
        <p:nvPicPr>
          <p:cNvPr id="7" name="Picture 6">
            <a:extLst>
              <a:ext uri="{FF2B5EF4-FFF2-40B4-BE49-F238E27FC236}">
                <a16:creationId xmlns:a16="http://schemas.microsoft.com/office/drawing/2014/main" id="{9379590A-41F8-4C74-BE73-2611D2B910F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89" b="91916" l="9456" r="93410">
                        <a14:foregroundMark x1="10029" y1="9581" x2="10029" y2="9581"/>
                        <a14:foregroundMark x1="17192" y1="5988" x2="17192" y2="5988"/>
                        <a14:foregroundMark x1="26074" y1="5689" x2="26074" y2="5689"/>
                        <a14:foregroundMark x1="21490" y1="12275" x2="21490" y2="12275"/>
                        <a14:foregroundMark x1="42693" y1="45210" x2="42693" y2="45210"/>
                        <a14:foregroundMark x1="47278" y1="53593" x2="47278" y2="53593"/>
                        <a14:foregroundMark x1="46705" y1="47006" x2="46705" y2="47006"/>
                        <a14:foregroundMark x1="43266" y1="51796" x2="43266" y2="51796"/>
                        <a14:foregroundMark x1="42693" y1="55689" x2="42693" y2="55689"/>
                        <a14:foregroundMark x1="50716" y1="52096" x2="50716" y2="52096"/>
                        <a14:foregroundMark x1="44413" y1="48204" x2="44413" y2="48204"/>
                        <a14:foregroundMark x1="42980" y1="50898" x2="42980" y2="50898"/>
                        <a14:foregroundMark x1="46705" y1="54790" x2="46705" y2="54790"/>
                        <a14:foregroundMark x1="50430" y1="58084" x2="50430" y2="58084"/>
                        <a14:foregroundMark x1="48997" y1="51796" x2="48997" y2="51796"/>
                        <a14:foregroundMark x1="46705" y1="48204" x2="46705" y2="48204"/>
                        <a14:foregroundMark x1="44126" y1="54192" x2="44126" y2="54192"/>
                        <a14:foregroundMark x1="52436" y1="42216" x2="52436" y2="42216"/>
                        <a14:foregroundMark x1="54728" y1="37725" x2="54728" y2="37725"/>
                        <a14:foregroundMark x1="53582" y1="37425" x2="52436" y2="37425"/>
                        <a14:foregroundMark x1="49284" y1="37425" x2="49284" y2="37425"/>
                        <a14:foregroundMark x1="47564" y1="37725" x2="47564" y2="37725"/>
                        <a14:foregroundMark x1="47278" y1="42216" x2="47278" y2="42216"/>
                        <a14:foregroundMark x1="51003" y1="45210" x2="51003" y2="45210"/>
                        <a14:foregroundMark x1="55014" y1="44910" x2="55014" y2="44910"/>
                        <a14:foregroundMark x1="55874" y1="44611" x2="55874" y2="44611"/>
                        <a14:foregroundMark x1="57880" y1="41916" x2="57880" y2="41916"/>
                        <a14:foregroundMark x1="57880" y1="38323" x2="57880" y2="38323"/>
                        <a14:foregroundMark x1="58166" y1="36527" x2="58166" y2="36527"/>
                        <a14:foregroundMark x1="59026" y1="42814" x2="59026" y2="42814"/>
                        <a14:foregroundMark x1="56160" y1="49102" x2="56160" y2="49102"/>
                        <a14:foregroundMark x1="54441" y1="51198" x2="54441" y2="51198"/>
                        <a14:foregroundMark x1="53295" y1="47605" x2="53295" y2="47605"/>
                        <a14:foregroundMark x1="53009" y1="46707" x2="53009" y2="46707"/>
                        <a14:foregroundMark x1="51003" y1="44910" x2="51003" y2="44910"/>
                        <a14:foregroundMark x1="49570" y1="43413" x2="48424" y2="42814"/>
                        <a14:foregroundMark x1="47564" y1="41916" x2="47564" y2="41916"/>
                        <a14:foregroundMark x1="45272" y1="41317" x2="45272" y2="41317"/>
                        <a14:foregroundMark x1="41261" y1="41916" x2="41261" y2="41916"/>
                        <a14:foregroundMark x1="36963" y1="41916" x2="36963" y2="41916"/>
                        <a14:foregroundMark x1="36676" y1="43713" x2="36676" y2="43713"/>
                        <a14:foregroundMark x1="35244" y1="45808" x2="35244" y2="45808"/>
                        <a14:foregroundMark x1="34384" y1="48802" x2="34384" y2="49701"/>
                        <a14:foregroundMark x1="34670" y1="53293" x2="34670" y2="53293"/>
                        <a14:foregroundMark x1="36676" y1="57485" x2="36676" y2="57485"/>
                        <a14:foregroundMark x1="39255" y1="59880" x2="39255" y2="59880"/>
                        <a14:foregroundMark x1="42980" y1="61976" x2="42980" y2="61976"/>
                        <a14:foregroundMark x1="56734" y1="60778" x2="56734" y2="60778"/>
                        <a14:foregroundMark x1="53868" y1="59281" x2="53868" y2="59281"/>
                        <a14:foregroundMark x1="57020" y1="62275" x2="57020" y2="62275"/>
                        <a14:foregroundMark x1="59026" y1="65868" x2="59026" y2="65868"/>
                        <a14:foregroundMark x1="62178" y1="55689" x2="62178" y2="55689"/>
                        <a14:foregroundMark x1="57880" y1="52395" x2="57880" y2="52395"/>
                        <a14:foregroundMark x1="57880" y1="49701" x2="57880" y2="49701"/>
                        <a14:foregroundMark x1="60458" y1="58683" x2="60458" y2="58683"/>
                        <a14:foregroundMark x1="63037" y1="54491" x2="63037" y2="54491"/>
                        <a14:foregroundMark x1="65616" y1="48204" x2="65616" y2="48204"/>
                        <a14:foregroundMark x1="65043" y1="36527" x2="64756" y2="35629"/>
                        <a14:foregroundMark x1="34097" y1="48802" x2="34097" y2="48802"/>
                        <a14:foregroundMark x1="50716" y1="47904" x2="50716" y2="47904"/>
                        <a14:foregroundMark x1="32092" y1="48802" x2="32092" y2="48802"/>
                        <a14:foregroundMark x1="12607" y1="8982" x2="12607" y2="8982"/>
                        <a14:foregroundMark x1="24355" y1="10778" x2="24355" y2="10778"/>
                        <a14:foregroundMark x1="30372" y1="10479" x2="30372" y2="10479"/>
                        <a14:foregroundMark x1="57593" y1="12275" x2="57593" y2="12275"/>
                        <a14:foregroundMark x1="30659" y1="15269" x2="30659" y2="15269"/>
                        <a14:foregroundMark x1="28080" y1="10180" x2="28080" y2="10180"/>
                        <a14:foregroundMark x1="75645" y1="13174" x2="75645" y2="13174"/>
                        <a14:foregroundMark x1="79083" y1="12874" x2="79083" y2="12874"/>
                        <a14:foregroundMark x1="69054" y1="8683" x2="69054" y2="8683"/>
                        <a14:foregroundMark x1="55587" y1="10778" x2="55587" y2="10778"/>
                        <a14:foregroundMark x1="90258" y1="20659" x2="90258" y2="20659"/>
                        <a14:foregroundMark x1="93696" y1="17365" x2="93696" y2="17365"/>
                        <a14:foregroundMark x1="92550" y1="21557" x2="92550" y2="21557"/>
                        <a14:foregroundMark x1="91117" y1="25749" x2="91117" y2="25749"/>
                        <a14:foregroundMark x1="92550" y1="31737" x2="92550" y2="31737"/>
                        <a14:foregroundMark x1="91691" y1="35030" x2="91691" y2="35030"/>
                        <a14:foregroundMark x1="86533" y1="88922" x2="86533" y2="88922"/>
                        <a14:foregroundMark x1="76504" y1="90719" x2="76504" y2="90719"/>
                        <a14:foregroundMark x1="71060" y1="91916" x2="71060" y2="91916"/>
                        <a14:foregroundMark x1="70774" y1="88623" x2="70774" y2="88623"/>
                        <a14:foregroundMark x1="70201" y1="88623" x2="70201" y2="88623"/>
                        <a14:foregroundMark x1="52722" y1="56287" x2="52722" y2="56287"/>
                        <a14:foregroundMark x1="51003" y1="49401" x2="51003" y2="49401"/>
                        <a14:foregroundMark x1="38395" y1="50000" x2="38395" y2="50000"/>
                        <a14:foregroundMark x1="38682" y1="53593" x2="38682" y2="53593"/>
                        <a14:foregroundMark x1="37536" y1="12575" x2="37536" y2="12575"/>
                        <a14:foregroundMark x1="45559" y1="10778" x2="45559" y2="10778"/>
                        <a14:foregroundMark x1="52149" y1="12275" x2="52149" y2="12275"/>
                        <a14:foregroundMark x1="58739" y1="14671" x2="58739" y2="14671"/>
                        <a14:foregroundMark x1="88252" y1="8982" x2="88252" y2="8982"/>
                      </a14:backgroundRemoval>
                    </a14:imgEffect>
                  </a14:imgLayer>
                </a14:imgProps>
              </a:ext>
            </a:extLst>
          </a:blip>
          <a:stretch>
            <a:fillRect/>
          </a:stretch>
        </p:blipFill>
        <p:spPr>
          <a:xfrm>
            <a:off x="602723" y="3344332"/>
            <a:ext cx="3062004" cy="2930400"/>
          </a:xfrm>
          <a:prstGeom prst="rect">
            <a:avLst/>
          </a:prstGeom>
        </p:spPr>
      </p:pic>
    </p:spTree>
    <p:extLst>
      <p:ext uri="{BB962C8B-B14F-4D97-AF65-F5344CB8AC3E}">
        <p14:creationId xmlns:p14="http://schemas.microsoft.com/office/powerpoint/2010/main" val="1672395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7029" y="415329"/>
            <a:ext cx="7264398" cy="5818717"/>
          </a:xfrm>
        </p:spPr>
        <p:txBody>
          <a:bodyPr>
            <a:normAutofit lnSpcReduction="10000"/>
          </a:bodyPr>
          <a:lstStyle/>
          <a:p>
            <a:r>
              <a:rPr lang="en-AU" dirty="0"/>
              <a:t>We have 20 minutes set aside for questions at the end of the presentation</a:t>
            </a:r>
          </a:p>
          <a:p>
            <a:r>
              <a:rPr lang="en-AU" dirty="0"/>
              <a:t>Utilise the chat function: to begin with we ask that all questions be typed into the chat function</a:t>
            </a:r>
          </a:p>
          <a:p>
            <a:pPr lvl="1"/>
            <a:r>
              <a:rPr lang="en-AU" dirty="0"/>
              <a:t>If time and size of meeting allows, we will expand to have people asking questions in person</a:t>
            </a:r>
          </a:p>
          <a:p>
            <a:r>
              <a:rPr lang="en-AU" dirty="0"/>
              <a:t>Questions will be collated and answered at the end of the presentation</a:t>
            </a:r>
          </a:p>
          <a:p>
            <a:r>
              <a:rPr lang="en-AU" dirty="0"/>
              <a:t>In particular, please consider the following questions:</a:t>
            </a:r>
          </a:p>
          <a:p>
            <a:pPr lvl="1"/>
            <a:r>
              <a:rPr lang="en-AU" dirty="0"/>
              <a:t>What extra information would you like?</a:t>
            </a:r>
          </a:p>
          <a:p>
            <a:pPr lvl="1"/>
            <a:r>
              <a:rPr lang="en-AU" dirty="0"/>
              <a:t>What is still unclear?</a:t>
            </a:r>
          </a:p>
          <a:p>
            <a:pPr lvl="1"/>
            <a:r>
              <a:rPr lang="en-AU" dirty="0"/>
              <a:t>Do you have any feedback for us on reporting you have completed for us already?</a:t>
            </a:r>
          </a:p>
          <a:p>
            <a:endParaRPr lang="en-AU" dirty="0"/>
          </a:p>
          <a:p>
            <a:endParaRPr lang="en-US" dirty="0"/>
          </a:p>
        </p:txBody>
      </p:sp>
      <p:sp>
        <p:nvSpPr>
          <p:cNvPr id="4" name="Rectangle 3">
            <a:extLst>
              <a:ext uri="{FF2B5EF4-FFF2-40B4-BE49-F238E27FC236}">
                <a16:creationId xmlns:a16="http://schemas.microsoft.com/office/drawing/2014/main" id="{3AED3FD6-051B-4B8A-9373-49BC2888FA9F}"/>
              </a:ext>
            </a:extLst>
          </p:cNvPr>
          <p:cNvSpPr/>
          <p:nvPr/>
        </p:nvSpPr>
        <p:spPr>
          <a:xfrm>
            <a:off x="7789333" y="0"/>
            <a:ext cx="4402667" cy="6858000"/>
          </a:xfrm>
          <a:prstGeom prst="rect">
            <a:avLst/>
          </a:prstGeom>
          <a:solidFill>
            <a:srgbClr val="65C5B4"/>
          </a:solidFill>
          <a:ln>
            <a:solidFill>
              <a:srgbClr val="65C5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1">
            <a:extLst>
              <a:ext uri="{FF2B5EF4-FFF2-40B4-BE49-F238E27FC236}">
                <a16:creationId xmlns:a16="http://schemas.microsoft.com/office/drawing/2014/main" id="{BC9BE099-53C6-436B-8AF9-41D72146A52C}"/>
              </a:ext>
            </a:extLst>
          </p:cNvPr>
          <p:cNvSpPr txBox="1">
            <a:spLocks/>
          </p:cNvSpPr>
          <p:nvPr/>
        </p:nvSpPr>
        <p:spPr>
          <a:xfrm>
            <a:off x="8187268" y="415329"/>
            <a:ext cx="3806826" cy="22045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chemeClr val="bg1"/>
                </a:solidFill>
                <a:latin typeface="+mn-lt"/>
                <a:ea typeface="+mn-ea"/>
                <a:cs typeface="+mn-cs"/>
              </a:rPr>
              <a:t>Housekeeping - Questions</a:t>
            </a:r>
          </a:p>
        </p:txBody>
      </p:sp>
      <p:pic>
        <p:nvPicPr>
          <p:cNvPr id="8" name="Picture 7">
            <a:extLst>
              <a:ext uri="{FF2B5EF4-FFF2-40B4-BE49-F238E27FC236}">
                <a16:creationId xmlns:a16="http://schemas.microsoft.com/office/drawing/2014/main" id="{2E644E83-FDD8-43CD-A753-76EDE230618D}"/>
              </a:ext>
            </a:extLst>
          </p:cNvPr>
          <p:cNvPicPr>
            <a:picLocks noChangeAspect="1"/>
          </p:cNvPicPr>
          <p:nvPr/>
        </p:nvPicPr>
        <p:blipFill rotWithShape="1">
          <a:blip r:embed="rId2"/>
          <a:srcRect l="901" b="2999"/>
          <a:stretch/>
        </p:blipFill>
        <p:spPr>
          <a:xfrm>
            <a:off x="8128792" y="3699934"/>
            <a:ext cx="3723747" cy="2429933"/>
          </a:xfrm>
          <a:prstGeom prst="rect">
            <a:avLst/>
          </a:prstGeom>
        </p:spPr>
      </p:pic>
    </p:spTree>
    <p:extLst>
      <p:ext uri="{BB962C8B-B14F-4D97-AF65-F5344CB8AC3E}">
        <p14:creationId xmlns:p14="http://schemas.microsoft.com/office/powerpoint/2010/main" val="4107947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p:cNvSpPr>
            <a:spLocks noGrp="1"/>
          </p:cNvSpPr>
          <p:nvPr>
            <p:ph type="title"/>
          </p:nvPr>
        </p:nvSpPr>
        <p:spPr>
          <a:xfrm>
            <a:off x="838200" y="1765664"/>
            <a:ext cx="10515600" cy="1035412"/>
          </a:xfrm>
        </p:spPr>
        <p:txBody>
          <a:bodyPr/>
          <a:lstStyle/>
          <a:p>
            <a:r>
              <a:rPr lang="en-US" dirty="0">
                <a:solidFill>
                  <a:schemeClr val="bg1"/>
                </a:solidFill>
              </a:rPr>
              <a:t>Welcome and Introductions</a:t>
            </a:r>
          </a:p>
        </p:txBody>
      </p:sp>
      <p:sp>
        <p:nvSpPr>
          <p:cNvPr id="5" name="Title 1"/>
          <p:cNvSpPr txBox="1">
            <a:spLocks/>
          </p:cNvSpPr>
          <p:nvPr/>
        </p:nvSpPr>
        <p:spPr>
          <a:xfrm>
            <a:off x="838200" y="1765664"/>
            <a:ext cx="10515600" cy="26327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p>
        </p:txBody>
      </p:sp>
    </p:spTree>
    <p:extLst>
      <p:ext uri="{BB962C8B-B14F-4D97-AF65-F5344CB8AC3E}">
        <p14:creationId xmlns:p14="http://schemas.microsoft.com/office/powerpoint/2010/main" val="1815245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BD290DB-2E5E-473D-A3C4-39EAB56FE5A3}"/>
              </a:ext>
            </a:extLst>
          </p:cNvPr>
          <p:cNvSpPr txBox="1">
            <a:spLocks/>
          </p:cNvSpPr>
          <p:nvPr/>
        </p:nvSpPr>
        <p:spPr>
          <a:xfrm>
            <a:off x="300227" y="1552966"/>
            <a:ext cx="5312834" cy="8705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buNone/>
            </a:pPr>
            <a:r>
              <a:rPr lang="en-AU" sz="2400" dirty="0"/>
              <a:t>Monitoring and Evaluation Team, </a:t>
            </a:r>
          </a:p>
          <a:p>
            <a:pPr marL="0" indent="0" algn="ctr">
              <a:spcBef>
                <a:spcPts val="0"/>
              </a:spcBef>
              <a:buNone/>
            </a:pPr>
            <a:r>
              <a:rPr lang="en-AU" sz="2400" dirty="0"/>
              <a:t>Centre for Health Security, DFAT</a:t>
            </a:r>
          </a:p>
          <a:p>
            <a:pPr algn="ctr"/>
            <a:endParaRPr lang="en-AU" sz="2400" dirty="0"/>
          </a:p>
          <a:p>
            <a:pPr algn="ctr"/>
            <a:endParaRPr lang="en-US" sz="2400" dirty="0"/>
          </a:p>
        </p:txBody>
      </p:sp>
      <p:pic>
        <p:nvPicPr>
          <p:cNvPr id="7" name="Picture 6">
            <a:extLst>
              <a:ext uri="{FF2B5EF4-FFF2-40B4-BE49-F238E27FC236}">
                <a16:creationId xmlns:a16="http://schemas.microsoft.com/office/drawing/2014/main" id="{C130A93C-3AEE-4E0B-B369-FFF453E286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621" b="93678" l="4192" r="92814">
                        <a14:foregroundMark x1="9581" y1="55172" x2="9581" y2="55172"/>
                        <a14:foregroundMark x1="16766" y1="48276" x2="16766" y2="48276"/>
                        <a14:foregroundMark x1="11976" y1="29310" x2="11976" y2="29310"/>
                        <a14:foregroundMark x1="25749" y1="30460" x2="25749" y2="30460"/>
                        <a14:foregroundMark x1="7186" y1="45977" x2="7186" y2="45977"/>
                        <a14:foregroundMark x1="5389" y1="56322" x2="5389" y2="56322"/>
                        <a14:foregroundMark x1="41317" y1="75862" x2="41317" y2="75862"/>
                        <a14:foregroundMark x1="58084" y1="81609" x2="58084" y2="81609"/>
                        <a14:foregroundMark x1="40719" y1="82759" x2="40719" y2="82759"/>
                        <a14:foregroundMark x1="69461" y1="78161" x2="69461" y2="78161"/>
                        <a14:foregroundMark x1="67066" y1="66667" x2="67066" y2="66667"/>
                        <a14:foregroundMark x1="47904" y1="87356" x2="47904" y2="87356"/>
                        <a14:foregroundMark x1="29940" y1="83333" x2="29940" y2="83333"/>
                        <a14:foregroundMark x1="45509" y1="89655" x2="45509" y2="89655"/>
                        <a14:foregroundMark x1="67066" y1="61494" x2="67066" y2="61494"/>
                        <a14:foregroundMark x1="62275" y1="10345" x2="62275" y2="10345"/>
                        <a14:foregroundMark x1="77246" y1="16092" x2="77246" y2="16092"/>
                        <a14:foregroundMark x1="93413" y1="48276" x2="93413" y2="48276"/>
                        <a14:foregroundMark x1="81437" y1="75862" x2="81437" y2="75862"/>
                        <a14:foregroundMark x1="11377" y1="31609" x2="11377" y2="31609"/>
                        <a14:foregroundMark x1="7186" y1="35057" x2="7186" y2="35057"/>
                        <a14:foregroundMark x1="51497" y1="93678" x2="51497" y2="93678"/>
                        <a14:backgroundMark x1="7186" y1="6897" x2="7186" y2="6897"/>
                      </a14:backgroundRemoval>
                    </a14:imgEffect>
                  </a14:imgLayer>
                </a14:imgProps>
              </a:ext>
            </a:extLst>
          </a:blip>
          <a:stretch>
            <a:fillRect/>
          </a:stretch>
        </p:blipFill>
        <p:spPr>
          <a:xfrm>
            <a:off x="931611" y="2251458"/>
            <a:ext cx="1590675" cy="1657350"/>
          </a:xfrm>
          <a:prstGeom prst="rect">
            <a:avLst/>
          </a:prstGeom>
        </p:spPr>
      </p:pic>
      <p:pic>
        <p:nvPicPr>
          <p:cNvPr id="8" name="Picture 7">
            <a:extLst>
              <a:ext uri="{FF2B5EF4-FFF2-40B4-BE49-F238E27FC236}">
                <a16:creationId xmlns:a16="http://schemas.microsoft.com/office/drawing/2014/main" id="{0981C556-3400-4B24-89D4-933E48D5933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969" b="92547" l="10000" r="94706">
                        <a14:foregroundMark x1="20000" y1="38509" x2="20000" y2="38509"/>
                        <a14:foregroundMark x1="24118" y1="57764" x2="24118" y2="57764"/>
                        <a14:foregroundMark x1="22353" y1="57764" x2="21765" y2="55901"/>
                        <a14:foregroundMark x1="22353" y1="26708" x2="22353" y2="26708"/>
                        <a14:foregroundMark x1="30588" y1="19255" x2="30588" y2="19255"/>
                        <a14:foregroundMark x1="27647" y1="40373" x2="27647" y2="40373"/>
                        <a14:foregroundMark x1="14118" y1="29193" x2="14118" y2="29193"/>
                        <a14:foregroundMark x1="49412" y1="5590" x2="49412" y2="5590"/>
                        <a14:foregroundMark x1="84706" y1="36646" x2="84706" y2="36646"/>
                        <a14:foregroundMark x1="88824" y1="54037" x2="88824" y2="54037"/>
                        <a14:foregroundMark x1="87647" y1="44720" x2="87647" y2="44720"/>
                        <a14:foregroundMark x1="85294" y1="59006" x2="85294" y2="59006"/>
                        <a14:foregroundMark x1="84706" y1="67702" x2="84706" y2="67702"/>
                        <a14:foregroundMark x1="94706" y1="51553" x2="94706" y2="51553"/>
                        <a14:foregroundMark x1="41176" y1="83851" x2="41176" y2="83851"/>
                        <a14:foregroundMark x1="49412" y1="92547" x2="49412" y2="92547"/>
                        <a14:foregroundMark x1="40000" y1="91925" x2="40000" y2="91925"/>
                      </a14:backgroundRemoval>
                    </a14:imgEffect>
                  </a14:imgLayer>
                </a14:imgProps>
              </a:ext>
            </a:extLst>
          </a:blip>
          <a:stretch>
            <a:fillRect/>
          </a:stretch>
        </p:blipFill>
        <p:spPr>
          <a:xfrm>
            <a:off x="7028762" y="2313371"/>
            <a:ext cx="1619250" cy="1533525"/>
          </a:xfrm>
          <a:prstGeom prst="rect">
            <a:avLst/>
          </a:prstGeom>
        </p:spPr>
      </p:pic>
      <p:pic>
        <p:nvPicPr>
          <p:cNvPr id="9" name="Picture 8">
            <a:extLst>
              <a:ext uri="{FF2B5EF4-FFF2-40B4-BE49-F238E27FC236}">
                <a16:creationId xmlns:a16="http://schemas.microsoft.com/office/drawing/2014/main" id="{CEAA6DCD-3CC3-49E9-A040-DB3E382840F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621" b="93678" l="9827" r="91908">
                        <a14:foregroundMark x1="27746" y1="24138" x2="27746" y2="24138"/>
                        <a14:foregroundMark x1="54913" y1="9770" x2="54913" y2="9770"/>
                        <a14:foregroundMark x1="85549" y1="32759" x2="85549" y2="32759"/>
                        <a14:foregroundMark x1="91908" y1="47701" x2="91908" y2="47701"/>
                        <a14:foregroundMark x1="14451" y1="55747" x2="14451" y2="55747"/>
                        <a14:foregroundMark x1="63006" y1="90805" x2="63006" y2="90805"/>
                        <a14:foregroundMark x1="47977" y1="93678" x2="47977" y2="93678"/>
                      </a14:backgroundRemoval>
                    </a14:imgEffect>
                  </a14:imgLayer>
                </a14:imgProps>
              </a:ext>
            </a:extLst>
          </a:blip>
          <a:stretch>
            <a:fillRect/>
          </a:stretch>
        </p:blipFill>
        <p:spPr>
          <a:xfrm>
            <a:off x="9312717" y="2251458"/>
            <a:ext cx="1647825" cy="1657350"/>
          </a:xfrm>
          <a:prstGeom prst="rect">
            <a:avLst/>
          </a:prstGeom>
        </p:spPr>
      </p:pic>
      <p:sp>
        <p:nvSpPr>
          <p:cNvPr id="16" name="Content Placeholder 2">
            <a:extLst>
              <a:ext uri="{FF2B5EF4-FFF2-40B4-BE49-F238E27FC236}">
                <a16:creationId xmlns:a16="http://schemas.microsoft.com/office/drawing/2014/main" id="{6EE45F35-9216-427C-AFAC-A5B821B8A511}"/>
              </a:ext>
            </a:extLst>
          </p:cNvPr>
          <p:cNvSpPr txBox="1">
            <a:spLocks/>
          </p:cNvSpPr>
          <p:nvPr/>
        </p:nvSpPr>
        <p:spPr>
          <a:xfrm>
            <a:off x="3016526" y="3847162"/>
            <a:ext cx="2303463" cy="5169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AU" sz="1900" dirty="0"/>
              <a:t>Mica Hartley</a:t>
            </a:r>
          </a:p>
          <a:p>
            <a:pPr algn="ctr"/>
            <a:endParaRPr lang="en-AU" sz="1900" dirty="0"/>
          </a:p>
          <a:p>
            <a:pPr algn="ctr"/>
            <a:endParaRPr lang="en-US" sz="1900" dirty="0"/>
          </a:p>
        </p:txBody>
      </p:sp>
      <p:sp>
        <p:nvSpPr>
          <p:cNvPr id="17" name="Content Placeholder 2">
            <a:extLst>
              <a:ext uri="{FF2B5EF4-FFF2-40B4-BE49-F238E27FC236}">
                <a16:creationId xmlns:a16="http://schemas.microsoft.com/office/drawing/2014/main" id="{8AA64187-A78B-4CFF-96B7-1FAAC1B8F979}"/>
              </a:ext>
            </a:extLst>
          </p:cNvPr>
          <p:cNvSpPr txBox="1">
            <a:spLocks/>
          </p:cNvSpPr>
          <p:nvPr/>
        </p:nvSpPr>
        <p:spPr>
          <a:xfrm>
            <a:off x="469118" y="3847162"/>
            <a:ext cx="2515660" cy="5169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AU" sz="1900" dirty="0"/>
              <a:t>Irene Wettenhall</a:t>
            </a:r>
          </a:p>
          <a:p>
            <a:pPr algn="ctr"/>
            <a:endParaRPr lang="en-AU" sz="1900" dirty="0"/>
          </a:p>
          <a:p>
            <a:pPr algn="ctr"/>
            <a:endParaRPr lang="en-US" sz="1900" dirty="0"/>
          </a:p>
        </p:txBody>
      </p:sp>
      <p:sp>
        <p:nvSpPr>
          <p:cNvPr id="19" name="Content Placeholder 2">
            <a:extLst>
              <a:ext uri="{FF2B5EF4-FFF2-40B4-BE49-F238E27FC236}">
                <a16:creationId xmlns:a16="http://schemas.microsoft.com/office/drawing/2014/main" id="{6A9D0E11-0720-495B-B974-2622CE56D5D0}"/>
              </a:ext>
            </a:extLst>
          </p:cNvPr>
          <p:cNvSpPr txBox="1">
            <a:spLocks/>
          </p:cNvSpPr>
          <p:nvPr/>
        </p:nvSpPr>
        <p:spPr>
          <a:xfrm>
            <a:off x="8984898" y="3847162"/>
            <a:ext cx="2303463" cy="5169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AU" sz="1900" dirty="0" err="1"/>
              <a:t>Keryn</a:t>
            </a:r>
            <a:r>
              <a:rPr lang="en-AU" sz="1900" dirty="0"/>
              <a:t> Clark</a:t>
            </a:r>
          </a:p>
          <a:p>
            <a:pPr algn="ctr"/>
            <a:endParaRPr lang="en-AU" sz="1900" dirty="0"/>
          </a:p>
          <a:p>
            <a:pPr algn="ctr"/>
            <a:endParaRPr lang="en-US" sz="1900" dirty="0"/>
          </a:p>
        </p:txBody>
      </p:sp>
      <p:sp>
        <p:nvSpPr>
          <p:cNvPr id="20" name="Content Placeholder 2">
            <a:extLst>
              <a:ext uri="{FF2B5EF4-FFF2-40B4-BE49-F238E27FC236}">
                <a16:creationId xmlns:a16="http://schemas.microsoft.com/office/drawing/2014/main" id="{0A4CD734-2F72-4E4C-A3AC-FA9FE706F363}"/>
              </a:ext>
            </a:extLst>
          </p:cNvPr>
          <p:cNvSpPr txBox="1">
            <a:spLocks/>
          </p:cNvSpPr>
          <p:nvPr/>
        </p:nvSpPr>
        <p:spPr>
          <a:xfrm>
            <a:off x="6686656" y="3847162"/>
            <a:ext cx="2303463" cy="5169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AU" sz="1900" dirty="0"/>
              <a:t>Kathryn </a:t>
            </a:r>
            <a:r>
              <a:rPr lang="en-AU" sz="1900" dirty="0" err="1"/>
              <a:t>Dinh</a:t>
            </a:r>
            <a:endParaRPr lang="en-AU" sz="1900" dirty="0"/>
          </a:p>
          <a:p>
            <a:pPr algn="ctr"/>
            <a:endParaRPr lang="en-AU" sz="1900" dirty="0"/>
          </a:p>
          <a:p>
            <a:pPr algn="ctr"/>
            <a:endParaRPr lang="en-US" sz="1900" dirty="0"/>
          </a:p>
        </p:txBody>
      </p:sp>
      <p:sp>
        <p:nvSpPr>
          <p:cNvPr id="23" name="Content Placeholder 2">
            <a:extLst>
              <a:ext uri="{FF2B5EF4-FFF2-40B4-BE49-F238E27FC236}">
                <a16:creationId xmlns:a16="http://schemas.microsoft.com/office/drawing/2014/main" id="{F940F494-9434-4497-A307-2EA9B71F90A2}"/>
              </a:ext>
            </a:extLst>
          </p:cNvPr>
          <p:cNvSpPr txBox="1">
            <a:spLocks/>
          </p:cNvSpPr>
          <p:nvPr/>
        </p:nvSpPr>
        <p:spPr>
          <a:xfrm>
            <a:off x="6617155" y="1669690"/>
            <a:ext cx="5312834" cy="8705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AU" sz="2400" dirty="0"/>
              <a:t>Monitoring and Evaluation Advisers</a:t>
            </a:r>
          </a:p>
          <a:p>
            <a:pPr algn="ctr"/>
            <a:endParaRPr lang="en-AU" sz="2400" dirty="0"/>
          </a:p>
          <a:p>
            <a:pPr algn="ctr"/>
            <a:endParaRPr lang="en-US" sz="2400" dirty="0"/>
          </a:p>
        </p:txBody>
      </p:sp>
      <p:sp>
        <p:nvSpPr>
          <p:cNvPr id="26" name="Rectangle 25">
            <a:extLst>
              <a:ext uri="{FF2B5EF4-FFF2-40B4-BE49-F238E27FC236}">
                <a16:creationId xmlns:a16="http://schemas.microsoft.com/office/drawing/2014/main" id="{E2BBF5F7-DCE0-472D-BAD3-F8C8070B0A52}"/>
              </a:ext>
            </a:extLst>
          </p:cNvPr>
          <p:cNvSpPr/>
          <p:nvPr/>
        </p:nvSpPr>
        <p:spPr>
          <a:xfrm>
            <a:off x="85725" y="1190410"/>
            <a:ext cx="12020550" cy="304143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Title 1">
            <a:extLst>
              <a:ext uri="{FF2B5EF4-FFF2-40B4-BE49-F238E27FC236}">
                <a16:creationId xmlns:a16="http://schemas.microsoft.com/office/drawing/2014/main" id="{35BD2095-854E-4EFD-BD0B-625F44DC2E08}"/>
              </a:ext>
            </a:extLst>
          </p:cNvPr>
          <p:cNvSpPr txBox="1">
            <a:spLocks/>
          </p:cNvSpPr>
          <p:nvPr/>
        </p:nvSpPr>
        <p:spPr>
          <a:xfrm>
            <a:off x="3978765" y="1112514"/>
            <a:ext cx="4272686" cy="6774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rgbClr val="65C5B4"/>
                </a:solidFill>
                <a:latin typeface="+mn-lt"/>
                <a:ea typeface="+mn-ea"/>
                <a:cs typeface="+mn-cs"/>
              </a:rPr>
              <a:t>Monitoring and Evaluation Team</a:t>
            </a:r>
          </a:p>
        </p:txBody>
      </p:sp>
      <p:sp>
        <p:nvSpPr>
          <p:cNvPr id="30" name="Title 1">
            <a:extLst>
              <a:ext uri="{FF2B5EF4-FFF2-40B4-BE49-F238E27FC236}">
                <a16:creationId xmlns:a16="http://schemas.microsoft.com/office/drawing/2014/main" id="{0989B6ED-37E9-4356-B648-81171096C1B2}"/>
              </a:ext>
            </a:extLst>
          </p:cNvPr>
          <p:cNvSpPr>
            <a:spLocks noGrp="1"/>
          </p:cNvSpPr>
          <p:nvPr>
            <p:ph type="title"/>
          </p:nvPr>
        </p:nvSpPr>
        <p:spPr>
          <a:xfrm>
            <a:off x="28865" y="531"/>
            <a:ext cx="10515600" cy="699575"/>
          </a:xfrm>
        </p:spPr>
        <p:txBody>
          <a:bodyPr>
            <a:normAutofit/>
          </a:bodyPr>
          <a:lstStyle/>
          <a:p>
            <a:r>
              <a:rPr lang="en-US" sz="3600" dirty="0">
                <a:solidFill>
                  <a:srgbClr val="65C5B4"/>
                </a:solidFill>
                <a:latin typeface="+mn-lt"/>
                <a:ea typeface="+mn-ea"/>
                <a:cs typeface="+mn-cs"/>
              </a:rPr>
              <a:t>Introductions</a:t>
            </a:r>
          </a:p>
        </p:txBody>
      </p:sp>
      <p:pic>
        <p:nvPicPr>
          <p:cNvPr id="2" name="Picture 1">
            <a:extLst>
              <a:ext uri="{FF2B5EF4-FFF2-40B4-BE49-F238E27FC236}">
                <a16:creationId xmlns:a16="http://schemas.microsoft.com/office/drawing/2014/main" id="{C2876768-CEA8-49E1-B63C-229D84D51B54}"/>
              </a:ext>
            </a:extLst>
          </p:cNvPr>
          <p:cNvPicPr>
            <a:picLocks noChangeAspect="1"/>
          </p:cNvPicPr>
          <p:nvPr/>
        </p:nvPicPr>
        <p:blipFill>
          <a:blip r:embed="rId9"/>
          <a:stretch>
            <a:fillRect/>
          </a:stretch>
        </p:blipFill>
        <p:spPr>
          <a:xfrm>
            <a:off x="3413148" y="2313371"/>
            <a:ext cx="1619250" cy="1514692"/>
          </a:xfrm>
          <a:prstGeom prst="ellipse">
            <a:avLst/>
          </a:prstGeom>
        </p:spPr>
      </p:pic>
    </p:spTree>
    <p:extLst>
      <p:ext uri="{BB962C8B-B14F-4D97-AF65-F5344CB8AC3E}">
        <p14:creationId xmlns:p14="http://schemas.microsoft.com/office/powerpoint/2010/main" val="136928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p:cNvSpPr>
            <a:spLocks noGrp="1"/>
          </p:cNvSpPr>
          <p:nvPr>
            <p:ph type="title"/>
          </p:nvPr>
        </p:nvSpPr>
        <p:spPr>
          <a:xfrm>
            <a:off x="838200" y="1765664"/>
            <a:ext cx="10515600" cy="1035412"/>
          </a:xfrm>
        </p:spPr>
        <p:txBody>
          <a:bodyPr/>
          <a:lstStyle/>
          <a:p>
            <a:r>
              <a:rPr lang="en-US" dirty="0">
                <a:solidFill>
                  <a:schemeClr val="bg1"/>
                </a:solidFill>
              </a:rPr>
              <a:t>Logistics</a:t>
            </a:r>
          </a:p>
        </p:txBody>
      </p:sp>
      <p:sp>
        <p:nvSpPr>
          <p:cNvPr id="5" name="Title 1"/>
          <p:cNvSpPr txBox="1">
            <a:spLocks/>
          </p:cNvSpPr>
          <p:nvPr/>
        </p:nvSpPr>
        <p:spPr>
          <a:xfrm>
            <a:off x="838200" y="1765664"/>
            <a:ext cx="10515600" cy="26327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p>
        </p:txBody>
      </p:sp>
    </p:spTree>
    <p:extLst>
      <p:ext uri="{BB962C8B-B14F-4D97-AF65-F5344CB8AC3E}">
        <p14:creationId xmlns:p14="http://schemas.microsoft.com/office/powerpoint/2010/main" val="2512823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95" y="197312"/>
            <a:ext cx="11016723" cy="1009188"/>
          </a:xfrm>
        </p:spPr>
        <p:txBody>
          <a:bodyPr>
            <a:normAutofit/>
          </a:bodyPr>
          <a:lstStyle/>
          <a:p>
            <a:r>
              <a:rPr lang="en-US" sz="4800" dirty="0">
                <a:solidFill>
                  <a:srgbClr val="65C5B4"/>
                </a:solidFill>
                <a:latin typeface="+mn-lt"/>
                <a:ea typeface="+mn-ea"/>
                <a:cs typeface="+mn-cs"/>
              </a:rPr>
              <a:t>What do I need to report and when - 2021</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96949143"/>
              </p:ext>
            </p:extLst>
          </p:nvPr>
        </p:nvGraphicFramePr>
        <p:xfrm>
          <a:off x="983193" y="1800860"/>
          <a:ext cx="10515600" cy="2936240"/>
        </p:xfrm>
        <a:graphic>
          <a:graphicData uri="http://schemas.openxmlformats.org/drawingml/2006/table">
            <a:tbl>
              <a:tblPr firstRow="1" bandRow="1">
                <a:tableStyleId>{5C22544A-7EE6-4342-B048-85BDC9FD1C3A}</a:tableStyleId>
              </a:tblPr>
              <a:tblGrid>
                <a:gridCol w="3179232">
                  <a:extLst>
                    <a:ext uri="{9D8B030D-6E8A-4147-A177-3AD203B41FA5}">
                      <a16:colId xmlns:a16="http://schemas.microsoft.com/office/drawing/2014/main" val="2702033876"/>
                    </a:ext>
                  </a:extLst>
                </a:gridCol>
                <a:gridCol w="3667125">
                  <a:extLst>
                    <a:ext uri="{9D8B030D-6E8A-4147-A177-3AD203B41FA5}">
                      <a16:colId xmlns:a16="http://schemas.microsoft.com/office/drawing/2014/main" val="2842831455"/>
                    </a:ext>
                  </a:extLst>
                </a:gridCol>
                <a:gridCol w="3669243">
                  <a:extLst>
                    <a:ext uri="{9D8B030D-6E8A-4147-A177-3AD203B41FA5}">
                      <a16:colId xmlns:a16="http://schemas.microsoft.com/office/drawing/2014/main" val="3401651453"/>
                    </a:ext>
                  </a:extLst>
                </a:gridCol>
              </a:tblGrid>
              <a:tr h="370840">
                <a:tc>
                  <a:txBody>
                    <a:bodyPr/>
                    <a:lstStyle/>
                    <a:p>
                      <a:r>
                        <a:rPr lang="en-AU" dirty="0"/>
                        <a:t>Item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C5B4"/>
                    </a:solidFill>
                  </a:tcPr>
                </a:tc>
                <a:tc>
                  <a:txBody>
                    <a:bodyPr/>
                    <a:lstStyle/>
                    <a:p>
                      <a:r>
                        <a:rPr lang="en-AU" dirty="0"/>
                        <a:t>Period that report will cover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C5B4"/>
                    </a:solidFill>
                  </a:tcPr>
                </a:tc>
                <a:tc>
                  <a:txBody>
                    <a:bodyPr/>
                    <a:lstStyle/>
                    <a:p>
                      <a:r>
                        <a:rPr lang="en-AU" dirty="0"/>
                        <a:t>Due 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C5B4"/>
                    </a:solidFill>
                  </a:tcPr>
                </a:tc>
                <a:extLst>
                  <a:ext uri="{0D108BD9-81ED-4DB2-BD59-A6C34878D82A}">
                    <a16:rowId xmlns:a16="http://schemas.microsoft.com/office/drawing/2014/main" val="1962171416"/>
                  </a:ext>
                </a:extLst>
              </a:tr>
              <a:tr h="370840">
                <a:tc>
                  <a:txBody>
                    <a:bodyPr/>
                    <a:lstStyle/>
                    <a:p>
                      <a:r>
                        <a:rPr lang="en-AU" dirty="0"/>
                        <a:t>Annual Progress Report, including Expenditure Update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6DF"/>
                    </a:solidFill>
                  </a:tcPr>
                </a:tc>
                <a:tc>
                  <a:txBody>
                    <a:bodyPr/>
                    <a:lstStyle/>
                    <a:p>
                      <a:r>
                        <a:rPr lang="en-AU" dirty="0"/>
                        <a:t>Retrospective: Jan 2020 (or start of project</a:t>
                      </a:r>
                      <a:r>
                        <a:rPr lang="en-AU" baseline="0" dirty="0"/>
                        <a:t> to Jan 2021)</a:t>
                      </a: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6DF"/>
                    </a:solidFill>
                  </a:tcPr>
                </a:tc>
                <a:tc>
                  <a:txBody>
                    <a:bodyPr/>
                    <a:lstStyle/>
                    <a:p>
                      <a:r>
                        <a:rPr lang="en-AU" dirty="0"/>
                        <a:t>March 17, 2021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6DF"/>
                    </a:solidFill>
                  </a:tcPr>
                </a:tc>
                <a:extLst>
                  <a:ext uri="{0D108BD9-81ED-4DB2-BD59-A6C34878D82A}">
                    <a16:rowId xmlns:a16="http://schemas.microsoft.com/office/drawing/2014/main" val="223869814"/>
                  </a:ext>
                </a:extLst>
              </a:tr>
              <a:tr h="370840">
                <a:tc>
                  <a:txBody>
                    <a:bodyPr/>
                    <a:lstStyle/>
                    <a:p>
                      <a:r>
                        <a:rPr lang="en-AU" dirty="0">
                          <a:solidFill>
                            <a:schemeClr val="accent1"/>
                          </a:solidFill>
                        </a:rPr>
                        <a:t>Annual </a:t>
                      </a:r>
                      <a:r>
                        <a:rPr lang="en-AU" dirty="0" err="1">
                          <a:solidFill>
                            <a:schemeClr val="accent1"/>
                          </a:solidFill>
                        </a:rPr>
                        <a:t>Workplan</a:t>
                      </a:r>
                      <a:endParaRPr lang="en-AU" dirty="0">
                        <a:solidFill>
                          <a:schemeClr val="accent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6DF"/>
                    </a:solidFill>
                  </a:tcPr>
                </a:tc>
                <a:tc>
                  <a:txBody>
                    <a:bodyPr/>
                    <a:lstStyle/>
                    <a:p>
                      <a:r>
                        <a:rPr lang="en-AU" b="1" dirty="0">
                          <a:solidFill>
                            <a:schemeClr val="accent1"/>
                          </a:solidFill>
                        </a:rPr>
                        <a:t>Prospective:</a:t>
                      </a:r>
                      <a:r>
                        <a:rPr lang="en-AU" baseline="0" dirty="0">
                          <a:solidFill>
                            <a:schemeClr val="accent1"/>
                          </a:solidFill>
                        </a:rPr>
                        <a:t> Jan 2021- Dec 2021</a:t>
                      </a:r>
                      <a:endParaRPr lang="en-AU" dirty="0">
                        <a:solidFill>
                          <a:schemeClr val="accent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6DF"/>
                    </a:solidFill>
                  </a:tcPr>
                </a:tc>
                <a:tc>
                  <a:txBody>
                    <a:bodyPr/>
                    <a:lstStyle/>
                    <a:p>
                      <a:r>
                        <a:rPr lang="en-AU" dirty="0">
                          <a:solidFill>
                            <a:schemeClr val="accent1"/>
                          </a:solidFill>
                        </a:rPr>
                        <a:t>March 17, 2021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6DF"/>
                    </a:solidFill>
                  </a:tcPr>
                </a:tc>
                <a:extLst>
                  <a:ext uri="{0D108BD9-81ED-4DB2-BD59-A6C34878D82A}">
                    <a16:rowId xmlns:a16="http://schemas.microsoft.com/office/drawing/2014/main" val="3367337793"/>
                  </a:ext>
                </a:extLst>
              </a:tr>
              <a:tr h="370840">
                <a:tc>
                  <a:txBody>
                    <a:bodyPr/>
                    <a:lstStyle/>
                    <a:p>
                      <a:r>
                        <a:rPr lang="en-AU" dirty="0"/>
                        <a:t>6 monthly progress</a:t>
                      </a:r>
                      <a:r>
                        <a:rPr lang="en-AU" baseline="0" dirty="0"/>
                        <a:t> update and budget update (PIDP/ APPIDAR partners only)</a:t>
                      </a: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t>Retrospective: Feb 2021- July 2021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t>Varies, from 17 August 2021 – 17 October</a:t>
                      </a:r>
                      <a:r>
                        <a:rPr lang="en-AU" baseline="0" dirty="0"/>
                        <a:t>, 2021</a:t>
                      </a: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4692780"/>
                  </a:ext>
                </a:extLst>
              </a:tr>
              <a:tr h="370840">
                <a:tc>
                  <a:txBody>
                    <a:bodyPr/>
                    <a:lstStyle/>
                    <a:p>
                      <a:r>
                        <a:rPr lang="en-AU" dirty="0">
                          <a:solidFill>
                            <a:schemeClr val="accent1"/>
                          </a:solidFill>
                        </a:rPr>
                        <a:t>Short draft </a:t>
                      </a:r>
                      <a:r>
                        <a:rPr lang="en-AU" dirty="0" err="1">
                          <a:solidFill>
                            <a:schemeClr val="accent1"/>
                          </a:solidFill>
                        </a:rPr>
                        <a:t>workplan</a:t>
                      </a:r>
                      <a:r>
                        <a:rPr lang="en-AU" dirty="0">
                          <a:solidFill>
                            <a:schemeClr val="accent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6DF"/>
                    </a:solidFill>
                  </a:tcPr>
                </a:tc>
                <a:tc>
                  <a:txBody>
                    <a:bodyPr/>
                    <a:lstStyle/>
                    <a:p>
                      <a:r>
                        <a:rPr lang="en-AU" b="1" dirty="0">
                          <a:solidFill>
                            <a:schemeClr val="accent1"/>
                          </a:solidFill>
                        </a:rPr>
                        <a:t>Prospective:</a:t>
                      </a:r>
                      <a:r>
                        <a:rPr lang="en-AU" b="1" baseline="0" dirty="0">
                          <a:solidFill>
                            <a:schemeClr val="accent1"/>
                          </a:solidFill>
                        </a:rPr>
                        <a:t> </a:t>
                      </a:r>
                      <a:r>
                        <a:rPr lang="en-AU" baseline="0" dirty="0">
                          <a:solidFill>
                            <a:schemeClr val="accent1"/>
                          </a:solidFill>
                        </a:rPr>
                        <a:t>Jan 2022 – end project (June 2022)</a:t>
                      </a:r>
                      <a:endParaRPr lang="en-AU" dirty="0">
                        <a:solidFill>
                          <a:schemeClr val="accent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6DF"/>
                    </a:solidFill>
                  </a:tcPr>
                </a:tc>
                <a:tc>
                  <a:txBody>
                    <a:bodyPr/>
                    <a:lstStyle/>
                    <a:p>
                      <a:r>
                        <a:rPr lang="en-AU" dirty="0">
                          <a:solidFill>
                            <a:schemeClr val="accent1"/>
                          </a:solidFill>
                        </a:rPr>
                        <a:t>Dec 1,</a:t>
                      </a:r>
                      <a:r>
                        <a:rPr lang="en-AU" baseline="0" dirty="0">
                          <a:solidFill>
                            <a:schemeClr val="accent1"/>
                          </a:solidFill>
                        </a:rPr>
                        <a:t> 2021</a:t>
                      </a:r>
                      <a:endParaRPr lang="en-AU" dirty="0">
                        <a:solidFill>
                          <a:schemeClr val="accent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6DF"/>
                    </a:solidFill>
                  </a:tcPr>
                </a:tc>
                <a:extLst>
                  <a:ext uri="{0D108BD9-81ED-4DB2-BD59-A6C34878D82A}">
                    <a16:rowId xmlns:a16="http://schemas.microsoft.com/office/drawing/2014/main" val="2553436519"/>
                  </a:ext>
                </a:extLst>
              </a:tr>
            </a:tbl>
          </a:graphicData>
        </a:graphic>
      </p:graphicFrame>
      <p:pic>
        <p:nvPicPr>
          <p:cNvPr id="4" name="Picture 3" descr="Calendar&#10;&#10;Description automatically generated">
            <a:extLst>
              <a:ext uri="{FF2B5EF4-FFF2-40B4-BE49-F238E27FC236}">
                <a16:creationId xmlns:a16="http://schemas.microsoft.com/office/drawing/2014/main" id="{B37A0B14-A1BA-470F-B726-E2798BF6FEC1}"/>
              </a:ext>
            </a:extLst>
          </p:cNvPr>
          <p:cNvPicPr>
            <a:picLocks noChangeAspect="1"/>
          </p:cNvPicPr>
          <p:nvPr/>
        </p:nvPicPr>
        <p:blipFill>
          <a:blip r:embed="rId3"/>
          <a:stretch>
            <a:fillRect/>
          </a:stretch>
        </p:blipFill>
        <p:spPr>
          <a:xfrm>
            <a:off x="8788399" y="4175737"/>
            <a:ext cx="3125260" cy="2646704"/>
          </a:xfrm>
          <a:prstGeom prst="rect">
            <a:avLst/>
          </a:prstGeom>
        </p:spPr>
      </p:pic>
    </p:spTree>
    <p:extLst>
      <p:ext uri="{BB962C8B-B14F-4D97-AF65-F5344CB8AC3E}">
        <p14:creationId xmlns:p14="http://schemas.microsoft.com/office/powerpoint/2010/main" val="823236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95" y="197312"/>
            <a:ext cx="11016723" cy="1009188"/>
          </a:xfrm>
        </p:spPr>
        <p:txBody>
          <a:bodyPr>
            <a:normAutofit/>
          </a:bodyPr>
          <a:lstStyle/>
          <a:p>
            <a:r>
              <a:rPr lang="en-US" sz="4800" dirty="0">
                <a:solidFill>
                  <a:srgbClr val="65C5B4"/>
                </a:solidFill>
                <a:latin typeface="+mn-lt"/>
                <a:ea typeface="+mn-ea"/>
                <a:cs typeface="+mn-cs"/>
              </a:rPr>
              <a:t>What do I need to report and when - 2022</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694323382"/>
              </p:ext>
            </p:extLst>
          </p:nvPr>
        </p:nvGraphicFramePr>
        <p:xfrm>
          <a:off x="992718" y="1514340"/>
          <a:ext cx="10515600" cy="283972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702033876"/>
                    </a:ext>
                  </a:extLst>
                </a:gridCol>
                <a:gridCol w="3505200">
                  <a:extLst>
                    <a:ext uri="{9D8B030D-6E8A-4147-A177-3AD203B41FA5}">
                      <a16:colId xmlns:a16="http://schemas.microsoft.com/office/drawing/2014/main" val="2842831455"/>
                    </a:ext>
                  </a:extLst>
                </a:gridCol>
                <a:gridCol w="3505200">
                  <a:extLst>
                    <a:ext uri="{9D8B030D-6E8A-4147-A177-3AD203B41FA5}">
                      <a16:colId xmlns:a16="http://schemas.microsoft.com/office/drawing/2014/main" val="3401651453"/>
                    </a:ext>
                  </a:extLst>
                </a:gridCol>
              </a:tblGrid>
              <a:tr h="370840">
                <a:tc>
                  <a:txBody>
                    <a:bodyPr/>
                    <a:lstStyle/>
                    <a:p>
                      <a:r>
                        <a:rPr lang="en-AU" dirty="0"/>
                        <a:t>Item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C5B4"/>
                    </a:solidFill>
                  </a:tcPr>
                </a:tc>
                <a:tc>
                  <a:txBody>
                    <a:bodyPr/>
                    <a:lstStyle/>
                    <a:p>
                      <a:r>
                        <a:rPr lang="en-AU" dirty="0"/>
                        <a:t>Period that report will cover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C5B4"/>
                    </a:solidFill>
                  </a:tcPr>
                </a:tc>
                <a:tc>
                  <a:txBody>
                    <a:bodyPr/>
                    <a:lstStyle/>
                    <a:p>
                      <a:r>
                        <a:rPr lang="en-AU" dirty="0"/>
                        <a:t>Due 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C5B4"/>
                    </a:solidFill>
                  </a:tcPr>
                </a:tc>
                <a:extLst>
                  <a:ext uri="{0D108BD9-81ED-4DB2-BD59-A6C34878D82A}">
                    <a16:rowId xmlns:a16="http://schemas.microsoft.com/office/drawing/2014/main" val="1962171416"/>
                  </a:ext>
                </a:extLst>
              </a:tr>
              <a:tr h="370840">
                <a:tc>
                  <a:txBody>
                    <a:bodyPr/>
                    <a:lstStyle/>
                    <a:p>
                      <a:r>
                        <a:rPr lang="en-AU" dirty="0"/>
                        <a:t>Annual Progress Report, including Expenditure Update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6DF"/>
                    </a:solidFill>
                  </a:tcPr>
                </a:tc>
                <a:tc>
                  <a:txBody>
                    <a:bodyPr/>
                    <a:lstStyle/>
                    <a:p>
                      <a:r>
                        <a:rPr lang="en-AU" dirty="0"/>
                        <a:t>Retrospective: Feb 2021- Jan 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6DF"/>
                    </a:solidFill>
                  </a:tcPr>
                </a:tc>
                <a:tc>
                  <a:txBody>
                    <a:bodyPr/>
                    <a:lstStyle/>
                    <a:p>
                      <a:r>
                        <a:rPr lang="en-AU" dirty="0"/>
                        <a:t>Varies from 18 Feb 2022 – 17 March</a:t>
                      </a:r>
                      <a:r>
                        <a:rPr lang="en-AU" baseline="0" dirty="0"/>
                        <a:t> 2022</a:t>
                      </a: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6DF"/>
                    </a:solidFill>
                  </a:tcPr>
                </a:tc>
                <a:extLst>
                  <a:ext uri="{0D108BD9-81ED-4DB2-BD59-A6C34878D82A}">
                    <a16:rowId xmlns:a16="http://schemas.microsoft.com/office/drawing/2014/main" val="2474701290"/>
                  </a:ext>
                </a:extLst>
              </a:tr>
              <a:tr h="370840">
                <a:tc>
                  <a:txBody>
                    <a:bodyPr/>
                    <a:lstStyle/>
                    <a:p>
                      <a:r>
                        <a:rPr lang="en-AU" dirty="0"/>
                        <a:t>Final Report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t>Retrospective: start</a:t>
                      </a:r>
                      <a:r>
                        <a:rPr lang="en-AU" baseline="0" dirty="0"/>
                        <a:t> project – end project</a:t>
                      </a: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t>Varies</a:t>
                      </a:r>
                      <a:r>
                        <a:rPr lang="en-AU" baseline="0" dirty="0"/>
                        <a:t> – either 29 August (60 days after 30 June 2022) or 1 March, 2023 (60 days after 31 Dec 2022)</a:t>
                      </a: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627358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Acquittal</a:t>
                      </a:r>
                      <a:r>
                        <a:rPr lang="en-AU" baseline="0" dirty="0"/>
                        <a:t> Report</a:t>
                      </a:r>
                      <a:endParaRPr lang="en-AU" dirty="0"/>
                    </a:p>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t>Retrospective: start</a:t>
                      </a:r>
                      <a:r>
                        <a:rPr lang="en-AU" baseline="0" dirty="0"/>
                        <a:t> project – end project</a:t>
                      </a: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t>Varies</a:t>
                      </a:r>
                      <a:r>
                        <a:rPr lang="en-AU" baseline="0" dirty="0"/>
                        <a:t> – either 29 August (60 days after 30 June 2022) or 1 March, 2023 (60 days after 31 Dec 2022)</a:t>
                      </a: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59772490"/>
                  </a:ext>
                </a:extLst>
              </a:tr>
            </a:tbl>
          </a:graphicData>
        </a:graphic>
      </p:graphicFrame>
      <p:pic>
        <p:nvPicPr>
          <p:cNvPr id="4" name="Picture 3" descr="Calendar&#10;&#10;Description automatically generated">
            <a:extLst>
              <a:ext uri="{FF2B5EF4-FFF2-40B4-BE49-F238E27FC236}">
                <a16:creationId xmlns:a16="http://schemas.microsoft.com/office/drawing/2014/main" id="{E96B143C-E7B8-40D3-A337-710077A6838F}"/>
              </a:ext>
            </a:extLst>
          </p:cNvPr>
          <p:cNvPicPr>
            <a:picLocks noChangeAspect="1"/>
          </p:cNvPicPr>
          <p:nvPr/>
        </p:nvPicPr>
        <p:blipFill>
          <a:blip r:embed="rId3"/>
          <a:stretch>
            <a:fillRect/>
          </a:stretch>
        </p:blipFill>
        <p:spPr>
          <a:xfrm>
            <a:off x="9123332" y="4354060"/>
            <a:ext cx="2934260" cy="2484951"/>
          </a:xfrm>
          <a:prstGeom prst="rect">
            <a:avLst/>
          </a:prstGeom>
        </p:spPr>
      </p:pic>
    </p:spTree>
    <p:extLst>
      <p:ext uri="{BB962C8B-B14F-4D97-AF65-F5344CB8AC3E}">
        <p14:creationId xmlns:p14="http://schemas.microsoft.com/office/powerpoint/2010/main" val="38011855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FA008_Powerpoint Template" id="{C831597D-65D3-FD48-AA4B-285CC849E74B}" vid="{7CF5937F-B4A3-2344-9735-BE3712F9FF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CHS_Powerpoint Template(2)</Template>
  <TotalTime>3105</TotalTime>
  <Words>2579</Words>
  <Application>Microsoft Office PowerPoint</Application>
  <PresentationFormat>Widescreen</PresentationFormat>
  <Paragraphs>336</Paragraphs>
  <Slides>28</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Calibri Light</vt:lpstr>
      <vt:lpstr>Office Theme</vt:lpstr>
      <vt:lpstr> Reporting for the Health Security Initiative</vt:lpstr>
      <vt:lpstr> </vt:lpstr>
      <vt:lpstr>Housekeeping</vt:lpstr>
      <vt:lpstr>PowerPoint Presentation</vt:lpstr>
      <vt:lpstr>Welcome and Introductions</vt:lpstr>
      <vt:lpstr>Introductions</vt:lpstr>
      <vt:lpstr>Logistics</vt:lpstr>
      <vt:lpstr>What do I need to report and when - 2021</vt:lpstr>
      <vt:lpstr>What do I need to report and when - 2022</vt:lpstr>
      <vt:lpstr>If there is a successful no cost extension – further reporting:</vt:lpstr>
      <vt:lpstr>Where can I find this information?</vt:lpstr>
      <vt:lpstr>What’s in an annual progress report?</vt:lpstr>
      <vt:lpstr>What’s in an annual workplan?</vt:lpstr>
      <vt:lpstr>What’s in an 6-monthly progress update?</vt:lpstr>
      <vt:lpstr>What’s in a draft workplan?</vt:lpstr>
      <vt:lpstr>What’s in a final acquittal?</vt:lpstr>
      <vt:lpstr>What’s in a final report?</vt:lpstr>
      <vt:lpstr>No cost extensions</vt:lpstr>
      <vt:lpstr>How do I report? Smartygrants demo</vt:lpstr>
      <vt:lpstr>Smartygrants details</vt:lpstr>
      <vt:lpstr>Recap: Key Principles of Reporting</vt:lpstr>
      <vt:lpstr>Principles of Reporting</vt:lpstr>
      <vt:lpstr>Principles of Reporting</vt:lpstr>
      <vt:lpstr>Useful lessons on reporting</vt:lpstr>
      <vt:lpstr>Lessons for partner reporting </vt:lpstr>
      <vt:lpstr>Questions</vt:lpstr>
      <vt:lpstr> </vt:lpstr>
      <vt:lpstr>Wrap-up: Next steps</vt:lpstr>
    </vt:vector>
  </TitlesOfParts>
  <Company>Department of Foreign Affairs and Trade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Hartley, Mica</dc:creator>
  <cp:lastModifiedBy>Mica Hartley</cp:lastModifiedBy>
  <cp:revision>206</cp:revision>
  <dcterms:created xsi:type="dcterms:W3CDTF">2020-10-13T00:45:34Z</dcterms:created>
  <dcterms:modified xsi:type="dcterms:W3CDTF">2021-02-03T06:09:37Z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8d5d7b87-c6bf-4a73-b837-480222a5d20c</vt:lpwstr>
  </property>
  <property fmtid="{D5CDD505-2E9C-101B-9397-08002B2CF9AE}" pid="3" name="SEC">
    <vt:lpwstr>OFFICIAL</vt:lpwstr>
  </property>
</Properties>
</file>